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4"/>
    <p:sldMasterId id="2147483648" r:id="rId5"/>
  </p:sldMasterIdLst>
  <p:notesMasterIdLst>
    <p:notesMasterId r:id="rId81"/>
  </p:notesMasterIdLst>
  <p:sldIdLst>
    <p:sldId id="256" r:id="rId6"/>
    <p:sldId id="257" r:id="rId7"/>
    <p:sldId id="264" r:id="rId8"/>
    <p:sldId id="735" r:id="rId9"/>
    <p:sldId id="271" r:id="rId10"/>
    <p:sldId id="736" r:id="rId11"/>
    <p:sldId id="737" r:id="rId12"/>
    <p:sldId id="738" r:id="rId13"/>
    <p:sldId id="267" r:id="rId14"/>
    <p:sldId id="739" r:id="rId15"/>
    <p:sldId id="740" r:id="rId16"/>
    <p:sldId id="258" r:id="rId17"/>
    <p:sldId id="259" r:id="rId18"/>
    <p:sldId id="741" r:id="rId19"/>
    <p:sldId id="742" r:id="rId20"/>
    <p:sldId id="277" r:id="rId21"/>
    <p:sldId id="278" r:id="rId22"/>
    <p:sldId id="743" r:id="rId23"/>
    <p:sldId id="744" r:id="rId24"/>
    <p:sldId id="745" r:id="rId25"/>
    <p:sldId id="263" r:id="rId26"/>
    <p:sldId id="270" r:id="rId27"/>
    <p:sldId id="699" r:id="rId28"/>
    <p:sldId id="725" r:id="rId29"/>
    <p:sldId id="573" r:id="rId30"/>
    <p:sldId id="700" r:id="rId31"/>
    <p:sldId id="702" r:id="rId32"/>
    <p:sldId id="703" r:id="rId33"/>
    <p:sldId id="704" r:id="rId34"/>
    <p:sldId id="705" r:id="rId35"/>
    <p:sldId id="617" r:id="rId36"/>
    <p:sldId id="720" r:id="rId37"/>
    <p:sldId id="719" r:id="rId38"/>
    <p:sldId id="546" r:id="rId39"/>
    <p:sldId id="701" r:id="rId40"/>
    <p:sldId id="554" r:id="rId41"/>
    <p:sldId id="547" r:id="rId42"/>
    <p:sldId id="714" r:id="rId43"/>
    <p:sldId id="598" r:id="rId44"/>
    <p:sldId id="276" r:id="rId45"/>
    <p:sldId id="732" r:id="rId46"/>
    <p:sldId id="733" r:id="rId47"/>
    <p:sldId id="269" r:id="rId48"/>
    <p:sldId id="273" r:id="rId49"/>
    <p:sldId id="274" r:id="rId50"/>
    <p:sldId id="275" r:id="rId51"/>
    <p:sldId id="260" r:id="rId52"/>
    <p:sldId id="261" r:id="rId53"/>
    <p:sldId id="734" r:id="rId54"/>
    <p:sldId id="268" r:id="rId55"/>
    <p:sldId id="266" r:id="rId56"/>
    <p:sldId id="599" r:id="rId57"/>
    <p:sldId id="728" r:id="rId58"/>
    <p:sldId id="746" r:id="rId59"/>
    <p:sldId id="721" r:id="rId60"/>
    <p:sldId id="722" r:id="rId61"/>
    <p:sldId id="723" r:id="rId62"/>
    <p:sldId id="747" r:id="rId63"/>
    <p:sldId id="715" r:id="rId64"/>
    <p:sldId id="716" r:id="rId65"/>
    <p:sldId id="717" r:id="rId66"/>
    <p:sldId id="709" r:id="rId67"/>
    <p:sldId id="748" r:id="rId68"/>
    <p:sldId id="694" r:id="rId69"/>
    <p:sldId id="749" r:id="rId70"/>
    <p:sldId id="695" r:id="rId71"/>
    <p:sldId id="696" r:id="rId72"/>
    <p:sldId id="713" r:id="rId73"/>
    <p:sldId id="712" r:id="rId74"/>
    <p:sldId id="697" r:id="rId75"/>
    <p:sldId id="750" r:id="rId76"/>
    <p:sldId id="718" r:id="rId77"/>
    <p:sldId id="682" r:id="rId78"/>
    <p:sldId id="454" r:id="rId79"/>
    <p:sldId id="601"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ey Rich" initials="AR" lastIdx="1" clrIdx="0">
    <p:extLst>
      <p:ext uri="{19B8F6BF-5375-455C-9EA6-DF929625EA0E}">
        <p15:presenceInfo xmlns:p15="http://schemas.microsoft.com/office/powerpoint/2012/main" userId="S::Ashley.Rich@ecs4kids.org::7193344a-6b8a-49e9-9803-3d9fb92e45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16F5"/>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4200D6-8685-37DA-41E3-F469427DA66C}" v="1" dt="2023-02-13T18:31:27.336"/>
    <p1510:client id="{2BA17B04-B5D9-F1EF-5A48-068DDBD851E2}" v="67" dt="2023-04-03T16:04:05.213"/>
    <p1510:client id="{449BD158-05BD-BE60-3660-D750F49CD7BC}" v="2" dt="2023-01-24T21:26:03.081"/>
    <p1510:client id="{44E0AFB1-7B7D-2D8C-4132-C248FF5C5AFF}" v="91" dt="2023-01-24T19:36:10.984"/>
    <p1510:client id="{45045B1C-F0A9-0A4E-FF6A-4FCF6232CC43}" v="19" dt="2023-01-24T01:11:02.463"/>
    <p1510:client id="{59DFC898-0239-FB01-8A1F-DB668CA3F43E}" v="3" dt="2023-01-24T16:54:59.516"/>
    <p1510:client id="{71B3761E-A5CD-AAB1-63A6-E98A07C69F70}" v="17" dt="2023-01-24T19:19:39.838"/>
    <p1510:client id="{C8AE2AAA-D4B3-95DF-D642-B1D22B278689}" v="53" dt="2023-01-24T13:29:24.655"/>
    <p1510:client id="{D8905926-5527-E6F5-76DC-9D9B6A9EBD98}" v="16" dt="2023-01-24T19:50:27.433"/>
    <p1510:client id="{FAB85BCA-640D-FB59-AEB6-F9DF5DBDE08F}" v="48" dt="2023-01-24T01:06:31.7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microsoft.com/office/2015/10/relationships/revisionInfo" Target="revisionInfo.xml"/><Relationship Id="rId61" Type="http://schemas.openxmlformats.org/officeDocument/2006/relationships/slide" Target="slides/slide56.xml"/><Relationship Id="rId8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111685-D975-401B-8DC5-0A9637F3BBC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14DF278-38B3-490B-B580-0D9B3A17FD0D}">
      <dgm:prSet phldr="0"/>
      <dgm:spPr/>
      <dgm:t>
        <a:bodyPr/>
        <a:lstStyle/>
        <a:p>
          <a:r>
            <a:rPr lang="en-US" u="sng">
              <a:latin typeface="Franklin Gothic Book" panose="020B0503020102020204"/>
            </a:rPr>
            <a:t>TOPICS</a:t>
          </a:r>
          <a:endParaRPr lang="en-US" u="sng"/>
        </a:p>
      </dgm:t>
    </dgm:pt>
    <dgm:pt modelId="{4CAAD301-88EE-49E0-B365-285A6C3B02DC}" type="parTrans" cxnId="{A85DD0F5-D7FF-498E-A553-F18CF6CE45A3}">
      <dgm:prSet/>
      <dgm:spPr/>
      <dgm:t>
        <a:bodyPr/>
        <a:lstStyle/>
        <a:p>
          <a:endParaRPr lang="en-US"/>
        </a:p>
      </dgm:t>
    </dgm:pt>
    <dgm:pt modelId="{1F1B5F2D-4053-45B9-BBA3-EF14E5C4D66B}" type="sibTrans" cxnId="{A85DD0F5-D7FF-498E-A553-F18CF6CE45A3}">
      <dgm:prSet/>
      <dgm:spPr/>
      <dgm:t>
        <a:bodyPr/>
        <a:lstStyle/>
        <a:p>
          <a:endParaRPr lang="en-US"/>
        </a:p>
      </dgm:t>
    </dgm:pt>
    <dgm:pt modelId="{EB7F0467-FDB7-4928-848C-94EF9B1F57EA}">
      <dgm:prSet/>
      <dgm:spPr/>
      <dgm:t>
        <a:bodyPr/>
        <a:lstStyle/>
        <a:p>
          <a:r>
            <a:rPr lang="en-US" b="0" i="0" baseline="0" dirty="0"/>
            <a:t>Reimbursement Services Updates​</a:t>
          </a:r>
          <a:endParaRPr lang="en-US" dirty="0"/>
        </a:p>
      </dgm:t>
    </dgm:pt>
    <dgm:pt modelId="{EE640F16-CBD8-4CDA-9119-99CB01E917D5}" type="parTrans" cxnId="{9E851172-AA84-4A3A-B696-304712B633CD}">
      <dgm:prSet/>
      <dgm:spPr/>
      <dgm:t>
        <a:bodyPr/>
        <a:lstStyle/>
        <a:p>
          <a:endParaRPr lang="en-US"/>
        </a:p>
      </dgm:t>
    </dgm:pt>
    <dgm:pt modelId="{636B4780-9B9D-4ADC-A3B3-C2B24E6047B3}" type="sibTrans" cxnId="{9E851172-AA84-4A3A-B696-304712B633CD}">
      <dgm:prSet/>
      <dgm:spPr/>
      <dgm:t>
        <a:bodyPr/>
        <a:lstStyle/>
        <a:p>
          <a:endParaRPr lang="en-US"/>
        </a:p>
      </dgm:t>
    </dgm:pt>
    <dgm:pt modelId="{7B9649C9-1E02-4DA5-9B55-5ACF91BE8CC8}">
      <dgm:prSet/>
      <dgm:spPr/>
      <dgm:t>
        <a:bodyPr/>
        <a:lstStyle/>
        <a:p>
          <a:pPr rtl="0"/>
          <a:r>
            <a:rPr lang="en-US" b="0" i="0" baseline="0" dirty="0"/>
            <a:t>Contract Updates​</a:t>
          </a:r>
          <a:endParaRPr lang="en-US" b="0" i="0" baseline="0" dirty="0">
            <a:latin typeface="Franklin Gothic Book" panose="020B0503020102020204"/>
          </a:endParaRPr>
        </a:p>
      </dgm:t>
    </dgm:pt>
    <dgm:pt modelId="{C2643196-9705-4380-918C-1EC4336B60A1}" type="parTrans" cxnId="{F3015E13-9CA2-4D8D-968F-DD01A384798B}">
      <dgm:prSet/>
      <dgm:spPr/>
      <dgm:t>
        <a:bodyPr/>
        <a:lstStyle/>
        <a:p>
          <a:endParaRPr lang="en-US"/>
        </a:p>
      </dgm:t>
    </dgm:pt>
    <dgm:pt modelId="{C7624D43-B736-4106-958A-F3742F912B57}" type="sibTrans" cxnId="{F3015E13-9CA2-4D8D-968F-DD01A384798B}">
      <dgm:prSet/>
      <dgm:spPr/>
      <dgm:t>
        <a:bodyPr/>
        <a:lstStyle/>
        <a:p>
          <a:endParaRPr lang="en-US"/>
        </a:p>
      </dgm:t>
    </dgm:pt>
    <dgm:pt modelId="{3A5AFC59-73AC-47F2-B437-A673A0F11C7B}">
      <dgm:prSet/>
      <dgm:spPr/>
      <dgm:t>
        <a:bodyPr/>
        <a:lstStyle/>
        <a:p>
          <a:endParaRPr lang="en-US"/>
        </a:p>
      </dgm:t>
    </dgm:pt>
    <dgm:pt modelId="{FB3F8A9C-274D-4623-BDE3-A0059BC15D03}" type="parTrans" cxnId="{DFA975A2-ED1B-41EE-94C8-D6C67E2E5DB0}">
      <dgm:prSet/>
      <dgm:spPr/>
      <dgm:t>
        <a:bodyPr/>
        <a:lstStyle/>
        <a:p>
          <a:endParaRPr lang="en-US"/>
        </a:p>
      </dgm:t>
    </dgm:pt>
    <dgm:pt modelId="{606977EB-EC38-498D-9DFC-4103E1473BF7}" type="sibTrans" cxnId="{DFA975A2-ED1B-41EE-94C8-D6C67E2E5DB0}">
      <dgm:prSet/>
      <dgm:spPr/>
      <dgm:t>
        <a:bodyPr/>
        <a:lstStyle/>
        <a:p>
          <a:endParaRPr lang="en-US"/>
        </a:p>
      </dgm:t>
    </dgm:pt>
    <dgm:pt modelId="{413C2414-96BA-41AC-902A-3A258CA730C8}">
      <dgm:prSet phldr="0"/>
      <dgm:spPr/>
      <dgm:t>
        <a:bodyPr/>
        <a:lstStyle/>
        <a:p>
          <a:r>
            <a:rPr lang="en-US" b="0" i="0" baseline="0" dirty="0"/>
            <a:t>Questions​</a:t>
          </a:r>
          <a:endParaRPr lang="en-US" dirty="0"/>
        </a:p>
      </dgm:t>
    </dgm:pt>
    <dgm:pt modelId="{1D0EB4BF-253C-4B0D-8B25-3D9998A941A8}" type="parTrans" cxnId="{73F40137-A3CE-41CA-AD6E-D917B751AFBE}">
      <dgm:prSet/>
      <dgm:spPr/>
      <dgm:t>
        <a:bodyPr/>
        <a:lstStyle/>
        <a:p>
          <a:endParaRPr lang="en-US"/>
        </a:p>
      </dgm:t>
    </dgm:pt>
    <dgm:pt modelId="{B73782FE-A8E1-4F65-9897-B178AE27662A}" type="sibTrans" cxnId="{73F40137-A3CE-41CA-AD6E-D917B751AFBE}">
      <dgm:prSet/>
      <dgm:spPr/>
      <dgm:t>
        <a:bodyPr/>
        <a:lstStyle/>
        <a:p>
          <a:endParaRPr lang="en-US"/>
        </a:p>
      </dgm:t>
    </dgm:pt>
    <dgm:pt modelId="{0F5A12DC-98C8-430E-902E-6132A19450B8}">
      <dgm:prSet phldr="0"/>
      <dgm:spPr/>
      <dgm:t>
        <a:bodyPr/>
        <a:lstStyle/>
        <a:p>
          <a:r>
            <a:rPr lang="en-US" b="0" i="0" u="none" baseline="0" dirty="0"/>
            <a:t>School Readiness Education </a:t>
          </a:r>
          <a:endParaRPr lang="en-US" dirty="0"/>
        </a:p>
      </dgm:t>
    </dgm:pt>
    <dgm:pt modelId="{8090524E-57C5-40AA-A757-518AE5D08895}" type="parTrans" cxnId="{DC42B5CE-39CD-4985-B6F8-AD8987D664EA}">
      <dgm:prSet/>
      <dgm:spPr/>
      <dgm:t>
        <a:bodyPr/>
        <a:lstStyle/>
        <a:p>
          <a:endParaRPr lang="en-US"/>
        </a:p>
      </dgm:t>
    </dgm:pt>
    <dgm:pt modelId="{3F8704A7-8CAE-4546-BEDF-74FB4EBE9A6F}" type="sibTrans" cxnId="{DC42B5CE-39CD-4985-B6F8-AD8987D664EA}">
      <dgm:prSet/>
      <dgm:spPr/>
      <dgm:t>
        <a:bodyPr/>
        <a:lstStyle/>
        <a:p>
          <a:endParaRPr lang="en-US"/>
        </a:p>
      </dgm:t>
    </dgm:pt>
    <dgm:pt modelId="{A2B90C1F-670B-44A6-8334-94A4198298B0}">
      <dgm:prSet phldr="0"/>
      <dgm:spPr/>
      <dgm:t>
        <a:bodyPr/>
        <a:lstStyle/>
        <a:p>
          <a:pPr rtl="0"/>
          <a:r>
            <a:rPr lang="en-US" b="0" i="0" u="none" baseline="0" dirty="0"/>
            <a:t>Family Services Updates </a:t>
          </a:r>
        </a:p>
      </dgm:t>
    </dgm:pt>
    <dgm:pt modelId="{5CE1C7FA-4348-4194-8F2D-C08C971FCB10}" type="parTrans" cxnId="{9918146A-A500-4653-83D6-CFCAFD1EC358}">
      <dgm:prSet/>
      <dgm:spPr/>
      <dgm:t>
        <a:bodyPr/>
        <a:lstStyle/>
        <a:p>
          <a:endParaRPr lang="en-US"/>
        </a:p>
      </dgm:t>
    </dgm:pt>
    <dgm:pt modelId="{C668FC37-69C6-40F9-9F20-A67B16E23AE4}" type="sibTrans" cxnId="{9918146A-A500-4653-83D6-CFCAFD1EC358}">
      <dgm:prSet/>
      <dgm:spPr/>
      <dgm:t>
        <a:bodyPr/>
        <a:lstStyle/>
        <a:p>
          <a:endParaRPr lang="en-US"/>
        </a:p>
      </dgm:t>
    </dgm:pt>
    <dgm:pt modelId="{C70FADAE-D3D0-4ACA-9259-D114598F06C9}">
      <dgm:prSet phldr="0"/>
      <dgm:spPr/>
      <dgm:t>
        <a:bodyPr/>
        <a:lstStyle/>
        <a:p>
          <a:r>
            <a:rPr lang="en-US" dirty="0"/>
            <a:t>Grants</a:t>
          </a:r>
        </a:p>
      </dgm:t>
    </dgm:pt>
    <dgm:pt modelId="{075B8F72-A8B7-4473-940C-1E3FCCBB2A3C}" type="parTrans" cxnId="{20F19519-095A-4EEA-95C8-65653184A1B3}">
      <dgm:prSet/>
      <dgm:spPr/>
      <dgm:t>
        <a:bodyPr/>
        <a:lstStyle/>
        <a:p>
          <a:endParaRPr lang="en-US"/>
        </a:p>
      </dgm:t>
    </dgm:pt>
    <dgm:pt modelId="{9D5AA96D-FCE4-474C-83CC-54BA3C1751FB}" type="sibTrans" cxnId="{20F19519-095A-4EEA-95C8-65653184A1B3}">
      <dgm:prSet/>
      <dgm:spPr/>
      <dgm:t>
        <a:bodyPr/>
        <a:lstStyle/>
        <a:p>
          <a:endParaRPr lang="en-US"/>
        </a:p>
      </dgm:t>
    </dgm:pt>
    <dgm:pt modelId="{A457BE91-3611-4CC5-9AE9-6F1E76CEE66F}">
      <dgm:prSet phldr="0"/>
      <dgm:spPr/>
      <dgm:t>
        <a:bodyPr/>
        <a:lstStyle/>
        <a:p>
          <a:r>
            <a:rPr lang="en-US" b="0" i="0" baseline="0" dirty="0"/>
            <a:t>FSCJ Updates​</a:t>
          </a:r>
          <a:endParaRPr lang="en-US" dirty="0"/>
        </a:p>
      </dgm:t>
    </dgm:pt>
    <dgm:pt modelId="{7BE5ED90-9049-4481-819B-B286971AA3EC}" type="parTrans" cxnId="{40E8E2FF-20EE-4DF7-9D41-D6EE06697DA1}">
      <dgm:prSet/>
      <dgm:spPr/>
      <dgm:t>
        <a:bodyPr/>
        <a:lstStyle/>
        <a:p>
          <a:endParaRPr lang="en-US"/>
        </a:p>
      </dgm:t>
    </dgm:pt>
    <dgm:pt modelId="{FBDDC41D-3557-4659-9D64-BA9A9066517B}" type="sibTrans" cxnId="{40E8E2FF-20EE-4DF7-9D41-D6EE06697DA1}">
      <dgm:prSet/>
      <dgm:spPr/>
      <dgm:t>
        <a:bodyPr/>
        <a:lstStyle/>
        <a:p>
          <a:endParaRPr lang="en-US"/>
        </a:p>
      </dgm:t>
    </dgm:pt>
    <dgm:pt modelId="{EAA7F537-7080-42AA-AFFD-50B07248805D}" type="pres">
      <dgm:prSet presAssocID="{61111685-D975-401B-8DC5-0A9637F3BBCF}" presName="linear" presStyleCnt="0">
        <dgm:presLayoutVars>
          <dgm:animLvl val="lvl"/>
          <dgm:resizeHandles val="exact"/>
        </dgm:presLayoutVars>
      </dgm:prSet>
      <dgm:spPr/>
    </dgm:pt>
    <dgm:pt modelId="{7627355E-9705-4D98-8945-15EC49FE0437}" type="pres">
      <dgm:prSet presAssocID="{3A5AFC59-73AC-47F2-B437-A673A0F11C7B}" presName="parentText" presStyleLbl="node1" presStyleIdx="0" presStyleCnt="9" custLinFactY="100000" custLinFactNeighborX="-732" custLinFactNeighborY="113542">
        <dgm:presLayoutVars>
          <dgm:chMax val="0"/>
          <dgm:bulletEnabled val="1"/>
        </dgm:presLayoutVars>
      </dgm:prSet>
      <dgm:spPr/>
    </dgm:pt>
    <dgm:pt modelId="{58FA1D73-3516-4952-A82D-3DDAE3922A56}" type="pres">
      <dgm:prSet presAssocID="{606977EB-EC38-498D-9DFC-4103E1473BF7}" presName="spacer" presStyleCnt="0"/>
      <dgm:spPr/>
    </dgm:pt>
    <dgm:pt modelId="{83FB14C6-9F22-4ADD-A929-7536D8D15AE0}" type="pres">
      <dgm:prSet presAssocID="{414DF278-38B3-490B-B580-0D9B3A17FD0D}" presName="parentText" presStyleLbl="node1" presStyleIdx="1" presStyleCnt="9">
        <dgm:presLayoutVars>
          <dgm:chMax val="0"/>
          <dgm:bulletEnabled val="1"/>
        </dgm:presLayoutVars>
      </dgm:prSet>
      <dgm:spPr/>
    </dgm:pt>
    <dgm:pt modelId="{D0E42D25-3B8C-470C-A3EB-53A22D008A72}" type="pres">
      <dgm:prSet presAssocID="{1F1B5F2D-4053-45B9-BBA3-EF14E5C4D66B}" presName="spacer" presStyleCnt="0"/>
      <dgm:spPr/>
    </dgm:pt>
    <dgm:pt modelId="{62B350DB-D560-4358-935E-3A8BEFBD631A}" type="pres">
      <dgm:prSet presAssocID="{A2B90C1F-670B-44A6-8334-94A4198298B0}" presName="parentText" presStyleLbl="node1" presStyleIdx="2" presStyleCnt="9" custLinFactY="66762" custLinFactNeighborX="717" custLinFactNeighborY="100000">
        <dgm:presLayoutVars>
          <dgm:chMax val="0"/>
          <dgm:bulletEnabled val="1"/>
        </dgm:presLayoutVars>
      </dgm:prSet>
      <dgm:spPr/>
    </dgm:pt>
    <dgm:pt modelId="{8E9A9616-A518-463E-93E2-2DEAEE8AE3E5}" type="pres">
      <dgm:prSet presAssocID="{C668FC37-69C6-40F9-9F20-A67B16E23AE4}" presName="spacer" presStyleCnt="0"/>
      <dgm:spPr/>
    </dgm:pt>
    <dgm:pt modelId="{823474AE-59B7-4327-9785-7B8BC541D0AB}" type="pres">
      <dgm:prSet presAssocID="{0F5A12DC-98C8-430E-902E-6132A19450B8}" presName="parentText" presStyleLbl="node1" presStyleIdx="3" presStyleCnt="9" custLinFactY="255707" custLinFactNeighborX="717" custLinFactNeighborY="300000">
        <dgm:presLayoutVars>
          <dgm:chMax val="0"/>
          <dgm:bulletEnabled val="1"/>
        </dgm:presLayoutVars>
      </dgm:prSet>
      <dgm:spPr/>
    </dgm:pt>
    <dgm:pt modelId="{3F08246F-B41C-4160-A713-F1C1A12BAA13}" type="pres">
      <dgm:prSet presAssocID="{3F8704A7-8CAE-4546-BEDF-74FB4EBE9A6F}" presName="spacer" presStyleCnt="0"/>
      <dgm:spPr/>
    </dgm:pt>
    <dgm:pt modelId="{DF9BC331-1AE1-4FFB-8A9B-3A64DE41D4A0}" type="pres">
      <dgm:prSet presAssocID="{EB7F0467-FDB7-4928-848C-94EF9B1F57EA}" presName="parentText" presStyleLbl="node1" presStyleIdx="4" presStyleCnt="9" custLinFactY="-32945" custLinFactNeighborX="717" custLinFactNeighborY="-100000">
        <dgm:presLayoutVars>
          <dgm:chMax val="0"/>
          <dgm:bulletEnabled val="1"/>
        </dgm:presLayoutVars>
      </dgm:prSet>
      <dgm:spPr/>
    </dgm:pt>
    <dgm:pt modelId="{BEF32364-E122-4672-8C91-F3D3067EDA19}" type="pres">
      <dgm:prSet presAssocID="{636B4780-9B9D-4ADC-A3B3-C2B24E6047B3}" presName="spacer" presStyleCnt="0"/>
      <dgm:spPr/>
    </dgm:pt>
    <dgm:pt modelId="{BA182A9D-B303-45BA-B636-6F0B07BD9F93}" type="pres">
      <dgm:prSet presAssocID="{7B9649C9-1E02-4DA5-9B55-5ACF91BE8CC8}" presName="parentText" presStyleLbl="node1" presStyleIdx="5" presStyleCnt="9" custLinFactY="-32133" custLinFactNeighborX="717" custLinFactNeighborY="-100000">
        <dgm:presLayoutVars>
          <dgm:chMax val="0"/>
          <dgm:bulletEnabled val="1"/>
        </dgm:presLayoutVars>
      </dgm:prSet>
      <dgm:spPr/>
    </dgm:pt>
    <dgm:pt modelId="{2954E46B-D3D3-436A-BA49-23B618CAD7FE}" type="pres">
      <dgm:prSet presAssocID="{C7624D43-B736-4106-958A-F3742F912B57}" presName="spacer" presStyleCnt="0"/>
      <dgm:spPr/>
    </dgm:pt>
    <dgm:pt modelId="{2FDDC34A-9853-4AED-A25D-0C139FFDC50F}" type="pres">
      <dgm:prSet presAssocID="{413C2414-96BA-41AC-902A-3A258CA730C8}" presName="parentText" presStyleLbl="node1" presStyleIdx="6" presStyleCnt="9" custLinFactY="153433" custLinFactNeighborX="717" custLinFactNeighborY="200000">
        <dgm:presLayoutVars>
          <dgm:chMax val="0"/>
          <dgm:bulletEnabled val="1"/>
        </dgm:presLayoutVars>
      </dgm:prSet>
      <dgm:spPr/>
    </dgm:pt>
    <dgm:pt modelId="{0BF83F39-5767-4D62-95CD-1EA8F913D871}" type="pres">
      <dgm:prSet presAssocID="{B73782FE-A8E1-4F65-9897-B178AE27662A}" presName="spacer" presStyleCnt="0"/>
      <dgm:spPr/>
    </dgm:pt>
    <dgm:pt modelId="{0A3E4782-EB02-4412-82EB-F003348CA386}" type="pres">
      <dgm:prSet presAssocID="{C70FADAE-D3D0-4ACA-9259-D114598F06C9}" presName="parentText" presStyleLbl="node1" presStyleIdx="7" presStyleCnt="9" custLinFactY="-32698" custLinFactNeighborX="717" custLinFactNeighborY="-100000">
        <dgm:presLayoutVars>
          <dgm:chMax val="0"/>
          <dgm:bulletEnabled val="1"/>
        </dgm:presLayoutVars>
      </dgm:prSet>
      <dgm:spPr/>
    </dgm:pt>
    <dgm:pt modelId="{A398D6BE-52F0-4C6C-896E-641B4403B2C7}" type="pres">
      <dgm:prSet presAssocID="{9D5AA96D-FCE4-474C-83CC-54BA3C1751FB}" presName="spacer" presStyleCnt="0"/>
      <dgm:spPr/>
    </dgm:pt>
    <dgm:pt modelId="{D7D85035-F43B-43BB-BD21-126081F382AA}" type="pres">
      <dgm:prSet presAssocID="{A457BE91-3611-4CC5-9AE9-6F1E76CEE66F}" presName="parentText" presStyleLbl="node1" presStyleIdx="8" presStyleCnt="9" custLinFactY="-605913" custLinFactNeighborX="717" custLinFactNeighborY="-700000">
        <dgm:presLayoutVars>
          <dgm:chMax val="0"/>
          <dgm:bulletEnabled val="1"/>
        </dgm:presLayoutVars>
      </dgm:prSet>
      <dgm:spPr/>
    </dgm:pt>
  </dgm:ptLst>
  <dgm:cxnLst>
    <dgm:cxn modelId="{6E1A4512-9085-496B-B582-8ECB91A8C46B}" type="presOf" srcId="{7B9649C9-1E02-4DA5-9B55-5ACF91BE8CC8}" destId="{BA182A9D-B303-45BA-B636-6F0B07BD9F93}" srcOrd="0" destOrd="0" presId="urn:microsoft.com/office/officeart/2005/8/layout/vList2"/>
    <dgm:cxn modelId="{51124612-6252-45AB-9634-EC321C4517B8}" type="presOf" srcId="{3A5AFC59-73AC-47F2-B437-A673A0F11C7B}" destId="{7627355E-9705-4D98-8945-15EC49FE0437}" srcOrd="0" destOrd="0" presId="urn:microsoft.com/office/officeart/2005/8/layout/vList2"/>
    <dgm:cxn modelId="{F85ED812-7F83-4191-B9EC-37A21CC8D17C}" type="presOf" srcId="{413C2414-96BA-41AC-902A-3A258CA730C8}" destId="{2FDDC34A-9853-4AED-A25D-0C139FFDC50F}" srcOrd="0" destOrd="0" presId="urn:microsoft.com/office/officeart/2005/8/layout/vList2"/>
    <dgm:cxn modelId="{F3015E13-9CA2-4D8D-968F-DD01A384798B}" srcId="{61111685-D975-401B-8DC5-0A9637F3BBCF}" destId="{7B9649C9-1E02-4DA5-9B55-5ACF91BE8CC8}" srcOrd="5" destOrd="0" parTransId="{C2643196-9705-4380-918C-1EC4336B60A1}" sibTransId="{C7624D43-B736-4106-958A-F3742F912B57}"/>
    <dgm:cxn modelId="{20F19519-095A-4EEA-95C8-65653184A1B3}" srcId="{61111685-D975-401B-8DC5-0A9637F3BBCF}" destId="{C70FADAE-D3D0-4ACA-9259-D114598F06C9}" srcOrd="7" destOrd="0" parTransId="{075B8F72-A8B7-4473-940C-1E3FCCBB2A3C}" sibTransId="{9D5AA96D-FCE4-474C-83CC-54BA3C1751FB}"/>
    <dgm:cxn modelId="{73F40137-A3CE-41CA-AD6E-D917B751AFBE}" srcId="{61111685-D975-401B-8DC5-0A9637F3BBCF}" destId="{413C2414-96BA-41AC-902A-3A258CA730C8}" srcOrd="6" destOrd="0" parTransId="{1D0EB4BF-253C-4B0D-8B25-3D9998A941A8}" sibTransId="{B73782FE-A8E1-4F65-9897-B178AE27662A}"/>
    <dgm:cxn modelId="{B9A4AE45-2115-4CB0-A291-743B92405DFA}" type="presOf" srcId="{0F5A12DC-98C8-430E-902E-6132A19450B8}" destId="{823474AE-59B7-4327-9785-7B8BC541D0AB}" srcOrd="0" destOrd="0" presId="urn:microsoft.com/office/officeart/2005/8/layout/vList2"/>
    <dgm:cxn modelId="{A5042547-B39F-45C2-B452-DA5F631DE7FA}" type="presOf" srcId="{A2B90C1F-670B-44A6-8334-94A4198298B0}" destId="{62B350DB-D560-4358-935E-3A8BEFBD631A}" srcOrd="0" destOrd="0" presId="urn:microsoft.com/office/officeart/2005/8/layout/vList2"/>
    <dgm:cxn modelId="{9918146A-A500-4653-83D6-CFCAFD1EC358}" srcId="{61111685-D975-401B-8DC5-0A9637F3BBCF}" destId="{A2B90C1F-670B-44A6-8334-94A4198298B0}" srcOrd="2" destOrd="0" parTransId="{5CE1C7FA-4348-4194-8F2D-C08C971FCB10}" sibTransId="{C668FC37-69C6-40F9-9F20-A67B16E23AE4}"/>
    <dgm:cxn modelId="{3D6F114C-6D01-40FC-93B9-39FC579A709A}" type="presOf" srcId="{61111685-D975-401B-8DC5-0A9637F3BBCF}" destId="{EAA7F537-7080-42AA-AFFD-50B07248805D}" srcOrd="0" destOrd="0" presId="urn:microsoft.com/office/officeart/2005/8/layout/vList2"/>
    <dgm:cxn modelId="{9E851172-AA84-4A3A-B696-304712B633CD}" srcId="{61111685-D975-401B-8DC5-0A9637F3BBCF}" destId="{EB7F0467-FDB7-4928-848C-94EF9B1F57EA}" srcOrd="4" destOrd="0" parTransId="{EE640F16-CBD8-4CDA-9119-99CB01E917D5}" sibTransId="{636B4780-9B9D-4ADC-A3B3-C2B24E6047B3}"/>
    <dgm:cxn modelId="{BFACA191-C6F8-4C4B-8674-4546B33AD8DF}" type="presOf" srcId="{EB7F0467-FDB7-4928-848C-94EF9B1F57EA}" destId="{DF9BC331-1AE1-4FFB-8A9B-3A64DE41D4A0}" srcOrd="0" destOrd="0" presId="urn:microsoft.com/office/officeart/2005/8/layout/vList2"/>
    <dgm:cxn modelId="{DFA975A2-ED1B-41EE-94C8-D6C67E2E5DB0}" srcId="{61111685-D975-401B-8DC5-0A9637F3BBCF}" destId="{3A5AFC59-73AC-47F2-B437-A673A0F11C7B}" srcOrd="0" destOrd="0" parTransId="{FB3F8A9C-274D-4623-BDE3-A0059BC15D03}" sibTransId="{606977EB-EC38-498D-9DFC-4103E1473BF7}"/>
    <dgm:cxn modelId="{98C441C0-E761-4A86-8CA7-08B396730B90}" type="presOf" srcId="{C70FADAE-D3D0-4ACA-9259-D114598F06C9}" destId="{0A3E4782-EB02-4412-82EB-F003348CA386}" srcOrd="0" destOrd="0" presId="urn:microsoft.com/office/officeart/2005/8/layout/vList2"/>
    <dgm:cxn modelId="{462639C5-D6DC-4A5B-8081-526F20319762}" type="presOf" srcId="{A457BE91-3611-4CC5-9AE9-6F1E76CEE66F}" destId="{D7D85035-F43B-43BB-BD21-126081F382AA}" srcOrd="0" destOrd="0" presId="urn:microsoft.com/office/officeart/2005/8/layout/vList2"/>
    <dgm:cxn modelId="{DC42B5CE-39CD-4985-B6F8-AD8987D664EA}" srcId="{61111685-D975-401B-8DC5-0A9637F3BBCF}" destId="{0F5A12DC-98C8-430E-902E-6132A19450B8}" srcOrd="3" destOrd="0" parTransId="{8090524E-57C5-40AA-A757-518AE5D08895}" sibTransId="{3F8704A7-8CAE-4546-BEDF-74FB4EBE9A6F}"/>
    <dgm:cxn modelId="{7E028FEA-FCC6-4804-8B33-6EA8C7736DFD}" type="presOf" srcId="{414DF278-38B3-490B-B580-0D9B3A17FD0D}" destId="{83FB14C6-9F22-4ADD-A929-7536D8D15AE0}" srcOrd="0" destOrd="0" presId="urn:microsoft.com/office/officeart/2005/8/layout/vList2"/>
    <dgm:cxn modelId="{A85DD0F5-D7FF-498E-A553-F18CF6CE45A3}" srcId="{61111685-D975-401B-8DC5-0A9637F3BBCF}" destId="{414DF278-38B3-490B-B580-0D9B3A17FD0D}" srcOrd="1" destOrd="0" parTransId="{4CAAD301-88EE-49E0-B365-285A6C3B02DC}" sibTransId="{1F1B5F2D-4053-45B9-BBA3-EF14E5C4D66B}"/>
    <dgm:cxn modelId="{40E8E2FF-20EE-4DF7-9D41-D6EE06697DA1}" srcId="{61111685-D975-401B-8DC5-0A9637F3BBCF}" destId="{A457BE91-3611-4CC5-9AE9-6F1E76CEE66F}" srcOrd="8" destOrd="0" parTransId="{7BE5ED90-9049-4481-819B-B286971AA3EC}" sibTransId="{FBDDC41D-3557-4659-9D64-BA9A9066517B}"/>
    <dgm:cxn modelId="{A368400D-EAE3-49F3-B0FE-4459ACF61831}" type="presParOf" srcId="{EAA7F537-7080-42AA-AFFD-50B07248805D}" destId="{7627355E-9705-4D98-8945-15EC49FE0437}" srcOrd="0" destOrd="0" presId="urn:microsoft.com/office/officeart/2005/8/layout/vList2"/>
    <dgm:cxn modelId="{D12E10B2-2708-443E-AE22-EF2D4000C38B}" type="presParOf" srcId="{EAA7F537-7080-42AA-AFFD-50B07248805D}" destId="{58FA1D73-3516-4952-A82D-3DDAE3922A56}" srcOrd="1" destOrd="0" presId="urn:microsoft.com/office/officeart/2005/8/layout/vList2"/>
    <dgm:cxn modelId="{0422A225-56E9-4F4D-9229-F5A2E509FD66}" type="presParOf" srcId="{EAA7F537-7080-42AA-AFFD-50B07248805D}" destId="{83FB14C6-9F22-4ADD-A929-7536D8D15AE0}" srcOrd="2" destOrd="0" presId="urn:microsoft.com/office/officeart/2005/8/layout/vList2"/>
    <dgm:cxn modelId="{73C36183-35AB-467C-A9AF-1672A9C01F6A}" type="presParOf" srcId="{EAA7F537-7080-42AA-AFFD-50B07248805D}" destId="{D0E42D25-3B8C-470C-A3EB-53A22D008A72}" srcOrd="3" destOrd="0" presId="urn:microsoft.com/office/officeart/2005/8/layout/vList2"/>
    <dgm:cxn modelId="{EA7301D9-0941-4C7A-9BE3-9514A4AD848F}" type="presParOf" srcId="{EAA7F537-7080-42AA-AFFD-50B07248805D}" destId="{62B350DB-D560-4358-935E-3A8BEFBD631A}" srcOrd="4" destOrd="0" presId="urn:microsoft.com/office/officeart/2005/8/layout/vList2"/>
    <dgm:cxn modelId="{9F3DDAF4-0505-4EFC-B438-0187E1CEEF14}" type="presParOf" srcId="{EAA7F537-7080-42AA-AFFD-50B07248805D}" destId="{8E9A9616-A518-463E-93E2-2DEAEE8AE3E5}" srcOrd="5" destOrd="0" presId="urn:microsoft.com/office/officeart/2005/8/layout/vList2"/>
    <dgm:cxn modelId="{5C3E8BC8-902F-4620-9915-ED414C01E51F}" type="presParOf" srcId="{EAA7F537-7080-42AA-AFFD-50B07248805D}" destId="{823474AE-59B7-4327-9785-7B8BC541D0AB}" srcOrd="6" destOrd="0" presId="urn:microsoft.com/office/officeart/2005/8/layout/vList2"/>
    <dgm:cxn modelId="{B1081609-8494-422B-8FD6-FF4D70F6C3A6}" type="presParOf" srcId="{EAA7F537-7080-42AA-AFFD-50B07248805D}" destId="{3F08246F-B41C-4160-A713-F1C1A12BAA13}" srcOrd="7" destOrd="0" presId="urn:microsoft.com/office/officeart/2005/8/layout/vList2"/>
    <dgm:cxn modelId="{F331DACA-8A48-4BD1-87FC-71F4C5A62C95}" type="presParOf" srcId="{EAA7F537-7080-42AA-AFFD-50B07248805D}" destId="{DF9BC331-1AE1-4FFB-8A9B-3A64DE41D4A0}" srcOrd="8" destOrd="0" presId="urn:microsoft.com/office/officeart/2005/8/layout/vList2"/>
    <dgm:cxn modelId="{674E2AFE-2EC5-49B2-9A5B-E5951067A16E}" type="presParOf" srcId="{EAA7F537-7080-42AA-AFFD-50B07248805D}" destId="{BEF32364-E122-4672-8C91-F3D3067EDA19}" srcOrd="9" destOrd="0" presId="urn:microsoft.com/office/officeart/2005/8/layout/vList2"/>
    <dgm:cxn modelId="{DFC1D973-CB48-4603-888A-01F799E160C8}" type="presParOf" srcId="{EAA7F537-7080-42AA-AFFD-50B07248805D}" destId="{BA182A9D-B303-45BA-B636-6F0B07BD9F93}" srcOrd="10" destOrd="0" presId="urn:microsoft.com/office/officeart/2005/8/layout/vList2"/>
    <dgm:cxn modelId="{9BAFCDE5-BA31-467D-91A9-83C2741063F9}" type="presParOf" srcId="{EAA7F537-7080-42AA-AFFD-50B07248805D}" destId="{2954E46B-D3D3-436A-BA49-23B618CAD7FE}" srcOrd="11" destOrd="0" presId="urn:microsoft.com/office/officeart/2005/8/layout/vList2"/>
    <dgm:cxn modelId="{9B91B143-F1BF-43F1-9FB2-8157450A0AA7}" type="presParOf" srcId="{EAA7F537-7080-42AA-AFFD-50B07248805D}" destId="{2FDDC34A-9853-4AED-A25D-0C139FFDC50F}" srcOrd="12" destOrd="0" presId="urn:microsoft.com/office/officeart/2005/8/layout/vList2"/>
    <dgm:cxn modelId="{A08FFFC3-24B2-4958-9E2A-87427D9660F2}" type="presParOf" srcId="{EAA7F537-7080-42AA-AFFD-50B07248805D}" destId="{0BF83F39-5767-4D62-95CD-1EA8F913D871}" srcOrd="13" destOrd="0" presId="urn:microsoft.com/office/officeart/2005/8/layout/vList2"/>
    <dgm:cxn modelId="{A6BE6456-3B60-456E-8DDA-0B0E6EAFD9B8}" type="presParOf" srcId="{EAA7F537-7080-42AA-AFFD-50B07248805D}" destId="{0A3E4782-EB02-4412-82EB-F003348CA386}" srcOrd="14" destOrd="0" presId="urn:microsoft.com/office/officeart/2005/8/layout/vList2"/>
    <dgm:cxn modelId="{7EA8506A-CCBA-4ACA-B443-B259C731B715}" type="presParOf" srcId="{EAA7F537-7080-42AA-AFFD-50B07248805D}" destId="{A398D6BE-52F0-4C6C-896E-641B4403B2C7}" srcOrd="15" destOrd="0" presId="urn:microsoft.com/office/officeart/2005/8/layout/vList2"/>
    <dgm:cxn modelId="{850B6B1D-48EC-45F9-995B-EE323BD067C7}" type="presParOf" srcId="{EAA7F537-7080-42AA-AFFD-50B07248805D}" destId="{D7D85035-F43B-43BB-BD21-126081F382AA}"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7E67EE-C800-4ACE-8504-D2EDA8BFA5C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B894E4A-423F-45A4-B1CD-8D43E660E70A}">
      <dgm:prSet/>
      <dgm:spPr/>
      <dgm:t>
        <a:bodyPr/>
        <a:lstStyle/>
        <a:p>
          <a:r>
            <a:rPr lang="en-US"/>
            <a:t>*Providers must have a certified DEL-VPK 20 Statewide VPK Provider Contract. </a:t>
          </a:r>
        </a:p>
      </dgm:t>
    </dgm:pt>
    <dgm:pt modelId="{47241404-B06D-43FC-BE29-24BB7D580ED6}" type="parTrans" cxnId="{66CEA9A3-1196-42DB-97C4-919A286A908B}">
      <dgm:prSet/>
      <dgm:spPr/>
      <dgm:t>
        <a:bodyPr/>
        <a:lstStyle/>
        <a:p>
          <a:endParaRPr lang="en-US"/>
        </a:p>
      </dgm:t>
    </dgm:pt>
    <dgm:pt modelId="{D878F040-5474-4E74-8ED3-4778B7F1BE3C}" type="sibTrans" cxnId="{66CEA9A3-1196-42DB-97C4-919A286A908B}">
      <dgm:prSet/>
      <dgm:spPr/>
      <dgm:t>
        <a:bodyPr/>
        <a:lstStyle/>
        <a:p>
          <a:endParaRPr lang="en-US"/>
        </a:p>
      </dgm:t>
    </dgm:pt>
    <dgm:pt modelId="{102E7A3E-12FC-434B-96EF-A4FA6CBA00EF}">
      <dgm:prSet/>
      <dgm:spPr/>
      <dgm:t>
        <a:bodyPr/>
        <a:lstStyle/>
        <a:p>
          <a:r>
            <a:rPr lang="en-US"/>
            <a:t>*Please wait until you have 4 signed VPK Certificate of Eligibility (COE) Forms for an active classroom before you submit for enrollment approval. </a:t>
          </a:r>
        </a:p>
      </dgm:t>
    </dgm:pt>
    <dgm:pt modelId="{38E04149-6933-49A4-9CE1-621ABFB6761A}" type="parTrans" cxnId="{7B609468-1CE5-4B7C-B927-E8A179A6CDF5}">
      <dgm:prSet/>
      <dgm:spPr/>
      <dgm:t>
        <a:bodyPr/>
        <a:lstStyle/>
        <a:p>
          <a:endParaRPr lang="en-US"/>
        </a:p>
      </dgm:t>
    </dgm:pt>
    <dgm:pt modelId="{B9EB6850-0B49-4F65-B206-0F65B416A62B}" type="sibTrans" cxnId="{7B609468-1CE5-4B7C-B927-E8A179A6CDF5}">
      <dgm:prSet/>
      <dgm:spPr/>
      <dgm:t>
        <a:bodyPr/>
        <a:lstStyle/>
        <a:p>
          <a:endParaRPr lang="en-US"/>
        </a:p>
      </dgm:t>
    </dgm:pt>
    <dgm:pt modelId="{A9763668-BE93-4DBC-93E1-D51D30067BEC}">
      <dgm:prSet/>
      <dgm:spPr/>
      <dgm:t>
        <a:bodyPr/>
        <a:lstStyle/>
        <a:p>
          <a:r>
            <a:rPr lang="en-US"/>
            <a:t>*If you have a child that is enrolled and then drops from your program before you calendar start date, please click the orange button “Child Never Attended”. </a:t>
          </a:r>
        </a:p>
      </dgm:t>
    </dgm:pt>
    <dgm:pt modelId="{D91D19B3-2C09-482C-AA4E-6A367C03A1A3}" type="parTrans" cxnId="{D18CFE40-3C74-45F7-83DA-AF472C5C0E25}">
      <dgm:prSet/>
      <dgm:spPr/>
      <dgm:t>
        <a:bodyPr/>
        <a:lstStyle/>
        <a:p>
          <a:endParaRPr lang="en-US"/>
        </a:p>
      </dgm:t>
    </dgm:pt>
    <dgm:pt modelId="{1615EC81-E71D-4FC5-BBD2-ECE8E808D686}" type="sibTrans" cxnId="{D18CFE40-3C74-45F7-83DA-AF472C5C0E25}">
      <dgm:prSet/>
      <dgm:spPr/>
      <dgm:t>
        <a:bodyPr/>
        <a:lstStyle/>
        <a:p>
          <a:endParaRPr lang="en-US"/>
        </a:p>
      </dgm:t>
    </dgm:pt>
    <dgm:pt modelId="{127F9384-D2AB-454E-BDBD-9F61AA64DE3B}">
      <dgm:prSet/>
      <dgm:spPr/>
      <dgm:t>
        <a:bodyPr/>
        <a:lstStyle/>
        <a:p>
          <a:r>
            <a:rPr lang="en-US" dirty="0"/>
            <a:t>*If a child drops your program after your calendar start date, then you will want to terminate the enrollment and choose from the drop-down list as to why the child is being terminated. </a:t>
          </a:r>
        </a:p>
      </dgm:t>
    </dgm:pt>
    <dgm:pt modelId="{C75CDD28-7A40-4B30-BD7C-96A6D0EE40D5}" type="parTrans" cxnId="{DA98BC21-1677-480F-9144-D7FD0B5BF2B6}">
      <dgm:prSet/>
      <dgm:spPr/>
      <dgm:t>
        <a:bodyPr/>
        <a:lstStyle/>
        <a:p>
          <a:endParaRPr lang="en-US"/>
        </a:p>
      </dgm:t>
    </dgm:pt>
    <dgm:pt modelId="{E9237995-24A2-4E87-AF53-B21B50F89F22}" type="sibTrans" cxnId="{DA98BC21-1677-480F-9144-D7FD0B5BF2B6}">
      <dgm:prSet/>
      <dgm:spPr/>
      <dgm:t>
        <a:bodyPr/>
        <a:lstStyle/>
        <a:p>
          <a:endParaRPr lang="en-US"/>
        </a:p>
      </dgm:t>
    </dgm:pt>
    <dgm:pt modelId="{5E819BE0-1C01-4E59-B912-E45CD1845D35}">
      <dgm:prSet/>
      <dgm:spPr/>
      <dgm:t>
        <a:bodyPr/>
        <a:lstStyle/>
        <a:p>
          <a:r>
            <a:rPr lang="en-US"/>
            <a:t>*If you have 4 children enrolled, but do not have 4 children start on your calendar start date, you will need to change your calendar start date to start the first day you have four children attend. It is very important that you make this change quickly to ensure your calendar stays at 540 hours.  </a:t>
          </a:r>
        </a:p>
      </dgm:t>
    </dgm:pt>
    <dgm:pt modelId="{7B409BD5-B4A1-4928-BFFD-4CE746756AB9}" type="parTrans" cxnId="{9BF85BE1-17E2-42C9-997D-DBA314ACB41F}">
      <dgm:prSet/>
      <dgm:spPr/>
      <dgm:t>
        <a:bodyPr/>
        <a:lstStyle/>
        <a:p>
          <a:endParaRPr lang="en-US"/>
        </a:p>
      </dgm:t>
    </dgm:pt>
    <dgm:pt modelId="{B404E163-52A4-4673-B639-1F3A47FBA6A3}" type="sibTrans" cxnId="{9BF85BE1-17E2-42C9-997D-DBA314ACB41F}">
      <dgm:prSet/>
      <dgm:spPr/>
      <dgm:t>
        <a:bodyPr/>
        <a:lstStyle/>
        <a:p>
          <a:endParaRPr lang="en-US"/>
        </a:p>
      </dgm:t>
    </dgm:pt>
    <dgm:pt modelId="{A39808F6-5F8A-4497-95C5-4F28F3487CCA}" type="pres">
      <dgm:prSet presAssocID="{5D7E67EE-C800-4ACE-8504-D2EDA8BFA5C4}" presName="linear" presStyleCnt="0">
        <dgm:presLayoutVars>
          <dgm:animLvl val="lvl"/>
          <dgm:resizeHandles val="exact"/>
        </dgm:presLayoutVars>
      </dgm:prSet>
      <dgm:spPr/>
    </dgm:pt>
    <dgm:pt modelId="{8E11DE2B-916E-4549-9F18-E80B088A6D13}" type="pres">
      <dgm:prSet presAssocID="{0B894E4A-423F-45A4-B1CD-8D43E660E70A}" presName="parentText" presStyleLbl="node1" presStyleIdx="0" presStyleCnt="5">
        <dgm:presLayoutVars>
          <dgm:chMax val="0"/>
          <dgm:bulletEnabled val="1"/>
        </dgm:presLayoutVars>
      </dgm:prSet>
      <dgm:spPr/>
    </dgm:pt>
    <dgm:pt modelId="{9B5C4709-8A02-4DFA-814E-088C06037EE2}" type="pres">
      <dgm:prSet presAssocID="{D878F040-5474-4E74-8ED3-4778B7F1BE3C}" presName="spacer" presStyleCnt="0"/>
      <dgm:spPr/>
    </dgm:pt>
    <dgm:pt modelId="{16DA7E21-E021-4D01-A816-767A153505A3}" type="pres">
      <dgm:prSet presAssocID="{102E7A3E-12FC-434B-96EF-A4FA6CBA00EF}" presName="parentText" presStyleLbl="node1" presStyleIdx="1" presStyleCnt="5">
        <dgm:presLayoutVars>
          <dgm:chMax val="0"/>
          <dgm:bulletEnabled val="1"/>
        </dgm:presLayoutVars>
      </dgm:prSet>
      <dgm:spPr/>
    </dgm:pt>
    <dgm:pt modelId="{A486A329-19DA-41CC-90E1-E2A2DA279372}" type="pres">
      <dgm:prSet presAssocID="{B9EB6850-0B49-4F65-B206-0F65B416A62B}" presName="spacer" presStyleCnt="0"/>
      <dgm:spPr/>
    </dgm:pt>
    <dgm:pt modelId="{766F0DEA-8E4A-4424-885B-F4DC0C610CD5}" type="pres">
      <dgm:prSet presAssocID="{A9763668-BE93-4DBC-93E1-D51D30067BEC}" presName="parentText" presStyleLbl="node1" presStyleIdx="2" presStyleCnt="5">
        <dgm:presLayoutVars>
          <dgm:chMax val="0"/>
          <dgm:bulletEnabled val="1"/>
        </dgm:presLayoutVars>
      </dgm:prSet>
      <dgm:spPr/>
    </dgm:pt>
    <dgm:pt modelId="{7F44963F-EF74-4352-A431-F07D416C1F52}" type="pres">
      <dgm:prSet presAssocID="{1615EC81-E71D-4FC5-BBD2-ECE8E808D686}" presName="spacer" presStyleCnt="0"/>
      <dgm:spPr/>
    </dgm:pt>
    <dgm:pt modelId="{FFD335FF-241C-41FD-9A20-29612DFFD1B5}" type="pres">
      <dgm:prSet presAssocID="{127F9384-D2AB-454E-BDBD-9F61AA64DE3B}" presName="parentText" presStyleLbl="node1" presStyleIdx="3" presStyleCnt="5">
        <dgm:presLayoutVars>
          <dgm:chMax val="0"/>
          <dgm:bulletEnabled val="1"/>
        </dgm:presLayoutVars>
      </dgm:prSet>
      <dgm:spPr/>
    </dgm:pt>
    <dgm:pt modelId="{EE86FA89-665C-4360-9895-F764A63AF7C9}" type="pres">
      <dgm:prSet presAssocID="{E9237995-24A2-4E87-AF53-B21B50F89F22}" presName="spacer" presStyleCnt="0"/>
      <dgm:spPr/>
    </dgm:pt>
    <dgm:pt modelId="{52E382D9-8886-4949-A2C1-F4D825DD6DC6}" type="pres">
      <dgm:prSet presAssocID="{5E819BE0-1C01-4E59-B912-E45CD1845D35}" presName="parentText" presStyleLbl="node1" presStyleIdx="4" presStyleCnt="5">
        <dgm:presLayoutVars>
          <dgm:chMax val="0"/>
          <dgm:bulletEnabled val="1"/>
        </dgm:presLayoutVars>
      </dgm:prSet>
      <dgm:spPr/>
    </dgm:pt>
  </dgm:ptLst>
  <dgm:cxnLst>
    <dgm:cxn modelId="{F8C60D17-A562-413D-9DC0-36A6866FA121}" type="presOf" srcId="{127F9384-D2AB-454E-BDBD-9F61AA64DE3B}" destId="{FFD335FF-241C-41FD-9A20-29612DFFD1B5}" srcOrd="0" destOrd="0" presId="urn:microsoft.com/office/officeart/2005/8/layout/vList2"/>
    <dgm:cxn modelId="{DA98BC21-1677-480F-9144-D7FD0B5BF2B6}" srcId="{5D7E67EE-C800-4ACE-8504-D2EDA8BFA5C4}" destId="{127F9384-D2AB-454E-BDBD-9F61AA64DE3B}" srcOrd="3" destOrd="0" parTransId="{C75CDD28-7A40-4B30-BD7C-96A6D0EE40D5}" sibTransId="{E9237995-24A2-4E87-AF53-B21B50F89F22}"/>
    <dgm:cxn modelId="{D18CFE40-3C74-45F7-83DA-AF472C5C0E25}" srcId="{5D7E67EE-C800-4ACE-8504-D2EDA8BFA5C4}" destId="{A9763668-BE93-4DBC-93E1-D51D30067BEC}" srcOrd="2" destOrd="0" parTransId="{D91D19B3-2C09-482C-AA4E-6A367C03A1A3}" sibTransId="{1615EC81-E71D-4FC5-BBD2-ECE8E808D686}"/>
    <dgm:cxn modelId="{96F9EE5D-F40D-4479-91A5-9B5AF14773B4}" type="presOf" srcId="{5D7E67EE-C800-4ACE-8504-D2EDA8BFA5C4}" destId="{A39808F6-5F8A-4497-95C5-4F28F3487CCA}" srcOrd="0" destOrd="0" presId="urn:microsoft.com/office/officeart/2005/8/layout/vList2"/>
    <dgm:cxn modelId="{87311062-806B-49FB-8F76-9FD9C91BB0BA}" type="presOf" srcId="{5E819BE0-1C01-4E59-B912-E45CD1845D35}" destId="{52E382D9-8886-4949-A2C1-F4D825DD6DC6}" srcOrd="0" destOrd="0" presId="urn:microsoft.com/office/officeart/2005/8/layout/vList2"/>
    <dgm:cxn modelId="{7B609468-1CE5-4B7C-B927-E8A179A6CDF5}" srcId="{5D7E67EE-C800-4ACE-8504-D2EDA8BFA5C4}" destId="{102E7A3E-12FC-434B-96EF-A4FA6CBA00EF}" srcOrd="1" destOrd="0" parTransId="{38E04149-6933-49A4-9CE1-621ABFB6761A}" sibTransId="{B9EB6850-0B49-4F65-B206-0F65B416A62B}"/>
    <dgm:cxn modelId="{223D8E9D-9048-47FA-8B3A-E48413A2BD5F}" type="presOf" srcId="{0B894E4A-423F-45A4-B1CD-8D43E660E70A}" destId="{8E11DE2B-916E-4549-9F18-E80B088A6D13}" srcOrd="0" destOrd="0" presId="urn:microsoft.com/office/officeart/2005/8/layout/vList2"/>
    <dgm:cxn modelId="{66CEA9A3-1196-42DB-97C4-919A286A908B}" srcId="{5D7E67EE-C800-4ACE-8504-D2EDA8BFA5C4}" destId="{0B894E4A-423F-45A4-B1CD-8D43E660E70A}" srcOrd="0" destOrd="0" parTransId="{47241404-B06D-43FC-BE29-24BB7D580ED6}" sibTransId="{D878F040-5474-4E74-8ED3-4778B7F1BE3C}"/>
    <dgm:cxn modelId="{5EDEF1A6-5ED9-4A80-9D65-14138FDDB222}" type="presOf" srcId="{A9763668-BE93-4DBC-93E1-D51D30067BEC}" destId="{766F0DEA-8E4A-4424-885B-F4DC0C610CD5}" srcOrd="0" destOrd="0" presId="urn:microsoft.com/office/officeart/2005/8/layout/vList2"/>
    <dgm:cxn modelId="{9BF85BE1-17E2-42C9-997D-DBA314ACB41F}" srcId="{5D7E67EE-C800-4ACE-8504-D2EDA8BFA5C4}" destId="{5E819BE0-1C01-4E59-B912-E45CD1845D35}" srcOrd="4" destOrd="0" parTransId="{7B409BD5-B4A1-4928-BFFD-4CE746756AB9}" sibTransId="{B404E163-52A4-4673-B639-1F3A47FBA6A3}"/>
    <dgm:cxn modelId="{F3E710F4-357A-4A1F-87D9-CC8447426759}" type="presOf" srcId="{102E7A3E-12FC-434B-96EF-A4FA6CBA00EF}" destId="{16DA7E21-E021-4D01-A816-767A153505A3}" srcOrd="0" destOrd="0" presId="urn:microsoft.com/office/officeart/2005/8/layout/vList2"/>
    <dgm:cxn modelId="{6ADAB64F-ED84-4080-B26B-A14314B3E2D9}" type="presParOf" srcId="{A39808F6-5F8A-4497-95C5-4F28F3487CCA}" destId="{8E11DE2B-916E-4549-9F18-E80B088A6D13}" srcOrd="0" destOrd="0" presId="urn:microsoft.com/office/officeart/2005/8/layout/vList2"/>
    <dgm:cxn modelId="{460C9476-8A16-4458-A18C-152406B5C36C}" type="presParOf" srcId="{A39808F6-5F8A-4497-95C5-4F28F3487CCA}" destId="{9B5C4709-8A02-4DFA-814E-088C06037EE2}" srcOrd="1" destOrd="0" presId="urn:microsoft.com/office/officeart/2005/8/layout/vList2"/>
    <dgm:cxn modelId="{C027E558-7EFA-4040-9E94-24000B44BCAA}" type="presParOf" srcId="{A39808F6-5F8A-4497-95C5-4F28F3487CCA}" destId="{16DA7E21-E021-4D01-A816-767A153505A3}" srcOrd="2" destOrd="0" presId="urn:microsoft.com/office/officeart/2005/8/layout/vList2"/>
    <dgm:cxn modelId="{3EB98B3D-167C-41F8-9D77-F0FA2630105B}" type="presParOf" srcId="{A39808F6-5F8A-4497-95C5-4F28F3487CCA}" destId="{A486A329-19DA-41CC-90E1-E2A2DA279372}" srcOrd="3" destOrd="0" presId="urn:microsoft.com/office/officeart/2005/8/layout/vList2"/>
    <dgm:cxn modelId="{21D8DB1C-6967-40A5-9076-E1B370F89A88}" type="presParOf" srcId="{A39808F6-5F8A-4497-95C5-4F28F3487CCA}" destId="{766F0DEA-8E4A-4424-885B-F4DC0C610CD5}" srcOrd="4" destOrd="0" presId="urn:microsoft.com/office/officeart/2005/8/layout/vList2"/>
    <dgm:cxn modelId="{4EBA93DB-BC07-4C91-87B9-FFB9BFCB1256}" type="presParOf" srcId="{A39808F6-5F8A-4497-95C5-4F28F3487CCA}" destId="{7F44963F-EF74-4352-A431-F07D416C1F52}" srcOrd="5" destOrd="0" presId="urn:microsoft.com/office/officeart/2005/8/layout/vList2"/>
    <dgm:cxn modelId="{26AC73BF-5811-4151-BA4D-11DE6056DEFE}" type="presParOf" srcId="{A39808F6-5F8A-4497-95C5-4F28F3487CCA}" destId="{FFD335FF-241C-41FD-9A20-29612DFFD1B5}" srcOrd="6" destOrd="0" presId="urn:microsoft.com/office/officeart/2005/8/layout/vList2"/>
    <dgm:cxn modelId="{16CCB61C-6F8B-4047-A5AA-A3A100E5FE12}" type="presParOf" srcId="{A39808F6-5F8A-4497-95C5-4F28F3487CCA}" destId="{EE86FA89-665C-4360-9895-F764A63AF7C9}" srcOrd="7" destOrd="0" presId="urn:microsoft.com/office/officeart/2005/8/layout/vList2"/>
    <dgm:cxn modelId="{4AC93C84-FDB5-498A-8491-5BBF6BA3817E}" type="presParOf" srcId="{A39808F6-5F8A-4497-95C5-4F28F3487CCA}" destId="{52E382D9-8886-4949-A2C1-F4D825DD6DC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5CDD31-6885-44DC-B56D-3DC5119B590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5AEBA946-FC20-4775-BC09-7FB27198B1F2}">
      <dgm:prSet/>
      <dgm:spPr/>
      <dgm:t>
        <a:bodyPr/>
        <a:lstStyle/>
        <a:p>
          <a:r>
            <a:rPr lang="en-US"/>
            <a:t>When completing your new SR contract, please note that the Child Assessments referenced are </a:t>
          </a:r>
          <a:r>
            <a:rPr lang="en-US" i="1"/>
            <a:t>optional</a:t>
          </a:r>
          <a:r>
            <a:rPr lang="en-US"/>
            <a:t>.</a:t>
          </a:r>
        </a:p>
      </dgm:t>
    </dgm:pt>
    <dgm:pt modelId="{0302D3D4-D6F1-4304-B3D6-C4A529ED0F0C}" type="parTrans" cxnId="{72E1D6B6-9703-4437-B97C-CD3BD2D5EBC8}">
      <dgm:prSet/>
      <dgm:spPr/>
      <dgm:t>
        <a:bodyPr/>
        <a:lstStyle/>
        <a:p>
          <a:endParaRPr lang="en-US"/>
        </a:p>
      </dgm:t>
    </dgm:pt>
    <dgm:pt modelId="{2CCF1D10-D490-4DA9-9A7D-0C1E92DFC5A6}" type="sibTrans" cxnId="{72E1D6B6-9703-4437-B97C-CD3BD2D5EBC8}">
      <dgm:prSet/>
      <dgm:spPr/>
      <dgm:t>
        <a:bodyPr/>
        <a:lstStyle/>
        <a:p>
          <a:endParaRPr lang="en-US"/>
        </a:p>
      </dgm:t>
    </dgm:pt>
    <dgm:pt modelId="{321534A3-7408-4A2D-8A5F-248B5481C59C}">
      <dgm:prSet/>
      <dgm:spPr/>
      <dgm:t>
        <a:bodyPr/>
        <a:lstStyle/>
        <a:p>
          <a:r>
            <a:rPr lang="en-US"/>
            <a:t>If your staff is not trained and certified as reliable in Teaching Strategies Gold, High Scope COR, or Galileo child assessment tools or your site is on a QIP, you will be ineligible to participate in these optional Child Assessments.</a:t>
          </a:r>
        </a:p>
      </dgm:t>
    </dgm:pt>
    <dgm:pt modelId="{17FE637A-03EA-48B8-A473-3804771BECEC}" type="parTrans" cxnId="{B4699D32-5970-43BF-8607-D5BF4281AD19}">
      <dgm:prSet/>
      <dgm:spPr/>
      <dgm:t>
        <a:bodyPr/>
        <a:lstStyle/>
        <a:p>
          <a:endParaRPr lang="en-US"/>
        </a:p>
      </dgm:t>
    </dgm:pt>
    <dgm:pt modelId="{44435741-9796-48B9-B4EF-226AA12ED427}" type="sibTrans" cxnId="{B4699D32-5970-43BF-8607-D5BF4281AD19}">
      <dgm:prSet/>
      <dgm:spPr/>
      <dgm:t>
        <a:bodyPr/>
        <a:lstStyle/>
        <a:p>
          <a:endParaRPr lang="en-US"/>
        </a:p>
      </dgm:t>
    </dgm:pt>
    <dgm:pt modelId="{D63BD529-D76C-4D8E-826B-53E2F1A83623}">
      <dgm:prSet/>
      <dgm:spPr/>
      <dgm:t>
        <a:bodyPr/>
        <a:lstStyle/>
        <a:p>
          <a:r>
            <a:rPr lang="en-US"/>
            <a:t>Please be sure to mark the correct response on your contract to avoid delays in contract approval.</a:t>
          </a:r>
        </a:p>
      </dgm:t>
    </dgm:pt>
    <dgm:pt modelId="{146AB6A4-25FC-4395-A998-B93DEC7C6065}" type="parTrans" cxnId="{5C68EFE1-A2D8-4E38-983E-B293E8FFFE55}">
      <dgm:prSet/>
      <dgm:spPr/>
      <dgm:t>
        <a:bodyPr/>
        <a:lstStyle/>
        <a:p>
          <a:endParaRPr lang="en-US"/>
        </a:p>
      </dgm:t>
    </dgm:pt>
    <dgm:pt modelId="{DDC1B28E-6824-4B9A-939D-09E010A1A3DD}" type="sibTrans" cxnId="{5C68EFE1-A2D8-4E38-983E-B293E8FFFE55}">
      <dgm:prSet/>
      <dgm:spPr/>
      <dgm:t>
        <a:bodyPr/>
        <a:lstStyle/>
        <a:p>
          <a:endParaRPr lang="en-US"/>
        </a:p>
      </dgm:t>
    </dgm:pt>
    <dgm:pt modelId="{7AE9E1BA-068A-47F8-A9EB-302ADED36BA2}" type="pres">
      <dgm:prSet presAssocID="{5D5CDD31-6885-44DC-B56D-3DC5119B5908}" presName="vert0" presStyleCnt="0">
        <dgm:presLayoutVars>
          <dgm:dir/>
          <dgm:animOne val="branch"/>
          <dgm:animLvl val="lvl"/>
        </dgm:presLayoutVars>
      </dgm:prSet>
      <dgm:spPr/>
    </dgm:pt>
    <dgm:pt modelId="{255300B6-46FA-413C-A37E-93B4EB24D786}" type="pres">
      <dgm:prSet presAssocID="{5AEBA946-FC20-4775-BC09-7FB27198B1F2}" presName="thickLine" presStyleLbl="alignNode1" presStyleIdx="0" presStyleCnt="3"/>
      <dgm:spPr/>
    </dgm:pt>
    <dgm:pt modelId="{53818942-6066-4D0C-9C7B-DD520402CF25}" type="pres">
      <dgm:prSet presAssocID="{5AEBA946-FC20-4775-BC09-7FB27198B1F2}" presName="horz1" presStyleCnt="0"/>
      <dgm:spPr/>
    </dgm:pt>
    <dgm:pt modelId="{AE05E11B-B874-47E0-8B9C-86C3098AA210}" type="pres">
      <dgm:prSet presAssocID="{5AEBA946-FC20-4775-BC09-7FB27198B1F2}" presName="tx1" presStyleLbl="revTx" presStyleIdx="0" presStyleCnt="3"/>
      <dgm:spPr/>
    </dgm:pt>
    <dgm:pt modelId="{B5E1A03A-414E-45AB-9177-263F6D84A485}" type="pres">
      <dgm:prSet presAssocID="{5AEBA946-FC20-4775-BC09-7FB27198B1F2}" presName="vert1" presStyleCnt="0"/>
      <dgm:spPr/>
    </dgm:pt>
    <dgm:pt modelId="{AFA759EF-22B9-47C2-A9CC-DF3213119D4D}" type="pres">
      <dgm:prSet presAssocID="{321534A3-7408-4A2D-8A5F-248B5481C59C}" presName="thickLine" presStyleLbl="alignNode1" presStyleIdx="1" presStyleCnt="3"/>
      <dgm:spPr/>
    </dgm:pt>
    <dgm:pt modelId="{77F7FB63-0FDC-4921-8C80-8809D2DB0A8F}" type="pres">
      <dgm:prSet presAssocID="{321534A3-7408-4A2D-8A5F-248B5481C59C}" presName="horz1" presStyleCnt="0"/>
      <dgm:spPr/>
    </dgm:pt>
    <dgm:pt modelId="{0A04746C-1DD9-4E09-A178-47EC43375D5C}" type="pres">
      <dgm:prSet presAssocID="{321534A3-7408-4A2D-8A5F-248B5481C59C}" presName="tx1" presStyleLbl="revTx" presStyleIdx="1" presStyleCnt="3"/>
      <dgm:spPr/>
    </dgm:pt>
    <dgm:pt modelId="{B205A67D-BB12-4DF2-B485-7816437E684A}" type="pres">
      <dgm:prSet presAssocID="{321534A3-7408-4A2D-8A5F-248B5481C59C}" presName="vert1" presStyleCnt="0"/>
      <dgm:spPr/>
    </dgm:pt>
    <dgm:pt modelId="{3ECB1353-A15C-4437-95A2-A6BBE83A57E5}" type="pres">
      <dgm:prSet presAssocID="{D63BD529-D76C-4D8E-826B-53E2F1A83623}" presName="thickLine" presStyleLbl="alignNode1" presStyleIdx="2" presStyleCnt="3"/>
      <dgm:spPr/>
    </dgm:pt>
    <dgm:pt modelId="{35508940-5211-4676-8AEE-398A55697248}" type="pres">
      <dgm:prSet presAssocID="{D63BD529-D76C-4D8E-826B-53E2F1A83623}" presName="horz1" presStyleCnt="0"/>
      <dgm:spPr/>
    </dgm:pt>
    <dgm:pt modelId="{0ED81A46-7419-4D73-8D37-04815B02787F}" type="pres">
      <dgm:prSet presAssocID="{D63BD529-D76C-4D8E-826B-53E2F1A83623}" presName="tx1" presStyleLbl="revTx" presStyleIdx="2" presStyleCnt="3"/>
      <dgm:spPr/>
    </dgm:pt>
    <dgm:pt modelId="{C4FC046B-9B46-403F-898D-83286F697F9F}" type="pres">
      <dgm:prSet presAssocID="{D63BD529-D76C-4D8E-826B-53E2F1A83623}" presName="vert1" presStyleCnt="0"/>
      <dgm:spPr/>
    </dgm:pt>
  </dgm:ptLst>
  <dgm:cxnLst>
    <dgm:cxn modelId="{B4699D32-5970-43BF-8607-D5BF4281AD19}" srcId="{5D5CDD31-6885-44DC-B56D-3DC5119B5908}" destId="{321534A3-7408-4A2D-8A5F-248B5481C59C}" srcOrd="1" destOrd="0" parTransId="{17FE637A-03EA-48B8-A473-3804771BECEC}" sibTransId="{44435741-9796-48B9-B4EF-226AA12ED427}"/>
    <dgm:cxn modelId="{B3A84B3E-90F1-4526-A12A-6BC5845BDF7F}" type="presOf" srcId="{321534A3-7408-4A2D-8A5F-248B5481C59C}" destId="{0A04746C-1DD9-4E09-A178-47EC43375D5C}" srcOrd="0" destOrd="0" presId="urn:microsoft.com/office/officeart/2008/layout/LinedList"/>
    <dgm:cxn modelId="{7CCB3742-6708-4098-8D0D-9DEAFE8F5E58}" type="presOf" srcId="{5AEBA946-FC20-4775-BC09-7FB27198B1F2}" destId="{AE05E11B-B874-47E0-8B9C-86C3098AA210}" srcOrd="0" destOrd="0" presId="urn:microsoft.com/office/officeart/2008/layout/LinedList"/>
    <dgm:cxn modelId="{351B0D7E-DC3B-4ED3-B593-3F793B5FFB87}" type="presOf" srcId="{D63BD529-D76C-4D8E-826B-53E2F1A83623}" destId="{0ED81A46-7419-4D73-8D37-04815B02787F}" srcOrd="0" destOrd="0" presId="urn:microsoft.com/office/officeart/2008/layout/LinedList"/>
    <dgm:cxn modelId="{72E1D6B6-9703-4437-B97C-CD3BD2D5EBC8}" srcId="{5D5CDD31-6885-44DC-B56D-3DC5119B5908}" destId="{5AEBA946-FC20-4775-BC09-7FB27198B1F2}" srcOrd="0" destOrd="0" parTransId="{0302D3D4-D6F1-4304-B3D6-C4A529ED0F0C}" sibTransId="{2CCF1D10-D490-4DA9-9A7D-0C1E92DFC5A6}"/>
    <dgm:cxn modelId="{5C68EFE1-A2D8-4E38-983E-B293E8FFFE55}" srcId="{5D5CDD31-6885-44DC-B56D-3DC5119B5908}" destId="{D63BD529-D76C-4D8E-826B-53E2F1A83623}" srcOrd="2" destOrd="0" parTransId="{146AB6A4-25FC-4395-A998-B93DEC7C6065}" sibTransId="{DDC1B28E-6824-4B9A-939D-09E010A1A3DD}"/>
    <dgm:cxn modelId="{E6A872E7-12AA-40E6-8607-146124E6A61A}" type="presOf" srcId="{5D5CDD31-6885-44DC-B56D-3DC5119B5908}" destId="{7AE9E1BA-068A-47F8-A9EB-302ADED36BA2}" srcOrd="0" destOrd="0" presId="urn:microsoft.com/office/officeart/2008/layout/LinedList"/>
    <dgm:cxn modelId="{D20E10D4-1AD5-4CD9-B37F-4FB7B372C07B}" type="presParOf" srcId="{7AE9E1BA-068A-47F8-A9EB-302ADED36BA2}" destId="{255300B6-46FA-413C-A37E-93B4EB24D786}" srcOrd="0" destOrd="0" presId="urn:microsoft.com/office/officeart/2008/layout/LinedList"/>
    <dgm:cxn modelId="{4EE59B33-F9F3-4AA2-A3E2-00162077E1DD}" type="presParOf" srcId="{7AE9E1BA-068A-47F8-A9EB-302ADED36BA2}" destId="{53818942-6066-4D0C-9C7B-DD520402CF25}" srcOrd="1" destOrd="0" presId="urn:microsoft.com/office/officeart/2008/layout/LinedList"/>
    <dgm:cxn modelId="{EF321D40-9442-4144-BB9C-CBFD4B4F12E9}" type="presParOf" srcId="{53818942-6066-4D0C-9C7B-DD520402CF25}" destId="{AE05E11B-B874-47E0-8B9C-86C3098AA210}" srcOrd="0" destOrd="0" presId="urn:microsoft.com/office/officeart/2008/layout/LinedList"/>
    <dgm:cxn modelId="{5DD112E2-F780-41CB-8A75-7161D07F2576}" type="presParOf" srcId="{53818942-6066-4D0C-9C7B-DD520402CF25}" destId="{B5E1A03A-414E-45AB-9177-263F6D84A485}" srcOrd="1" destOrd="0" presId="urn:microsoft.com/office/officeart/2008/layout/LinedList"/>
    <dgm:cxn modelId="{4B6108C5-6E74-48B2-B646-33F62C24C8A8}" type="presParOf" srcId="{7AE9E1BA-068A-47F8-A9EB-302ADED36BA2}" destId="{AFA759EF-22B9-47C2-A9CC-DF3213119D4D}" srcOrd="2" destOrd="0" presId="urn:microsoft.com/office/officeart/2008/layout/LinedList"/>
    <dgm:cxn modelId="{610E194D-7C1B-42AC-827E-58172E8988FF}" type="presParOf" srcId="{7AE9E1BA-068A-47F8-A9EB-302ADED36BA2}" destId="{77F7FB63-0FDC-4921-8C80-8809D2DB0A8F}" srcOrd="3" destOrd="0" presId="urn:microsoft.com/office/officeart/2008/layout/LinedList"/>
    <dgm:cxn modelId="{0AA587A9-3236-4DE8-BDA3-9BB3EB6FE2C3}" type="presParOf" srcId="{77F7FB63-0FDC-4921-8C80-8809D2DB0A8F}" destId="{0A04746C-1DD9-4E09-A178-47EC43375D5C}" srcOrd="0" destOrd="0" presId="urn:microsoft.com/office/officeart/2008/layout/LinedList"/>
    <dgm:cxn modelId="{BBD4E7F2-8641-456B-82FD-642B9718D4A2}" type="presParOf" srcId="{77F7FB63-0FDC-4921-8C80-8809D2DB0A8F}" destId="{B205A67D-BB12-4DF2-B485-7816437E684A}" srcOrd="1" destOrd="0" presId="urn:microsoft.com/office/officeart/2008/layout/LinedList"/>
    <dgm:cxn modelId="{DFD74FE5-E67B-46CF-8546-964C8006654F}" type="presParOf" srcId="{7AE9E1BA-068A-47F8-A9EB-302ADED36BA2}" destId="{3ECB1353-A15C-4437-95A2-A6BBE83A57E5}" srcOrd="4" destOrd="0" presId="urn:microsoft.com/office/officeart/2008/layout/LinedList"/>
    <dgm:cxn modelId="{A12D7F0C-4727-4D75-952F-DB59040AEA51}" type="presParOf" srcId="{7AE9E1BA-068A-47F8-A9EB-302ADED36BA2}" destId="{35508940-5211-4676-8AEE-398A55697248}" srcOrd="5" destOrd="0" presId="urn:microsoft.com/office/officeart/2008/layout/LinedList"/>
    <dgm:cxn modelId="{FA638CF5-B8CD-4F18-8931-41A98730AC01}" type="presParOf" srcId="{35508940-5211-4676-8AEE-398A55697248}" destId="{0ED81A46-7419-4D73-8D37-04815B02787F}" srcOrd="0" destOrd="0" presId="urn:microsoft.com/office/officeart/2008/layout/LinedList"/>
    <dgm:cxn modelId="{66B61727-E46D-4A68-92B5-D6D49829D762}" type="presParOf" srcId="{35508940-5211-4676-8AEE-398A55697248}" destId="{C4FC046B-9B46-403F-898D-83286F697F9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7355E-9705-4D98-8945-15EC49FE0437}">
      <dsp:nvSpPr>
        <dsp:cNvPr id="0" name=""/>
        <dsp:cNvSpPr/>
      </dsp:nvSpPr>
      <dsp:spPr>
        <a:xfrm>
          <a:off x="0" y="865485"/>
          <a:ext cx="6506304" cy="682311"/>
        </a:xfrm>
        <a:prstGeom prst="roundRect">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endParaRPr lang="en-US" sz="2900" kern="1200"/>
        </a:p>
      </dsp:txBody>
      <dsp:txXfrm>
        <a:off x="33308" y="898793"/>
        <a:ext cx="6439688" cy="615695"/>
      </dsp:txXfrm>
    </dsp:sp>
    <dsp:sp modelId="{83FB14C6-9F22-4ADD-A929-7536D8D15AE0}">
      <dsp:nvSpPr>
        <dsp:cNvPr id="0" name=""/>
        <dsp:cNvSpPr/>
      </dsp:nvSpPr>
      <dsp:spPr>
        <a:xfrm>
          <a:off x="0" y="854175"/>
          <a:ext cx="6506304" cy="682311"/>
        </a:xfrm>
        <a:prstGeom prst="roundRect">
          <a:avLst/>
        </a:prstGeom>
        <a:solidFill>
          <a:schemeClr val="accent5">
            <a:hueOff val="0"/>
            <a:satOff val="0"/>
            <a:lumOff val="-88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u="sng" kern="1200">
              <a:latin typeface="Franklin Gothic Book" panose="020B0503020102020204"/>
            </a:rPr>
            <a:t>TOPICS</a:t>
          </a:r>
          <a:endParaRPr lang="en-US" sz="2900" u="sng" kern="1200"/>
        </a:p>
      </dsp:txBody>
      <dsp:txXfrm>
        <a:off x="33308" y="887483"/>
        <a:ext cx="6439688" cy="615695"/>
      </dsp:txXfrm>
    </dsp:sp>
    <dsp:sp modelId="{62B350DB-D560-4358-935E-3A8BEFBD631A}">
      <dsp:nvSpPr>
        <dsp:cNvPr id="0" name=""/>
        <dsp:cNvSpPr/>
      </dsp:nvSpPr>
      <dsp:spPr>
        <a:xfrm>
          <a:off x="0" y="2159050"/>
          <a:ext cx="6506304" cy="682311"/>
        </a:xfrm>
        <a:prstGeom prst="roundRect">
          <a:avLst/>
        </a:prstGeom>
        <a:solidFill>
          <a:schemeClr val="accent5">
            <a:hueOff val="0"/>
            <a:satOff val="0"/>
            <a:lumOff val="-1765"/>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b="0" i="0" u="none" kern="1200" baseline="0" dirty="0"/>
            <a:t>Family Services Updates </a:t>
          </a:r>
        </a:p>
      </dsp:txBody>
      <dsp:txXfrm>
        <a:off x="33308" y="2192358"/>
        <a:ext cx="6439688" cy="615695"/>
      </dsp:txXfrm>
    </dsp:sp>
    <dsp:sp modelId="{823474AE-59B7-4327-9785-7B8BC541D0AB}">
      <dsp:nvSpPr>
        <dsp:cNvPr id="0" name=""/>
        <dsp:cNvSpPr/>
      </dsp:nvSpPr>
      <dsp:spPr>
        <a:xfrm>
          <a:off x="0" y="4381114"/>
          <a:ext cx="6506304" cy="682311"/>
        </a:xfrm>
        <a:prstGeom prst="roundRect">
          <a:avLst/>
        </a:prstGeom>
        <a:solidFill>
          <a:schemeClr val="accent5">
            <a:hueOff val="0"/>
            <a:satOff val="0"/>
            <a:lumOff val="-2648"/>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u="none" kern="1200" baseline="0" dirty="0"/>
            <a:t>School Readiness Education </a:t>
          </a:r>
          <a:endParaRPr lang="en-US" sz="2900" kern="1200" dirty="0"/>
        </a:p>
      </dsp:txBody>
      <dsp:txXfrm>
        <a:off x="33308" y="4414422"/>
        <a:ext cx="6439688" cy="615695"/>
      </dsp:txXfrm>
    </dsp:sp>
    <dsp:sp modelId="{DF9BC331-1AE1-4FFB-8A9B-3A64DE41D4A0}">
      <dsp:nvSpPr>
        <dsp:cNvPr id="0" name=""/>
        <dsp:cNvSpPr/>
      </dsp:nvSpPr>
      <dsp:spPr>
        <a:xfrm>
          <a:off x="0" y="2843361"/>
          <a:ext cx="6506304" cy="682311"/>
        </a:xfrm>
        <a:prstGeom prst="roundRect">
          <a:avLst/>
        </a:prstGeom>
        <a:solidFill>
          <a:schemeClr val="accent5">
            <a:hueOff val="0"/>
            <a:satOff val="0"/>
            <a:lumOff val="-353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baseline="0" dirty="0"/>
            <a:t>Reimbursement Services Updates​</a:t>
          </a:r>
          <a:endParaRPr lang="en-US" sz="2900" kern="1200" dirty="0"/>
        </a:p>
      </dsp:txBody>
      <dsp:txXfrm>
        <a:off x="33308" y="2876669"/>
        <a:ext cx="6439688" cy="615695"/>
      </dsp:txXfrm>
    </dsp:sp>
    <dsp:sp modelId="{BA182A9D-B303-45BA-B636-6F0B07BD9F93}">
      <dsp:nvSpPr>
        <dsp:cNvPr id="0" name=""/>
        <dsp:cNvSpPr/>
      </dsp:nvSpPr>
      <dsp:spPr>
        <a:xfrm>
          <a:off x="0" y="3614732"/>
          <a:ext cx="6506304" cy="682311"/>
        </a:xfrm>
        <a:prstGeom prst="roundRect">
          <a:avLst/>
        </a:prstGeom>
        <a:solidFill>
          <a:schemeClr val="accent5">
            <a:hueOff val="0"/>
            <a:satOff val="0"/>
            <a:lumOff val="-441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b="0" i="0" kern="1200" baseline="0" dirty="0"/>
            <a:t>Contract Updates​</a:t>
          </a:r>
          <a:endParaRPr lang="en-US" sz="2900" b="0" i="0" kern="1200" baseline="0" dirty="0">
            <a:latin typeface="Franklin Gothic Book" panose="020B0503020102020204"/>
          </a:endParaRPr>
        </a:p>
      </dsp:txBody>
      <dsp:txXfrm>
        <a:off x="33308" y="3648040"/>
        <a:ext cx="6439688" cy="615695"/>
      </dsp:txXfrm>
    </dsp:sp>
    <dsp:sp modelId="{2FDDC34A-9853-4AED-A25D-0C139FFDC50F}">
      <dsp:nvSpPr>
        <dsp:cNvPr id="0" name=""/>
        <dsp:cNvSpPr/>
      </dsp:nvSpPr>
      <dsp:spPr>
        <a:xfrm>
          <a:off x="0" y="5897261"/>
          <a:ext cx="6506304" cy="682311"/>
        </a:xfrm>
        <a:prstGeom prst="roundRect">
          <a:avLst/>
        </a:prstGeom>
        <a:solidFill>
          <a:schemeClr val="accent5">
            <a:hueOff val="0"/>
            <a:satOff val="0"/>
            <a:lumOff val="-5296"/>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baseline="0" dirty="0"/>
            <a:t>Questions​</a:t>
          </a:r>
          <a:endParaRPr lang="en-US" sz="2900" kern="1200" dirty="0"/>
        </a:p>
      </dsp:txBody>
      <dsp:txXfrm>
        <a:off x="33308" y="5930569"/>
        <a:ext cx="6439688" cy="615695"/>
      </dsp:txXfrm>
    </dsp:sp>
    <dsp:sp modelId="{0A3E4782-EB02-4412-82EB-F003348CA386}">
      <dsp:nvSpPr>
        <dsp:cNvPr id="0" name=""/>
        <dsp:cNvSpPr/>
      </dsp:nvSpPr>
      <dsp:spPr>
        <a:xfrm>
          <a:off x="0" y="5142539"/>
          <a:ext cx="6506304" cy="682311"/>
        </a:xfrm>
        <a:prstGeom prst="roundRect">
          <a:avLst/>
        </a:prstGeom>
        <a:solidFill>
          <a:schemeClr val="accent5">
            <a:hueOff val="0"/>
            <a:satOff val="0"/>
            <a:lumOff val="-6178"/>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Grants</a:t>
          </a:r>
        </a:p>
      </dsp:txBody>
      <dsp:txXfrm>
        <a:off x="33308" y="5175847"/>
        <a:ext cx="6439688" cy="615695"/>
      </dsp:txXfrm>
    </dsp:sp>
    <dsp:sp modelId="{D7D85035-F43B-43BB-BD21-126081F382AA}">
      <dsp:nvSpPr>
        <dsp:cNvPr id="0" name=""/>
        <dsp:cNvSpPr/>
      </dsp:nvSpPr>
      <dsp:spPr>
        <a:xfrm>
          <a:off x="0" y="1496141"/>
          <a:ext cx="6506304" cy="682311"/>
        </a:xfrm>
        <a:prstGeom prst="roundRect">
          <a:avLst/>
        </a:prstGeom>
        <a:solidFill>
          <a:schemeClr val="accent5">
            <a:hueOff val="0"/>
            <a:satOff val="0"/>
            <a:lumOff val="-706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baseline="0" dirty="0"/>
            <a:t>FSCJ Updates​</a:t>
          </a:r>
          <a:endParaRPr lang="en-US" sz="2900" kern="1200" dirty="0"/>
        </a:p>
      </dsp:txBody>
      <dsp:txXfrm>
        <a:off x="33308" y="1529449"/>
        <a:ext cx="6439688" cy="6156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11DE2B-916E-4549-9F18-E80B088A6D13}">
      <dsp:nvSpPr>
        <dsp:cNvPr id="0" name=""/>
        <dsp:cNvSpPr/>
      </dsp:nvSpPr>
      <dsp:spPr>
        <a:xfrm>
          <a:off x="0" y="206119"/>
          <a:ext cx="6506304" cy="998560"/>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*Providers must have a certified DEL-VPK 20 Statewide VPK Provider Contract. </a:t>
          </a:r>
        </a:p>
      </dsp:txBody>
      <dsp:txXfrm>
        <a:off x="48746" y="254865"/>
        <a:ext cx="6408812" cy="901068"/>
      </dsp:txXfrm>
    </dsp:sp>
    <dsp:sp modelId="{16DA7E21-E021-4D01-A816-767A153505A3}">
      <dsp:nvSpPr>
        <dsp:cNvPr id="0" name=""/>
        <dsp:cNvSpPr/>
      </dsp:nvSpPr>
      <dsp:spPr>
        <a:xfrm>
          <a:off x="0" y="1247879"/>
          <a:ext cx="6506304" cy="998560"/>
        </a:xfrm>
        <a:prstGeom prst="roundRect">
          <a:avLst/>
        </a:prstGeom>
        <a:solidFill>
          <a:schemeClr val="accent2">
            <a:hueOff val="0"/>
            <a:satOff val="0"/>
            <a:lumOff val="-2745"/>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*Please wait until you have 4 signed VPK Certificate of Eligibility (COE) Forms for an active classroom before you submit for enrollment approval. </a:t>
          </a:r>
        </a:p>
      </dsp:txBody>
      <dsp:txXfrm>
        <a:off x="48746" y="1296625"/>
        <a:ext cx="6408812" cy="901068"/>
      </dsp:txXfrm>
    </dsp:sp>
    <dsp:sp modelId="{766F0DEA-8E4A-4424-885B-F4DC0C610CD5}">
      <dsp:nvSpPr>
        <dsp:cNvPr id="0" name=""/>
        <dsp:cNvSpPr/>
      </dsp:nvSpPr>
      <dsp:spPr>
        <a:xfrm>
          <a:off x="0" y="2289639"/>
          <a:ext cx="6506304" cy="998560"/>
        </a:xfrm>
        <a:prstGeom prst="roundRect">
          <a:avLst/>
        </a:prstGeom>
        <a:solidFill>
          <a:schemeClr val="accent2">
            <a:hueOff val="0"/>
            <a:satOff val="0"/>
            <a:lumOff val="-549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*If you have a child that is enrolled and then drops from your program before you calendar start date, please click the orange button “Child Never Attended”. </a:t>
          </a:r>
        </a:p>
      </dsp:txBody>
      <dsp:txXfrm>
        <a:off x="48746" y="2338385"/>
        <a:ext cx="6408812" cy="901068"/>
      </dsp:txXfrm>
    </dsp:sp>
    <dsp:sp modelId="{FFD335FF-241C-41FD-9A20-29612DFFD1B5}">
      <dsp:nvSpPr>
        <dsp:cNvPr id="0" name=""/>
        <dsp:cNvSpPr/>
      </dsp:nvSpPr>
      <dsp:spPr>
        <a:xfrm>
          <a:off x="0" y="3331400"/>
          <a:ext cx="6506304" cy="998560"/>
        </a:xfrm>
        <a:prstGeom prst="roundRect">
          <a:avLst/>
        </a:prstGeom>
        <a:solidFill>
          <a:schemeClr val="accent2">
            <a:hueOff val="0"/>
            <a:satOff val="0"/>
            <a:lumOff val="-8235"/>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*If a child drops your program after your calendar start date, then you will want to terminate the enrollment and choose from the drop-down list as to why the child is being terminated. </a:t>
          </a:r>
        </a:p>
      </dsp:txBody>
      <dsp:txXfrm>
        <a:off x="48746" y="3380146"/>
        <a:ext cx="6408812" cy="901068"/>
      </dsp:txXfrm>
    </dsp:sp>
    <dsp:sp modelId="{52E382D9-8886-4949-A2C1-F4D825DD6DC6}">
      <dsp:nvSpPr>
        <dsp:cNvPr id="0" name=""/>
        <dsp:cNvSpPr/>
      </dsp:nvSpPr>
      <dsp:spPr>
        <a:xfrm>
          <a:off x="0" y="4373160"/>
          <a:ext cx="6506304" cy="998560"/>
        </a:xfrm>
        <a:prstGeom prst="roundRect">
          <a:avLst/>
        </a:prstGeom>
        <a:solidFill>
          <a:schemeClr val="accent2">
            <a:hueOff val="0"/>
            <a:satOff val="0"/>
            <a:lumOff val="-1098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*If you have 4 children enrolled, but do not have 4 children start on your calendar start date, you will need to change your calendar start date to start the first day you have four children attend. It is very important that you make this change quickly to ensure your calendar stays at 540 hours.  </a:t>
          </a:r>
        </a:p>
      </dsp:txBody>
      <dsp:txXfrm>
        <a:off x="48746" y="4421906"/>
        <a:ext cx="6408812" cy="901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300B6-46FA-413C-A37E-93B4EB24D786}">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05E11B-B874-47E0-8B9C-86C3098AA210}">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When completing your new SR contract, please note that the Child Assessments referenced are </a:t>
          </a:r>
          <a:r>
            <a:rPr lang="en-US" sz="2600" i="1" kern="1200"/>
            <a:t>optional</a:t>
          </a:r>
          <a:r>
            <a:rPr lang="en-US" sz="2600" kern="1200"/>
            <a:t>.</a:t>
          </a:r>
        </a:p>
      </dsp:txBody>
      <dsp:txXfrm>
        <a:off x="0" y="2124"/>
        <a:ext cx="10515600" cy="1449029"/>
      </dsp:txXfrm>
    </dsp:sp>
    <dsp:sp modelId="{AFA759EF-22B9-47C2-A9CC-DF3213119D4D}">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04746C-1DD9-4E09-A178-47EC43375D5C}">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If your staff is not trained and certified as reliable in Teaching Strategies Gold, High Scope COR, or Galileo child assessment tools or your site is on a QIP, you will be ineligible to participate in these optional Child Assessments.</a:t>
          </a:r>
        </a:p>
      </dsp:txBody>
      <dsp:txXfrm>
        <a:off x="0" y="1451154"/>
        <a:ext cx="10515600" cy="1449029"/>
      </dsp:txXfrm>
    </dsp:sp>
    <dsp:sp modelId="{3ECB1353-A15C-4437-95A2-A6BBE83A57E5}">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D81A46-7419-4D73-8D37-04815B02787F}">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Please be sure to mark the correct response on your contract to avoid delays in contract approval.</a:t>
          </a:r>
        </a:p>
      </dsp:txBody>
      <dsp:txXfrm>
        <a:off x="0" y="2900183"/>
        <a:ext cx="10515600" cy="144902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09A86-91EA-A346-9466-1F75F267C37C}" type="datetimeFigureOut">
              <a:rPr lang="en-US" smtClean="0"/>
              <a:t>4/3/2023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9B7F37-3289-A540-8BD0-E04B30F577BC}" type="slidenum">
              <a:rPr lang="en-US" smtClean="0"/>
              <a:t>‹#›</a:t>
            </a:fld>
            <a:endParaRPr lang="en-US"/>
          </a:p>
        </p:txBody>
      </p:sp>
    </p:spTree>
    <p:extLst>
      <p:ext uri="{BB962C8B-B14F-4D97-AF65-F5344CB8AC3E}">
        <p14:creationId xmlns:p14="http://schemas.microsoft.com/office/powerpoint/2010/main" val="1609826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9B7F37-3289-A540-8BD0-E04B30F577BC}" type="slidenum">
              <a:rPr lang="en-US" smtClean="0"/>
              <a:t>55</a:t>
            </a:fld>
            <a:endParaRPr lang="en-US"/>
          </a:p>
        </p:txBody>
      </p:sp>
    </p:spTree>
    <p:extLst>
      <p:ext uri="{BB962C8B-B14F-4D97-AF65-F5344CB8AC3E}">
        <p14:creationId xmlns:p14="http://schemas.microsoft.com/office/powerpoint/2010/main" val="1980119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E49F16-A398-4BC9-8769-8A3AC1015393}" type="slidenum">
              <a:rPr lang="en-US" smtClean="0"/>
              <a:t>75</a:t>
            </a:fld>
            <a:endParaRPr lang="en-US"/>
          </a:p>
        </p:txBody>
      </p:sp>
    </p:spTree>
    <p:extLst>
      <p:ext uri="{BB962C8B-B14F-4D97-AF65-F5344CB8AC3E}">
        <p14:creationId xmlns:p14="http://schemas.microsoft.com/office/powerpoint/2010/main" val="499466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1D6378F1-3A97-2244-A09C-1C4914C4280B}" type="datetimeFigureOut">
              <a:rPr lang="en-US" smtClean="0"/>
              <a:t>4/3/2023</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4DF637FB-E1AE-5043-9525-CCBAB9CB734F}"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25946231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6378F1-3A97-2244-A09C-1C4914C4280B}"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637FB-E1AE-5043-9525-CCBAB9CB734F}" type="slidenum">
              <a:rPr lang="en-US" smtClean="0"/>
              <a:t>‹#›</a:t>
            </a:fld>
            <a:endParaRPr lang="en-US"/>
          </a:p>
        </p:txBody>
      </p:sp>
    </p:spTree>
    <p:extLst>
      <p:ext uri="{BB962C8B-B14F-4D97-AF65-F5344CB8AC3E}">
        <p14:creationId xmlns:p14="http://schemas.microsoft.com/office/powerpoint/2010/main" val="3155184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6378F1-3A97-2244-A09C-1C4914C4280B}"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637FB-E1AE-5043-9525-CCBAB9CB734F}" type="slidenum">
              <a:rPr lang="en-US" smtClean="0"/>
              <a:t>‹#›</a:t>
            </a:fld>
            <a:endParaRPr lang="en-US"/>
          </a:p>
        </p:txBody>
      </p:sp>
    </p:spTree>
    <p:extLst>
      <p:ext uri="{BB962C8B-B14F-4D97-AF65-F5344CB8AC3E}">
        <p14:creationId xmlns:p14="http://schemas.microsoft.com/office/powerpoint/2010/main" val="484666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79F12-D465-4E38-9F55-3B7DEC0E78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ACC0F0-B9E4-423D-A8F8-18BB8865D9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944F96-B2DD-46A6-B390-9E37EAA8F908}"/>
              </a:ext>
            </a:extLst>
          </p:cNvPr>
          <p:cNvSpPr>
            <a:spLocks noGrp="1"/>
          </p:cNvSpPr>
          <p:nvPr>
            <p:ph type="dt" sz="half" idx="10"/>
          </p:nvPr>
        </p:nvSpPr>
        <p:spPr/>
        <p:txBody>
          <a:bodyPr/>
          <a:lstStyle/>
          <a:p>
            <a:fld id="{AF4023D9-2659-4859-BCBC-1E7A0EA76AE2}" type="datetimeFigureOut">
              <a:rPr lang="en-US" smtClean="0"/>
              <a:t>4/3/2023</a:t>
            </a:fld>
            <a:endParaRPr lang="en-US"/>
          </a:p>
        </p:txBody>
      </p:sp>
      <p:sp>
        <p:nvSpPr>
          <p:cNvPr id="5" name="Footer Placeholder 4">
            <a:extLst>
              <a:ext uri="{FF2B5EF4-FFF2-40B4-BE49-F238E27FC236}">
                <a16:creationId xmlns:a16="http://schemas.microsoft.com/office/drawing/2014/main" id="{731D100D-D9A7-4EDF-98A4-18A4D37E72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AFB8BD-52DD-43A0-9C48-9D5BD17903A9}"/>
              </a:ext>
            </a:extLst>
          </p:cNvPr>
          <p:cNvSpPr>
            <a:spLocks noGrp="1"/>
          </p:cNvSpPr>
          <p:nvPr>
            <p:ph type="sldNum" sz="quarter" idx="12"/>
          </p:nvPr>
        </p:nvSpPr>
        <p:spPr/>
        <p:txBody>
          <a:bodyPr/>
          <a:lstStyle/>
          <a:p>
            <a:fld id="{C43F46A6-304D-4DE9-A58C-F42BB63B309B}" type="slidenum">
              <a:rPr lang="en-US" smtClean="0"/>
              <a:t>‹#›</a:t>
            </a:fld>
            <a:endParaRPr lang="en-US"/>
          </a:p>
        </p:txBody>
      </p:sp>
    </p:spTree>
    <p:extLst>
      <p:ext uri="{BB962C8B-B14F-4D97-AF65-F5344CB8AC3E}">
        <p14:creationId xmlns:p14="http://schemas.microsoft.com/office/powerpoint/2010/main" val="3174229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8842A-DE0C-4CC9-9AC2-065F22D6A5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AD4A69-B989-4267-9748-11A06A25F9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CA7E6-3A24-4062-A830-8728242AC055}"/>
              </a:ext>
            </a:extLst>
          </p:cNvPr>
          <p:cNvSpPr>
            <a:spLocks noGrp="1"/>
          </p:cNvSpPr>
          <p:nvPr>
            <p:ph type="dt" sz="half" idx="10"/>
          </p:nvPr>
        </p:nvSpPr>
        <p:spPr/>
        <p:txBody>
          <a:bodyPr/>
          <a:lstStyle/>
          <a:p>
            <a:fld id="{AF4023D9-2659-4859-BCBC-1E7A0EA76AE2}" type="datetimeFigureOut">
              <a:rPr lang="en-US" smtClean="0"/>
              <a:t>4/3/2023</a:t>
            </a:fld>
            <a:endParaRPr lang="en-US"/>
          </a:p>
        </p:txBody>
      </p:sp>
      <p:sp>
        <p:nvSpPr>
          <p:cNvPr id="5" name="Footer Placeholder 4">
            <a:extLst>
              <a:ext uri="{FF2B5EF4-FFF2-40B4-BE49-F238E27FC236}">
                <a16:creationId xmlns:a16="http://schemas.microsoft.com/office/drawing/2014/main" id="{9ADAA686-82E7-471E-9BA6-A999BFFBA1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502745-8DB3-4FDE-89A1-4EB9F5990EB2}"/>
              </a:ext>
            </a:extLst>
          </p:cNvPr>
          <p:cNvSpPr>
            <a:spLocks noGrp="1"/>
          </p:cNvSpPr>
          <p:nvPr>
            <p:ph type="sldNum" sz="quarter" idx="12"/>
          </p:nvPr>
        </p:nvSpPr>
        <p:spPr/>
        <p:txBody>
          <a:bodyPr/>
          <a:lstStyle/>
          <a:p>
            <a:fld id="{C43F46A6-304D-4DE9-A58C-F42BB63B309B}" type="slidenum">
              <a:rPr lang="en-US" smtClean="0"/>
              <a:t>‹#›</a:t>
            </a:fld>
            <a:endParaRPr lang="en-US"/>
          </a:p>
        </p:txBody>
      </p:sp>
    </p:spTree>
    <p:extLst>
      <p:ext uri="{BB962C8B-B14F-4D97-AF65-F5344CB8AC3E}">
        <p14:creationId xmlns:p14="http://schemas.microsoft.com/office/powerpoint/2010/main" val="245208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E7AE0-84C7-4CAE-B2EB-E63B8075DB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A1A44D-8839-4598-ABC1-C417AF9224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EAD78C-6CC2-4118-9C63-4E524674F0D4}"/>
              </a:ext>
            </a:extLst>
          </p:cNvPr>
          <p:cNvSpPr>
            <a:spLocks noGrp="1"/>
          </p:cNvSpPr>
          <p:nvPr>
            <p:ph type="dt" sz="half" idx="10"/>
          </p:nvPr>
        </p:nvSpPr>
        <p:spPr/>
        <p:txBody>
          <a:bodyPr/>
          <a:lstStyle/>
          <a:p>
            <a:fld id="{AF4023D9-2659-4859-BCBC-1E7A0EA76AE2}" type="datetimeFigureOut">
              <a:rPr lang="en-US" smtClean="0"/>
              <a:t>4/3/2023</a:t>
            </a:fld>
            <a:endParaRPr lang="en-US"/>
          </a:p>
        </p:txBody>
      </p:sp>
      <p:sp>
        <p:nvSpPr>
          <p:cNvPr id="5" name="Footer Placeholder 4">
            <a:extLst>
              <a:ext uri="{FF2B5EF4-FFF2-40B4-BE49-F238E27FC236}">
                <a16:creationId xmlns:a16="http://schemas.microsoft.com/office/drawing/2014/main" id="{B4FE6185-3593-4BE4-B624-2874C41ECE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5F3988-4CFB-4657-B11B-BA1ADDD9E431}"/>
              </a:ext>
            </a:extLst>
          </p:cNvPr>
          <p:cNvSpPr>
            <a:spLocks noGrp="1"/>
          </p:cNvSpPr>
          <p:nvPr>
            <p:ph type="sldNum" sz="quarter" idx="12"/>
          </p:nvPr>
        </p:nvSpPr>
        <p:spPr/>
        <p:txBody>
          <a:bodyPr/>
          <a:lstStyle/>
          <a:p>
            <a:fld id="{C43F46A6-304D-4DE9-A58C-F42BB63B309B}" type="slidenum">
              <a:rPr lang="en-US" smtClean="0"/>
              <a:t>‹#›</a:t>
            </a:fld>
            <a:endParaRPr lang="en-US"/>
          </a:p>
        </p:txBody>
      </p:sp>
    </p:spTree>
    <p:extLst>
      <p:ext uri="{BB962C8B-B14F-4D97-AF65-F5344CB8AC3E}">
        <p14:creationId xmlns:p14="http://schemas.microsoft.com/office/powerpoint/2010/main" val="2768221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4C0EF-6C4D-4933-BFE3-5004A583E2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FCD90D-E0F5-4B92-89FB-C228A2A394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A1AEA4-A58F-47C1-8E36-1C09698D54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DBD07C-4529-42D9-B392-67F56E88BE3F}"/>
              </a:ext>
            </a:extLst>
          </p:cNvPr>
          <p:cNvSpPr>
            <a:spLocks noGrp="1"/>
          </p:cNvSpPr>
          <p:nvPr>
            <p:ph type="dt" sz="half" idx="10"/>
          </p:nvPr>
        </p:nvSpPr>
        <p:spPr/>
        <p:txBody>
          <a:bodyPr/>
          <a:lstStyle/>
          <a:p>
            <a:fld id="{AF4023D9-2659-4859-BCBC-1E7A0EA76AE2}" type="datetimeFigureOut">
              <a:rPr lang="en-US" smtClean="0"/>
              <a:t>4/3/2023</a:t>
            </a:fld>
            <a:endParaRPr lang="en-US"/>
          </a:p>
        </p:txBody>
      </p:sp>
      <p:sp>
        <p:nvSpPr>
          <p:cNvPr id="6" name="Footer Placeholder 5">
            <a:extLst>
              <a:ext uri="{FF2B5EF4-FFF2-40B4-BE49-F238E27FC236}">
                <a16:creationId xmlns:a16="http://schemas.microsoft.com/office/drawing/2014/main" id="{6E6C7905-1E8A-4137-B4BE-912C7AEA63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16C00F-3797-4E47-8F27-F2556FA0266A}"/>
              </a:ext>
            </a:extLst>
          </p:cNvPr>
          <p:cNvSpPr>
            <a:spLocks noGrp="1"/>
          </p:cNvSpPr>
          <p:nvPr>
            <p:ph type="sldNum" sz="quarter" idx="12"/>
          </p:nvPr>
        </p:nvSpPr>
        <p:spPr/>
        <p:txBody>
          <a:bodyPr/>
          <a:lstStyle/>
          <a:p>
            <a:fld id="{C43F46A6-304D-4DE9-A58C-F42BB63B309B}" type="slidenum">
              <a:rPr lang="en-US" smtClean="0"/>
              <a:t>‹#›</a:t>
            </a:fld>
            <a:endParaRPr lang="en-US"/>
          </a:p>
        </p:txBody>
      </p:sp>
    </p:spTree>
    <p:extLst>
      <p:ext uri="{BB962C8B-B14F-4D97-AF65-F5344CB8AC3E}">
        <p14:creationId xmlns:p14="http://schemas.microsoft.com/office/powerpoint/2010/main" val="463975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6B408-4690-41BC-B50D-F632FCF72E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484628-860E-4E71-A3BE-E1B17D29C2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0B026-922A-4536-8964-399A58299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7E4385-5E87-48A0-A513-FCD654968C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BD7411-B5E0-47E6-B7CA-ABAEA3A358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F611F9-BB2C-471B-A1FA-6E6F397BFE87}"/>
              </a:ext>
            </a:extLst>
          </p:cNvPr>
          <p:cNvSpPr>
            <a:spLocks noGrp="1"/>
          </p:cNvSpPr>
          <p:nvPr>
            <p:ph type="dt" sz="half" idx="10"/>
          </p:nvPr>
        </p:nvSpPr>
        <p:spPr/>
        <p:txBody>
          <a:bodyPr/>
          <a:lstStyle/>
          <a:p>
            <a:fld id="{AF4023D9-2659-4859-BCBC-1E7A0EA76AE2}" type="datetimeFigureOut">
              <a:rPr lang="en-US" smtClean="0"/>
              <a:t>4/3/2023</a:t>
            </a:fld>
            <a:endParaRPr lang="en-US"/>
          </a:p>
        </p:txBody>
      </p:sp>
      <p:sp>
        <p:nvSpPr>
          <p:cNvPr id="8" name="Footer Placeholder 7">
            <a:extLst>
              <a:ext uri="{FF2B5EF4-FFF2-40B4-BE49-F238E27FC236}">
                <a16:creationId xmlns:a16="http://schemas.microsoft.com/office/drawing/2014/main" id="{70920B3D-31F6-49ED-AFAC-D6E110ECCE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A17FBC-038F-4C7C-BD8B-3ACDAC6A0870}"/>
              </a:ext>
            </a:extLst>
          </p:cNvPr>
          <p:cNvSpPr>
            <a:spLocks noGrp="1"/>
          </p:cNvSpPr>
          <p:nvPr>
            <p:ph type="sldNum" sz="quarter" idx="12"/>
          </p:nvPr>
        </p:nvSpPr>
        <p:spPr/>
        <p:txBody>
          <a:bodyPr/>
          <a:lstStyle/>
          <a:p>
            <a:fld id="{C43F46A6-304D-4DE9-A58C-F42BB63B309B}" type="slidenum">
              <a:rPr lang="en-US" smtClean="0"/>
              <a:t>‹#›</a:t>
            </a:fld>
            <a:endParaRPr lang="en-US"/>
          </a:p>
        </p:txBody>
      </p:sp>
    </p:spTree>
    <p:extLst>
      <p:ext uri="{BB962C8B-B14F-4D97-AF65-F5344CB8AC3E}">
        <p14:creationId xmlns:p14="http://schemas.microsoft.com/office/powerpoint/2010/main" val="3337327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5DD50-2B40-411D-9BB2-F9D12EE5A1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EADA53-222C-4C47-8C00-2358FD9658BF}"/>
              </a:ext>
            </a:extLst>
          </p:cNvPr>
          <p:cNvSpPr>
            <a:spLocks noGrp="1"/>
          </p:cNvSpPr>
          <p:nvPr>
            <p:ph type="dt" sz="half" idx="10"/>
          </p:nvPr>
        </p:nvSpPr>
        <p:spPr/>
        <p:txBody>
          <a:bodyPr/>
          <a:lstStyle/>
          <a:p>
            <a:fld id="{AF4023D9-2659-4859-BCBC-1E7A0EA76AE2}" type="datetimeFigureOut">
              <a:rPr lang="en-US" smtClean="0"/>
              <a:t>4/3/2023</a:t>
            </a:fld>
            <a:endParaRPr lang="en-US"/>
          </a:p>
        </p:txBody>
      </p:sp>
      <p:sp>
        <p:nvSpPr>
          <p:cNvPr id="4" name="Footer Placeholder 3">
            <a:extLst>
              <a:ext uri="{FF2B5EF4-FFF2-40B4-BE49-F238E27FC236}">
                <a16:creationId xmlns:a16="http://schemas.microsoft.com/office/drawing/2014/main" id="{93463213-CB42-4055-A4E2-22B201DE1C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36785F-C866-48B5-83D8-EA2391805649}"/>
              </a:ext>
            </a:extLst>
          </p:cNvPr>
          <p:cNvSpPr>
            <a:spLocks noGrp="1"/>
          </p:cNvSpPr>
          <p:nvPr>
            <p:ph type="sldNum" sz="quarter" idx="12"/>
          </p:nvPr>
        </p:nvSpPr>
        <p:spPr/>
        <p:txBody>
          <a:bodyPr/>
          <a:lstStyle/>
          <a:p>
            <a:fld id="{C43F46A6-304D-4DE9-A58C-F42BB63B309B}" type="slidenum">
              <a:rPr lang="en-US" smtClean="0"/>
              <a:t>‹#›</a:t>
            </a:fld>
            <a:endParaRPr lang="en-US"/>
          </a:p>
        </p:txBody>
      </p:sp>
    </p:spTree>
    <p:extLst>
      <p:ext uri="{BB962C8B-B14F-4D97-AF65-F5344CB8AC3E}">
        <p14:creationId xmlns:p14="http://schemas.microsoft.com/office/powerpoint/2010/main" val="152888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2F9DF8-7DF2-4002-A4D6-526C99CCB10F}"/>
              </a:ext>
            </a:extLst>
          </p:cNvPr>
          <p:cNvSpPr>
            <a:spLocks noGrp="1"/>
          </p:cNvSpPr>
          <p:nvPr>
            <p:ph type="dt" sz="half" idx="10"/>
          </p:nvPr>
        </p:nvSpPr>
        <p:spPr/>
        <p:txBody>
          <a:bodyPr/>
          <a:lstStyle/>
          <a:p>
            <a:fld id="{AF4023D9-2659-4859-BCBC-1E7A0EA76AE2}" type="datetimeFigureOut">
              <a:rPr lang="en-US" smtClean="0"/>
              <a:t>4/3/2023</a:t>
            </a:fld>
            <a:endParaRPr lang="en-US"/>
          </a:p>
        </p:txBody>
      </p:sp>
      <p:sp>
        <p:nvSpPr>
          <p:cNvPr id="3" name="Footer Placeholder 2">
            <a:extLst>
              <a:ext uri="{FF2B5EF4-FFF2-40B4-BE49-F238E27FC236}">
                <a16:creationId xmlns:a16="http://schemas.microsoft.com/office/drawing/2014/main" id="{773BABA4-C9C4-4307-90CE-64EAFB3396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4F792F-C01E-4651-B512-77CD19F5536C}"/>
              </a:ext>
            </a:extLst>
          </p:cNvPr>
          <p:cNvSpPr>
            <a:spLocks noGrp="1"/>
          </p:cNvSpPr>
          <p:nvPr>
            <p:ph type="sldNum" sz="quarter" idx="12"/>
          </p:nvPr>
        </p:nvSpPr>
        <p:spPr/>
        <p:txBody>
          <a:bodyPr/>
          <a:lstStyle/>
          <a:p>
            <a:fld id="{C43F46A6-304D-4DE9-A58C-F42BB63B309B}" type="slidenum">
              <a:rPr lang="en-US" smtClean="0"/>
              <a:t>‹#›</a:t>
            </a:fld>
            <a:endParaRPr lang="en-US"/>
          </a:p>
        </p:txBody>
      </p:sp>
    </p:spTree>
    <p:extLst>
      <p:ext uri="{BB962C8B-B14F-4D97-AF65-F5344CB8AC3E}">
        <p14:creationId xmlns:p14="http://schemas.microsoft.com/office/powerpoint/2010/main" val="4107081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8365A-9854-4898-B271-FD0660E702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0493F4-EE47-46D5-B6D8-B04D20C9E5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43C8E0-6C10-4986-9F84-7FC3DFC626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4C5B41-8793-4418-997B-492691561C8D}"/>
              </a:ext>
            </a:extLst>
          </p:cNvPr>
          <p:cNvSpPr>
            <a:spLocks noGrp="1"/>
          </p:cNvSpPr>
          <p:nvPr>
            <p:ph type="dt" sz="half" idx="10"/>
          </p:nvPr>
        </p:nvSpPr>
        <p:spPr/>
        <p:txBody>
          <a:bodyPr/>
          <a:lstStyle/>
          <a:p>
            <a:fld id="{AF4023D9-2659-4859-BCBC-1E7A0EA76AE2}" type="datetimeFigureOut">
              <a:rPr lang="en-US" smtClean="0"/>
              <a:t>4/3/2023</a:t>
            </a:fld>
            <a:endParaRPr lang="en-US"/>
          </a:p>
        </p:txBody>
      </p:sp>
      <p:sp>
        <p:nvSpPr>
          <p:cNvPr id="6" name="Footer Placeholder 5">
            <a:extLst>
              <a:ext uri="{FF2B5EF4-FFF2-40B4-BE49-F238E27FC236}">
                <a16:creationId xmlns:a16="http://schemas.microsoft.com/office/drawing/2014/main" id="{65B13FE2-A386-43FD-808C-1C6BEDB609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5BD216-C1A0-4ADB-ACE0-1CFB7CBBFBC3}"/>
              </a:ext>
            </a:extLst>
          </p:cNvPr>
          <p:cNvSpPr>
            <a:spLocks noGrp="1"/>
          </p:cNvSpPr>
          <p:nvPr>
            <p:ph type="sldNum" sz="quarter" idx="12"/>
          </p:nvPr>
        </p:nvSpPr>
        <p:spPr/>
        <p:txBody>
          <a:bodyPr/>
          <a:lstStyle/>
          <a:p>
            <a:fld id="{C43F46A6-304D-4DE9-A58C-F42BB63B309B}" type="slidenum">
              <a:rPr lang="en-US" smtClean="0"/>
              <a:t>‹#›</a:t>
            </a:fld>
            <a:endParaRPr lang="en-US"/>
          </a:p>
        </p:txBody>
      </p:sp>
    </p:spTree>
    <p:extLst>
      <p:ext uri="{BB962C8B-B14F-4D97-AF65-F5344CB8AC3E}">
        <p14:creationId xmlns:p14="http://schemas.microsoft.com/office/powerpoint/2010/main" val="2320693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6378F1-3A97-2244-A09C-1C4914C4280B}"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637FB-E1AE-5043-9525-CCBAB9CB734F}" type="slidenum">
              <a:rPr lang="en-US" smtClean="0"/>
              <a:t>‹#›</a:t>
            </a:fld>
            <a:endParaRPr lang="en-US"/>
          </a:p>
        </p:txBody>
      </p:sp>
    </p:spTree>
    <p:extLst>
      <p:ext uri="{BB962C8B-B14F-4D97-AF65-F5344CB8AC3E}">
        <p14:creationId xmlns:p14="http://schemas.microsoft.com/office/powerpoint/2010/main" val="32745968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50C21-74A3-4639-9CF2-D5F460BD64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B51BB4-364D-419E-9E6B-E4DA5F752E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CE2611-4DE8-4BCF-A265-C76CE03480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BD4B5B-24CC-45A3-9CC1-69B529AAEBBD}"/>
              </a:ext>
            </a:extLst>
          </p:cNvPr>
          <p:cNvSpPr>
            <a:spLocks noGrp="1"/>
          </p:cNvSpPr>
          <p:nvPr>
            <p:ph type="dt" sz="half" idx="10"/>
          </p:nvPr>
        </p:nvSpPr>
        <p:spPr/>
        <p:txBody>
          <a:bodyPr/>
          <a:lstStyle/>
          <a:p>
            <a:fld id="{AF4023D9-2659-4859-BCBC-1E7A0EA76AE2}" type="datetimeFigureOut">
              <a:rPr lang="en-US" smtClean="0"/>
              <a:t>4/3/2023</a:t>
            </a:fld>
            <a:endParaRPr lang="en-US"/>
          </a:p>
        </p:txBody>
      </p:sp>
      <p:sp>
        <p:nvSpPr>
          <p:cNvPr id="6" name="Footer Placeholder 5">
            <a:extLst>
              <a:ext uri="{FF2B5EF4-FFF2-40B4-BE49-F238E27FC236}">
                <a16:creationId xmlns:a16="http://schemas.microsoft.com/office/drawing/2014/main" id="{C6DB1403-B4DF-4DFE-8A28-081542DEE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584ED3-6243-4B29-B8A2-88059F115AEA}"/>
              </a:ext>
            </a:extLst>
          </p:cNvPr>
          <p:cNvSpPr>
            <a:spLocks noGrp="1"/>
          </p:cNvSpPr>
          <p:nvPr>
            <p:ph type="sldNum" sz="quarter" idx="12"/>
          </p:nvPr>
        </p:nvSpPr>
        <p:spPr/>
        <p:txBody>
          <a:bodyPr/>
          <a:lstStyle/>
          <a:p>
            <a:fld id="{C43F46A6-304D-4DE9-A58C-F42BB63B309B}" type="slidenum">
              <a:rPr lang="en-US" smtClean="0"/>
              <a:t>‹#›</a:t>
            </a:fld>
            <a:endParaRPr lang="en-US"/>
          </a:p>
        </p:txBody>
      </p:sp>
    </p:spTree>
    <p:extLst>
      <p:ext uri="{BB962C8B-B14F-4D97-AF65-F5344CB8AC3E}">
        <p14:creationId xmlns:p14="http://schemas.microsoft.com/office/powerpoint/2010/main" val="1855378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C21B7-E103-4E6F-8906-4D5EE30688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6CCBB5-155C-403A-A1C1-61F91704E6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4994E2-7DC9-4FB9-AED8-44B2310733BE}"/>
              </a:ext>
            </a:extLst>
          </p:cNvPr>
          <p:cNvSpPr>
            <a:spLocks noGrp="1"/>
          </p:cNvSpPr>
          <p:nvPr>
            <p:ph type="dt" sz="half" idx="10"/>
          </p:nvPr>
        </p:nvSpPr>
        <p:spPr/>
        <p:txBody>
          <a:bodyPr/>
          <a:lstStyle/>
          <a:p>
            <a:fld id="{AF4023D9-2659-4859-BCBC-1E7A0EA76AE2}" type="datetimeFigureOut">
              <a:rPr lang="en-US" smtClean="0"/>
              <a:t>4/3/2023</a:t>
            </a:fld>
            <a:endParaRPr lang="en-US"/>
          </a:p>
        </p:txBody>
      </p:sp>
      <p:sp>
        <p:nvSpPr>
          <p:cNvPr id="5" name="Footer Placeholder 4">
            <a:extLst>
              <a:ext uri="{FF2B5EF4-FFF2-40B4-BE49-F238E27FC236}">
                <a16:creationId xmlns:a16="http://schemas.microsoft.com/office/drawing/2014/main" id="{055FAFA7-413A-41DF-A006-0E6C5B45AD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C918AB-6AD8-4D6C-9EFE-FDBDEA03B012}"/>
              </a:ext>
            </a:extLst>
          </p:cNvPr>
          <p:cNvSpPr>
            <a:spLocks noGrp="1"/>
          </p:cNvSpPr>
          <p:nvPr>
            <p:ph type="sldNum" sz="quarter" idx="12"/>
          </p:nvPr>
        </p:nvSpPr>
        <p:spPr/>
        <p:txBody>
          <a:bodyPr/>
          <a:lstStyle/>
          <a:p>
            <a:fld id="{C43F46A6-304D-4DE9-A58C-F42BB63B309B}" type="slidenum">
              <a:rPr lang="en-US" smtClean="0"/>
              <a:t>‹#›</a:t>
            </a:fld>
            <a:endParaRPr lang="en-US"/>
          </a:p>
        </p:txBody>
      </p:sp>
    </p:spTree>
    <p:extLst>
      <p:ext uri="{BB962C8B-B14F-4D97-AF65-F5344CB8AC3E}">
        <p14:creationId xmlns:p14="http://schemas.microsoft.com/office/powerpoint/2010/main" val="3366920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2DE23F-2103-48A8-A2E6-6DEC80F564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110BA7-E881-4E9D-9AF2-890A351595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40CF02-3810-466A-B46C-44601BCD8B82}"/>
              </a:ext>
            </a:extLst>
          </p:cNvPr>
          <p:cNvSpPr>
            <a:spLocks noGrp="1"/>
          </p:cNvSpPr>
          <p:nvPr>
            <p:ph type="dt" sz="half" idx="10"/>
          </p:nvPr>
        </p:nvSpPr>
        <p:spPr/>
        <p:txBody>
          <a:bodyPr/>
          <a:lstStyle/>
          <a:p>
            <a:fld id="{AF4023D9-2659-4859-BCBC-1E7A0EA76AE2}" type="datetimeFigureOut">
              <a:rPr lang="en-US" smtClean="0"/>
              <a:t>4/3/2023</a:t>
            </a:fld>
            <a:endParaRPr lang="en-US"/>
          </a:p>
        </p:txBody>
      </p:sp>
      <p:sp>
        <p:nvSpPr>
          <p:cNvPr id="5" name="Footer Placeholder 4">
            <a:extLst>
              <a:ext uri="{FF2B5EF4-FFF2-40B4-BE49-F238E27FC236}">
                <a16:creationId xmlns:a16="http://schemas.microsoft.com/office/drawing/2014/main" id="{FF316870-5EE5-4F51-B340-40982427D8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738761-CF60-44E2-8CFC-C3679A39DE10}"/>
              </a:ext>
            </a:extLst>
          </p:cNvPr>
          <p:cNvSpPr>
            <a:spLocks noGrp="1"/>
          </p:cNvSpPr>
          <p:nvPr>
            <p:ph type="sldNum" sz="quarter" idx="12"/>
          </p:nvPr>
        </p:nvSpPr>
        <p:spPr/>
        <p:txBody>
          <a:bodyPr/>
          <a:lstStyle/>
          <a:p>
            <a:fld id="{C43F46A6-304D-4DE9-A58C-F42BB63B309B}" type="slidenum">
              <a:rPr lang="en-US" smtClean="0"/>
              <a:t>‹#›</a:t>
            </a:fld>
            <a:endParaRPr lang="en-US"/>
          </a:p>
        </p:txBody>
      </p:sp>
    </p:spTree>
    <p:extLst>
      <p:ext uri="{BB962C8B-B14F-4D97-AF65-F5344CB8AC3E}">
        <p14:creationId xmlns:p14="http://schemas.microsoft.com/office/powerpoint/2010/main" val="2509399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1D6378F1-3A97-2244-A09C-1C4914C4280B}" type="datetimeFigureOut">
              <a:rPr lang="en-US" smtClean="0"/>
              <a:t>4/3/2023</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4DF637FB-E1AE-5043-9525-CCBAB9CB734F}"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10601275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6378F1-3A97-2244-A09C-1C4914C4280B}"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637FB-E1AE-5043-9525-CCBAB9CB734F}" type="slidenum">
              <a:rPr lang="en-US" smtClean="0"/>
              <a:t>‹#›</a:t>
            </a:fld>
            <a:endParaRPr lang="en-US"/>
          </a:p>
        </p:txBody>
      </p:sp>
    </p:spTree>
    <p:extLst>
      <p:ext uri="{BB962C8B-B14F-4D97-AF65-F5344CB8AC3E}">
        <p14:creationId xmlns:p14="http://schemas.microsoft.com/office/powerpoint/2010/main" val="2979062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6378F1-3A97-2244-A09C-1C4914C4280B}" type="datetimeFigureOut">
              <a:rPr lang="en-US" smtClean="0"/>
              <a:t>4/3/2023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F637FB-E1AE-5043-9525-CCBAB9CB734F}" type="slidenum">
              <a:rPr lang="en-US" smtClean="0"/>
              <a:t>‹#›</a:t>
            </a:fld>
            <a:endParaRPr lang="en-US"/>
          </a:p>
        </p:txBody>
      </p:sp>
    </p:spTree>
    <p:extLst>
      <p:ext uri="{BB962C8B-B14F-4D97-AF65-F5344CB8AC3E}">
        <p14:creationId xmlns:p14="http://schemas.microsoft.com/office/powerpoint/2010/main" val="137143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6378F1-3A97-2244-A09C-1C4914C4280B}" type="datetimeFigureOut">
              <a:rPr lang="en-US" smtClean="0"/>
              <a:t>4/3/2023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F637FB-E1AE-5043-9525-CCBAB9CB734F}" type="slidenum">
              <a:rPr lang="en-US" smtClean="0"/>
              <a:t>‹#›</a:t>
            </a:fld>
            <a:endParaRPr lang="en-US"/>
          </a:p>
        </p:txBody>
      </p:sp>
    </p:spTree>
    <p:extLst>
      <p:ext uri="{BB962C8B-B14F-4D97-AF65-F5344CB8AC3E}">
        <p14:creationId xmlns:p14="http://schemas.microsoft.com/office/powerpoint/2010/main" val="1773017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6378F1-3A97-2244-A09C-1C4914C4280B}" type="datetimeFigureOut">
              <a:rPr lang="en-US" smtClean="0"/>
              <a:t>4/3/2023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F637FB-E1AE-5043-9525-CCBAB9CB734F}" type="slidenum">
              <a:rPr lang="en-US" smtClean="0"/>
              <a:t>‹#›</a:t>
            </a:fld>
            <a:endParaRPr lang="en-US"/>
          </a:p>
        </p:txBody>
      </p:sp>
    </p:spTree>
    <p:extLst>
      <p:ext uri="{BB962C8B-B14F-4D97-AF65-F5344CB8AC3E}">
        <p14:creationId xmlns:p14="http://schemas.microsoft.com/office/powerpoint/2010/main" val="3167832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D6378F1-3A97-2244-A09C-1C4914C4280B}" type="datetimeFigureOut">
              <a:rPr lang="en-US" smtClean="0"/>
              <a:t>4/3/2023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DF637FB-E1AE-5043-9525-CCBAB9CB734F}"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19175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D6378F1-3A97-2244-A09C-1C4914C4280B}" type="datetimeFigureOut">
              <a:rPr lang="en-US" smtClean="0"/>
              <a:t>4/3/2023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DF637FB-E1AE-5043-9525-CCBAB9CB734F}"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7911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1D6378F1-3A97-2244-A09C-1C4914C4280B}" type="datetimeFigureOut">
              <a:rPr lang="en-US" smtClean="0"/>
              <a:t>4/3/2023</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4DF637FB-E1AE-5043-9525-CCBAB9CB734F}"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6730495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0510E6-5AB1-46E2-B2C1-6F1B576049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BCC60D-8044-424F-8855-79576F1702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489938-1F57-47C2-B425-051F168D23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023D9-2659-4859-BCBC-1E7A0EA76AE2}" type="datetimeFigureOut">
              <a:rPr lang="en-US" smtClean="0"/>
              <a:t>4/3/2023</a:t>
            </a:fld>
            <a:endParaRPr lang="en-US"/>
          </a:p>
        </p:txBody>
      </p:sp>
      <p:sp>
        <p:nvSpPr>
          <p:cNvPr id="5" name="Footer Placeholder 4">
            <a:extLst>
              <a:ext uri="{FF2B5EF4-FFF2-40B4-BE49-F238E27FC236}">
                <a16:creationId xmlns:a16="http://schemas.microsoft.com/office/drawing/2014/main" id="{5A969002-7DCD-495A-B0A6-A3B41A25B1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D817DA-DAAB-466C-90ED-08BF4210BE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3F46A6-304D-4DE9-A58C-F42BB63B309B}" type="slidenum">
              <a:rPr lang="en-US" smtClean="0"/>
              <a:t>‹#›</a:t>
            </a:fld>
            <a:endParaRPr lang="en-US"/>
          </a:p>
        </p:txBody>
      </p:sp>
    </p:spTree>
    <p:extLst>
      <p:ext uri="{BB962C8B-B14F-4D97-AF65-F5344CB8AC3E}">
        <p14:creationId xmlns:p14="http://schemas.microsoft.com/office/powerpoint/2010/main" val="808381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Jhordan.johnson@ecs4kids.org" TargetMode="External"/><Relationship Id="rId2" Type="http://schemas.openxmlformats.org/officeDocument/2006/relationships/hyperlink" Target="mailto:Rebecca.huth@ecs4kids.or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Shanda.Ellis@ecs4kids.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mailto:Jacki.chimino@ecs4kids.org" TargetMode="External"/><Relationship Id="rId13" Type="http://schemas.openxmlformats.org/officeDocument/2006/relationships/image" Target="../media/image2.png"/><Relationship Id="rId3" Type="http://schemas.openxmlformats.org/officeDocument/2006/relationships/hyperlink" Target="mailto:April.florida@ecs4kids.org" TargetMode="External"/><Relationship Id="rId7" Type="http://schemas.openxmlformats.org/officeDocument/2006/relationships/hyperlink" Target="mailto:Sharron.green@ecs4kids.org" TargetMode="External"/><Relationship Id="rId12" Type="http://schemas.openxmlformats.org/officeDocument/2006/relationships/hyperlink" Target="mailto:Shalanda.hall@ecs4kids.org" TargetMode="External"/><Relationship Id="rId2" Type="http://schemas.openxmlformats.org/officeDocument/2006/relationships/hyperlink" Target="mailto:Eryss.Meguia@ecs4kids.org" TargetMode="External"/><Relationship Id="rId1" Type="http://schemas.openxmlformats.org/officeDocument/2006/relationships/slideLayout" Target="../slideLayouts/slideLayout2.xml"/><Relationship Id="rId6" Type="http://schemas.openxmlformats.org/officeDocument/2006/relationships/hyperlink" Target="mailto:Mary.Quigley@ecs4kids.org" TargetMode="External"/><Relationship Id="rId11" Type="http://schemas.openxmlformats.org/officeDocument/2006/relationships/hyperlink" Target="mailto:Florine.reeves@ecs4kids.org" TargetMode="External"/><Relationship Id="rId5" Type="http://schemas.openxmlformats.org/officeDocument/2006/relationships/hyperlink" Target="mailto:Brandi.Harrison@ecs4kids.org" TargetMode="External"/><Relationship Id="rId10" Type="http://schemas.openxmlformats.org/officeDocument/2006/relationships/hyperlink" Target="mailto:Leatricia.Ahmadu@ecs4kids.org" TargetMode="External"/><Relationship Id="rId4" Type="http://schemas.openxmlformats.org/officeDocument/2006/relationships/hyperlink" Target="mailto:vickie.Hancock@ecs4kids.org" TargetMode="External"/><Relationship Id="rId9" Type="http://schemas.openxmlformats.org/officeDocument/2006/relationships/hyperlink" Target="mailto:Christina.Jackson@ecs4kids.org"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shecovia.grimes@ecs4kids.org" TargetMode="External"/><Relationship Id="rId7" Type="http://schemas.openxmlformats.org/officeDocument/2006/relationships/image" Target="../media/image2.png"/><Relationship Id="rId2" Type="http://schemas.openxmlformats.org/officeDocument/2006/relationships/hyperlink" Target="mailto:emily.Alvarez@ecs4kids.org" TargetMode="External"/><Relationship Id="rId1" Type="http://schemas.openxmlformats.org/officeDocument/2006/relationships/slideLayout" Target="../slideLayouts/slideLayout2.xml"/><Relationship Id="rId6" Type="http://schemas.openxmlformats.org/officeDocument/2006/relationships/hyperlink" Target="mailto:Shanda.ellis@ecs4kids.org" TargetMode="External"/><Relationship Id="rId5" Type="http://schemas.openxmlformats.org/officeDocument/2006/relationships/hyperlink" Target="mailto:kenya.register@ecs4kids.org" TargetMode="External"/><Relationship Id="rId4" Type="http://schemas.openxmlformats.org/officeDocument/2006/relationships/hyperlink" Target="mailto:michele.Goytia@ecs4kids.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contracts@ecs4kids.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8" Type="http://schemas.openxmlformats.org/officeDocument/2006/relationships/hyperlink" Target="https://www.youtube.com/watch?v=v0cT_0sbt6U&amp;fbclid=IwAR0mDQC63C-RqZfp5SyJeLj_IdnjeZP8rCvhMTe8jOD-_y77aI8T6-7k3EE" TargetMode="External"/><Relationship Id="rId3" Type="http://schemas.openxmlformats.org/officeDocument/2006/relationships/hyperlink" Target="https://www.youtube.com/watch?v=8WoGk-56J-s&amp;fbclid=IwAR3rydoysw8sQfeM6bTZI_XW3343_82aGth4ouJ6BG3hrjCOx7UBpKtKau0" TargetMode="External"/><Relationship Id="rId7" Type="http://schemas.openxmlformats.org/officeDocument/2006/relationships/hyperlink" Target="https://www.youtube.com/watch?v=2OAomM-XXP8&amp;fbclid=IwAR3rydoysw8sQfeM6bTZI_XW3343_82aGth4ouJ6BG3hrjCOx7UBpKtKau0" TargetMode="External"/><Relationship Id="rId2" Type="http://schemas.openxmlformats.org/officeDocument/2006/relationships/hyperlink" Target="https://www.youtube.com/watch?v=_QK7BDxYYM8" TargetMode="External"/><Relationship Id="rId1" Type="http://schemas.openxmlformats.org/officeDocument/2006/relationships/slideLayout" Target="../slideLayouts/slideLayout13.xml"/><Relationship Id="rId6" Type="http://schemas.openxmlformats.org/officeDocument/2006/relationships/hyperlink" Target="https://www.youtube.com/watch?v=vhVRhfs5pjU&amp;fbclid=IwAR2pAbBW0sjdGV993RpaDEyQXsp7vh8UHYiHVd892NmYqUFCbrCS9mEHYLg" TargetMode="External"/><Relationship Id="rId5" Type="http://schemas.openxmlformats.org/officeDocument/2006/relationships/hyperlink" Target="https://www.youtube.com/watch?v=eXxDziZfViI" TargetMode="External"/><Relationship Id="rId4" Type="http://schemas.openxmlformats.org/officeDocument/2006/relationships/hyperlink" Target="https://www.youtube.com/watch?v=s6SdVIiaWeI&amp;fbclid=IwAR2pHBTEgzRGWChyHzpsBq-Py-_WEbrTFHdUQGLW2Y1HaTciT93eZqOx-5w" TargetMode="External"/><Relationship Id="rId9" Type="http://schemas.openxmlformats.org/officeDocument/2006/relationships/image" Target="../media/image2.png"/></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hyperlink" Target="mailto:Ashley.Rich@ecs4kids.org" TargetMode="External"/><Relationship Id="rId2" Type="http://schemas.openxmlformats.org/officeDocument/2006/relationships/hyperlink" Target="mailto:Amanda.Griffis@ecs4kids.org" TargetMode="Externa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earlylearningflorida.com/catalog" TargetMode="External"/><Relationship Id="rId2" Type="http://schemas.openxmlformats.org/officeDocument/2006/relationships/hyperlink" Target="https://ecs4kids.gosignmeup.com/Public/Course/Browse" TargetMode="Externa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hyperlink" Target="https://teachstone.com/"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hyperlink" Target="https://www.picserver.org/highway-signs2/g/grants.html" TargetMode="External"/><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creativecommons.org/licenses/by-sa/3.0/"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elcecs.webauthor.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8.tmp"/></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mailto:workforcegrants@ecs4kids.org"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mailto:Contracts@ecs4kids.org" TargetMode="Externa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pixabay.com/en/memory-reminders-reminder-279904/"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help2.renaissance.com/reports/25027"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ecs4kids.org/programs/vpk/providers/"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www.floridaearlylearning.com/Content/Uploads/floridaearlylearning.com/files/FAST-S_4(1).PDF" TargetMode="External"/><Relationship Id="rId2" Type="http://schemas.openxmlformats.org/officeDocument/2006/relationships/hyperlink" Target="https://www.floridaearlylearning.com/Content/Uploads/floridaearlylearning.com/files/FAST-Star%20Early%20Literacy_Training%20Schedule_VPK%20Program%20Directors_Final%20ADA%205-20-22(2).pdf"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r20.rs6.net/tn.jsp?f=001WYTqEyOSbjFlOgw5MdGlYAPghj85b1rwy6qzVMZ7xCGg-9RWqHG7LfNGQgijAw9hqEJoXScleASN-Db-SITYZqfP2ebSmG2jMnncxJiEUfWeEPcS2PooZu4SJuVs4jnBVyQ8XomC8bfOgUdOt45L6SPXmc0UbF6uWdw1Y8Qhf3C8blQ3AbCIkvmasMCzb4eGAVeOqybjvBcodvUEIHICKA==&amp;c=sy5nRrryokR7dK5DZRh-RkwRHZUmwjenmnSRvL2hf1gC3zCg-QbYtg==&amp;ch=vZ9zwBIADAOGGF7Bk-es5mV5tw0m0ynvqsoR-HPRVKaBIluNb5xvBw==" TargetMode="External"/><Relationship Id="rId4" Type="http://schemas.openxmlformats.org/officeDocument/2006/relationships/hyperlink" Target="https://www.floridaearlylearning.com/Content/Uploads/floridaearlylearning.com/files/FAST-%20Star%20Early%20Literacy_Renaissance-U%20Enrollment%20Guidance%2012.14.22_ADA.pdf" TargetMode="Externa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nam12.safelinks.protection.outlook.com/?url=https%3A%2F%2Fwww.renaissance.com%2Frequest-support%2F&amp;data=05%7C01%7CAmber.Gibbens%40del.fldoe.org%7Cc3670fc2bf1e4f8e197108db2b144672%7C63bf107bcb6f41738c1c1406bb5cb794%7C0%7C0%7C638151138317003608%7CUnknown%7CTWFpbGZsb3d8eyJWIjoiMC4wLjAwMDAiLCJQIjoiV2luMzIiLCJBTiI6Ik1haWwiLCJXVCI6Mn0%3D%7C3000%7C%7C%7C&amp;sdata=lp4f09B6CPdvXkO9nsB%2BL%2FqBwORHzpdYVU8kPQgTNs8%3D&amp;reserved=0" TargetMode="External"/><Relationship Id="rId7" Type="http://schemas.openxmlformats.org/officeDocument/2006/relationships/hyperlink" Target="https://www.floridaearlylearning.com/vpk/fast/fast-vpk-providers-form" TargetMode="External"/><Relationship Id="rId2" Type="http://schemas.openxmlformats.org/officeDocument/2006/relationships/hyperlink" Target="https://www.floridaearlylearning.com/vpk/fast" TargetMode="External"/><Relationship Id="rId1" Type="http://schemas.openxmlformats.org/officeDocument/2006/relationships/slideLayout" Target="../slideLayouts/slideLayout2.xml"/><Relationship Id="rId6" Type="http://schemas.openxmlformats.org/officeDocument/2006/relationships/hyperlink" Target="http://www.floridaearlylearning.com/vpk/fast/fast-vpk-parents-form" TargetMode="External"/><Relationship Id="rId5" Type="http://schemas.openxmlformats.org/officeDocument/2006/relationships/hyperlink" Target="http://www.floridaearlylearning.com/vpk/fast/fast-vpk-providers-form" TargetMode="External"/><Relationship Id="rId4" Type="http://schemas.openxmlformats.org/officeDocument/2006/relationships/hyperlink" Target="https://www.renaissance.com/request-support/"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www.publicdomainpictures.net/fr/view-image.php?image=268171&amp;picture=paiement-de-facture" TargetMode="External"/><Relationship Id="rId2" Type="http://schemas.openxmlformats.org/officeDocument/2006/relationships/image" Target="../media/image33.jp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hyperlink" Target="https://pixabay.com/en/economy-profit-stock-exchange-pay-2553884/" TargetMode="External"/><Relationship Id="rId5" Type="http://schemas.openxmlformats.org/officeDocument/2006/relationships/image" Target="../media/image35.jpg"/><Relationship Id="rId4" Type="http://schemas.openxmlformats.org/officeDocument/2006/relationships/hyperlink" Target="https://www.pngall.com/discount-png/download/3309"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mailto:shanda.ellis@ecs4kids.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6.jpeg"/><Relationship Id="rId4" Type="http://schemas.openxmlformats.org/officeDocument/2006/relationships/hyperlink" Target="mailto:Shivaughn.williams@ecs4kids.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kenya.register@ecs4kids.org" TargetMode="External"/><Relationship Id="rId2" Type="http://schemas.openxmlformats.org/officeDocument/2006/relationships/hyperlink" Target="https://familyservices.floridaearlylearning.com/"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ock, drawing&#10;&#10;Description automatically generated">
            <a:extLst>
              <a:ext uri="{FF2B5EF4-FFF2-40B4-BE49-F238E27FC236}">
                <a16:creationId xmlns:a16="http://schemas.microsoft.com/office/drawing/2014/main" id="{2179076B-CE41-463B-833F-309251CC873D}"/>
              </a:ext>
            </a:extLst>
          </p:cNvPr>
          <p:cNvPicPr>
            <a:picLocks noChangeAspect="1"/>
          </p:cNvPicPr>
          <p:nvPr/>
        </p:nvPicPr>
        <p:blipFill>
          <a:blip r:embed="rId2"/>
          <a:stretch>
            <a:fillRect/>
          </a:stretch>
        </p:blipFill>
        <p:spPr>
          <a:xfrm>
            <a:off x="3809744" y="1912582"/>
            <a:ext cx="4211343" cy="1636636"/>
          </a:xfrm>
          <a:prstGeom prst="rect">
            <a:avLst/>
          </a:prstGeom>
        </p:spPr>
      </p:pic>
      <p:sp>
        <p:nvSpPr>
          <p:cNvPr id="7" name="Title 6">
            <a:extLst>
              <a:ext uri="{FF2B5EF4-FFF2-40B4-BE49-F238E27FC236}">
                <a16:creationId xmlns:a16="http://schemas.microsoft.com/office/drawing/2014/main" id="{7F65495B-D74F-4488-A7A6-964D98AB06ED}"/>
              </a:ext>
            </a:extLst>
          </p:cNvPr>
          <p:cNvSpPr>
            <a:spLocks noGrp="1"/>
          </p:cNvSpPr>
          <p:nvPr>
            <p:ph type="ctrTitle"/>
          </p:nvPr>
        </p:nvSpPr>
        <p:spPr>
          <a:xfrm>
            <a:off x="2027668" y="2857628"/>
            <a:ext cx="8361229" cy="2098226"/>
          </a:xfrm>
        </p:spPr>
        <p:txBody>
          <a:bodyPr/>
          <a:lstStyle/>
          <a:p>
            <a:r>
              <a:rPr lang="en-US" sz="4800" dirty="0"/>
              <a:t>4</a:t>
            </a:r>
            <a:r>
              <a:rPr lang="en-US" sz="4800" baseline="30000" dirty="0"/>
              <a:t>th</a:t>
            </a:r>
            <a:r>
              <a:rPr lang="en-US" sz="4800" dirty="0"/>
              <a:t> Quarter In-Person Provider Meeting</a:t>
            </a:r>
          </a:p>
        </p:txBody>
      </p:sp>
    </p:spTree>
    <p:extLst>
      <p:ext uri="{BB962C8B-B14F-4D97-AF65-F5344CB8AC3E}">
        <p14:creationId xmlns:p14="http://schemas.microsoft.com/office/powerpoint/2010/main" val="2767833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A1F456AF-51A9-404D-84DD-160C8AAB39E7}"/>
              </a:ext>
            </a:extLst>
          </p:cNvPr>
          <p:cNvSpPr>
            <a:spLocks noGrp="1"/>
          </p:cNvSpPr>
          <p:nvPr>
            <p:ph type="title"/>
          </p:nvPr>
        </p:nvSpPr>
        <p:spPr>
          <a:xfrm>
            <a:off x="640081" y="791570"/>
            <a:ext cx="4018839" cy="5262390"/>
          </a:xfrm>
        </p:spPr>
        <p:txBody>
          <a:bodyPr anchor="ctr">
            <a:normAutofit/>
          </a:bodyPr>
          <a:lstStyle/>
          <a:p>
            <a:pPr algn="r"/>
            <a:r>
              <a:rPr lang="en-US" sz="5000">
                <a:solidFill>
                  <a:schemeClr val="bg2"/>
                </a:solidFill>
              </a:rPr>
              <a:t>We are enrolling through the waitlist for </a:t>
            </a:r>
            <a:br>
              <a:rPr lang="en-US" sz="5000">
                <a:solidFill>
                  <a:schemeClr val="bg2"/>
                </a:solidFill>
              </a:rPr>
            </a:br>
            <a:r>
              <a:rPr lang="en-US" sz="5000">
                <a:solidFill>
                  <a:schemeClr val="bg2"/>
                </a:solidFill>
              </a:rPr>
              <a:t>ALL ELIGIBLE AGE GROUPS!</a:t>
            </a:r>
          </a:p>
        </p:txBody>
      </p:sp>
      <p:sp>
        <p:nvSpPr>
          <p:cNvPr id="22" name="Rectangle 12">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Content Placeholder 2">
            <a:extLst>
              <a:ext uri="{FF2B5EF4-FFF2-40B4-BE49-F238E27FC236}">
                <a16:creationId xmlns:a16="http://schemas.microsoft.com/office/drawing/2014/main" id="{7ADF6997-1643-4723-9024-FA8032D8F22F}"/>
              </a:ext>
            </a:extLst>
          </p:cNvPr>
          <p:cNvSpPr>
            <a:spLocks noGrp="1"/>
          </p:cNvSpPr>
          <p:nvPr>
            <p:ph idx="1"/>
          </p:nvPr>
        </p:nvSpPr>
        <p:spPr>
          <a:xfrm>
            <a:off x="6176720" y="791570"/>
            <a:ext cx="4892308" cy="5262390"/>
          </a:xfrm>
        </p:spPr>
        <p:txBody>
          <a:bodyPr anchor="ctr">
            <a:normAutofit/>
          </a:bodyPr>
          <a:lstStyle/>
          <a:p>
            <a:r>
              <a:rPr lang="en-US" sz="1100" dirty="0">
                <a:effectLst/>
                <a:latin typeface="Calibri" panose="020F0502020204030204" pitchFamily="34" charset="0"/>
                <a:ea typeface="Calibri" panose="020F0502020204030204" pitchFamily="34" charset="0"/>
              </a:rPr>
              <a:t>Clients apply for the wait list through the family services portal.  Once the application is received the family will receive notification within 10 days from the date that they submitted as to whether they qualify or not. They must apply for services in the county they reside in. </a:t>
            </a:r>
          </a:p>
          <a:p>
            <a:r>
              <a:rPr lang="en-US" sz="1100" dirty="0">
                <a:effectLst/>
                <a:latin typeface="Calibri" panose="020F0502020204030204" pitchFamily="34" charset="0"/>
                <a:ea typeface="Calibri" panose="020F0502020204030204" pitchFamily="34" charset="0"/>
              </a:rPr>
              <a:t>To qualify for services a parent must be working or going to school for at least 20 hours per week or a two-     parent family must have both parents working for a total of 40 hours per week.  Eligibility is based on the federal poverty level which considers total family income and family size. </a:t>
            </a:r>
          </a:p>
          <a:p>
            <a:r>
              <a:rPr lang="en-US" sz="1100" dirty="0">
                <a:effectLst/>
                <a:latin typeface="Calibri" panose="020F0502020204030204" pitchFamily="34" charset="0"/>
                <a:ea typeface="Calibri" panose="020F0502020204030204" pitchFamily="34" charset="0"/>
              </a:rPr>
              <a:t>Once a family qualifies, they will be placed on our waiting list.  </a:t>
            </a:r>
            <a:r>
              <a:rPr lang="en-US" sz="1100" b="1" dirty="0">
                <a:effectLst/>
                <a:latin typeface="Calibri" panose="020F0502020204030204" pitchFamily="34" charset="0"/>
                <a:ea typeface="Calibri" panose="020F0502020204030204" pitchFamily="34" charset="0"/>
              </a:rPr>
              <a:t>Currently, funding notices are being sent out (via email) from the waiting list weekly.  </a:t>
            </a:r>
            <a:r>
              <a:rPr lang="en-US" sz="1100" dirty="0">
                <a:effectLst/>
                <a:latin typeface="Calibri" panose="020F0502020204030204" pitchFamily="34" charset="0"/>
                <a:ea typeface="Calibri" panose="020F0502020204030204" pitchFamily="34" charset="0"/>
              </a:rPr>
              <a:t>However, we cannot promise that this will continue to be the situation.  </a:t>
            </a:r>
            <a:r>
              <a:rPr lang="en-US" sz="1100" dirty="0">
                <a:latin typeface="Calibri" panose="020F0502020204030204" pitchFamily="34" charset="0"/>
                <a:ea typeface="Calibri" panose="020F0502020204030204" pitchFamily="34" charset="0"/>
              </a:rPr>
              <a:t>T</a:t>
            </a:r>
            <a:r>
              <a:rPr lang="en-US" sz="1100" dirty="0">
                <a:effectLst/>
                <a:latin typeface="Calibri" panose="020F0502020204030204" pitchFamily="34" charset="0"/>
                <a:ea typeface="Calibri" panose="020F0502020204030204" pitchFamily="34" charset="0"/>
              </a:rPr>
              <a:t>he sooner families apply, the sooner they may receive services. </a:t>
            </a:r>
          </a:p>
          <a:p>
            <a:r>
              <a:rPr lang="en-US" sz="1100" dirty="0">
                <a:effectLst/>
                <a:latin typeface="Calibri" panose="020F0502020204030204" pitchFamily="34" charset="0"/>
                <a:ea typeface="Calibri" panose="020F0502020204030204" pitchFamily="34" charset="0"/>
              </a:rPr>
              <a:t>Normally, when funding notices are sent out, they are sent to Priority 3 or non-school age </a:t>
            </a:r>
            <a:r>
              <a:rPr lang="en-US" sz="1100" dirty="0">
                <a:latin typeface="Calibri" panose="020F0502020204030204" pitchFamily="34" charset="0"/>
                <a:ea typeface="Calibri" panose="020F0502020204030204" pitchFamily="34" charset="0"/>
              </a:rPr>
              <a:t>children </a:t>
            </a:r>
            <a:r>
              <a:rPr lang="en-US" sz="1100" dirty="0">
                <a:effectLst/>
                <a:latin typeface="Calibri" panose="020F0502020204030204" pitchFamily="34" charset="0"/>
                <a:ea typeface="Calibri" panose="020F0502020204030204" pitchFamily="34" charset="0"/>
              </a:rPr>
              <a:t>and siblings under the age of 9.  However, for now, as we clear the waitlist each week, we are including School Aged children through the age of twelve (12) in the available funding notices going out!</a:t>
            </a:r>
          </a:p>
          <a:p>
            <a:r>
              <a:rPr lang="en-US" sz="1100" dirty="0">
                <a:latin typeface="Calibri" panose="020F0502020204030204" pitchFamily="34" charset="0"/>
                <a:ea typeface="Calibri" panose="020F0502020204030204" pitchFamily="34" charset="0"/>
              </a:rPr>
              <a:t>Please note, a funding notice does not automatically qualify families for SR funding. The funding notice generated will explain all documents needed to be uploaded with thirty (30) days to fully complete the application process. Full eligibility cannot be determined until all documentation is received, reviewed and verified meeting income and family size qualifications. </a:t>
            </a:r>
            <a:endParaRPr lang="en-US" sz="1100" dirty="0">
              <a:effectLst/>
              <a:latin typeface="Calibri" panose="020F0502020204030204" pitchFamily="34" charset="0"/>
              <a:ea typeface="Calibri" panose="020F0502020204030204" pitchFamily="34" charset="0"/>
            </a:endParaRPr>
          </a:p>
          <a:p>
            <a:endParaRPr lang="en-US" sz="1100" dirty="0">
              <a:effectLst/>
              <a:latin typeface="Calibri" panose="020F0502020204030204" pitchFamily="34" charset="0"/>
              <a:ea typeface="Calibri" panose="020F0502020204030204" pitchFamily="34" charset="0"/>
            </a:endParaRPr>
          </a:p>
          <a:p>
            <a:endParaRPr lang="en-US" sz="1100" dirty="0"/>
          </a:p>
        </p:txBody>
      </p:sp>
      <p:pic>
        <p:nvPicPr>
          <p:cNvPr id="2" name="Picture 1" descr="A close up of a logo&#10;&#10;Description automatically generated">
            <a:extLst>
              <a:ext uri="{FF2B5EF4-FFF2-40B4-BE49-F238E27FC236}">
                <a16:creationId xmlns:a16="http://schemas.microsoft.com/office/drawing/2014/main" id="{337F7CEB-C506-A31E-AD52-A7BE039EA498}"/>
              </a:ext>
            </a:extLst>
          </p:cNvPr>
          <p:cNvPicPr>
            <a:picLocks noChangeAspect="1"/>
          </p:cNvPicPr>
          <p:nvPr/>
        </p:nvPicPr>
        <p:blipFill>
          <a:blip r:embed="rId2"/>
          <a:stretch>
            <a:fillRect/>
          </a:stretch>
        </p:blipFill>
        <p:spPr>
          <a:xfrm>
            <a:off x="10703849" y="5627076"/>
            <a:ext cx="1312539" cy="973343"/>
          </a:xfrm>
          <a:prstGeom prst="rect">
            <a:avLst/>
          </a:prstGeom>
        </p:spPr>
      </p:pic>
    </p:spTree>
    <p:extLst>
      <p:ext uri="{BB962C8B-B14F-4D97-AF65-F5344CB8AC3E}">
        <p14:creationId xmlns:p14="http://schemas.microsoft.com/office/powerpoint/2010/main" val="3910496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9878E-0DCB-415B-B556-A3C29EA38454}"/>
              </a:ext>
            </a:extLst>
          </p:cNvPr>
          <p:cNvSpPr>
            <a:spLocks noGrp="1"/>
          </p:cNvSpPr>
          <p:nvPr>
            <p:ph type="title"/>
          </p:nvPr>
        </p:nvSpPr>
        <p:spPr/>
        <p:txBody>
          <a:bodyPr/>
          <a:lstStyle/>
          <a:p>
            <a:pPr algn="ctr"/>
            <a:r>
              <a:rPr lang="en-US" dirty="0"/>
              <a:t>ECS Redetermination Processes</a:t>
            </a:r>
          </a:p>
        </p:txBody>
      </p:sp>
      <p:sp>
        <p:nvSpPr>
          <p:cNvPr id="3" name="Content Placeholder 2">
            <a:extLst>
              <a:ext uri="{FF2B5EF4-FFF2-40B4-BE49-F238E27FC236}">
                <a16:creationId xmlns:a16="http://schemas.microsoft.com/office/drawing/2014/main" id="{B6FA3851-CFDC-44BD-9BA7-3A44897DFDF9}"/>
              </a:ext>
            </a:extLst>
          </p:cNvPr>
          <p:cNvSpPr>
            <a:spLocks noGrp="1"/>
          </p:cNvSpPr>
          <p:nvPr>
            <p:ph idx="1"/>
          </p:nvPr>
        </p:nvSpPr>
        <p:spPr>
          <a:xfrm>
            <a:off x="705394" y="1690688"/>
            <a:ext cx="10648406" cy="4486275"/>
          </a:xfrm>
        </p:spPr>
        <p:txBody>
          <a:bodyPr>
            <a:normAutofit fontScale="92500" lnSpcReduction="10000"/>
          </a:bodyPr>
          <a:lstStyle/>
          <a:p>
            <a:r>
              <a:rPr lang="en-US" dirty="0"/>
              <a:t>When a record comes up for redetermination ECS does the following:</a:t>
            </a:r>
          </a:p>
          <a:p>
            <a:pPr lvl="1"/>
            <a:r>
              <a:rPr lang="en-US" dirty="0"/>
              <a:t>Send out a fourteen (14) day termination notice to both provider and client listing documentation needed for redetermination as well as a “on or before” due date.</a:t>
            </a:r>
          </a:p>
          <a:p>
            <a:pPr lvl="1"/>
            <a:r>
              <a:rPr lang="en-US" dirty="0"/>
              <a:t>If a record is resubmitted for redetermination processing, ECS will strive to process the record before the redetermination date so that the record does not go into a Past Due status. However, if ECS is not able to process the submitted record before the redetermination date, the client is still covered under the original eligibility until the record is processed and approved or processed and terminated. </a:t>
            </a:r>
          </a:p>
          <a:p>
            <a:pPr lvl="1"/>
            <a:r>
              <a:rPr lang="en-US" dirty="0"/>
              <a:t>Please Note: Since the client can upload and submit the redetermination documentation up until midnight of the redetermination date, ECS is not always able to redetermine all clients by their redetermination date. ECS now has ten (10) days to process these documents. </a:t>
            </a:r>
          </a:p>
          <a:p>
            <a:pPr lvl="1"/>
            <a:r>
              <a:rPr lang="en-US" dirty="0"/>
              <a:t>When terminating any client, ECS will do their best to send a notification the day of the termination to both the provider and client, as well as make phone calls as time allows as a best practice. Unfortunately, with not having more control of the timing of submissions, this is not always possible due to current workloads. For this reason, it is important that you are aware of clients and children that are set to redetermine. </a:t>
            </a:r>
          </a:p>
        </p:txBody>
      </p:sp>
      <p:pic>
        <p:nvPicPr>
          <p:cNvPr id="4" name="Picture 3" descr="A close up of a logo&#10;&#10;Description automatically generated">
            <a:extLst>
              <a:ext uri="{FF2B5EF4-FFF2-40B4-BE49-F238E27FC236}">
                <a16:creationId xmlns:a16="http://schemas.microsoft.com/office/drawing/2014/main" id="{2D61AED5-232A-5C7E-9183-0F8F14AD3C52}"/>
              </a:ext>
            </a:extLst>
          </p:cNvPr>
          <p:cNvPicPr>
            <a:picLocks noChangeAspect="1"/>
          </p:cNvPicPr>
          <p:nvPr/>
        </p:nvPicPr>
        <p:blipFill>
          <a:blip r:embed="rId2"/>
          <a:stretch>
            <a:fillRect/>
          </a:stretch>
        </p:blipFill>
        <p:spPr>
          <a:xfrm>
            <a:off x="10703849" y="5627076"/>
            <a:ext cx="1312539" cy="973343"/>
          </a:xfrm>
          <a:prstGeom prst="rect">
            <a:avLst/>
          </a:prstGeom>
        </p:spPr>
      </p:pic>
    </p:spTree>
    <p:extLst>
      <p:ext uri="{BB962C8B-B14F-4D97-AF65-F5344CB8AC3E}">
        <p14:creationId xmlns:p14="http://schemas.microsoft.com/office/powerpoint/2010/main" val="1231834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276D-67AF-4F74-BEAA-1926D2CA009F}"/>
              </a:ext>
            </a:extLst>
          </p:cNvPr>
          <p:cNvSpPr>
            <a:spLocks noGrp="1"/>
          </p:cNvSpPr>
          <p:nvPr>
            <p:ph type="title"/>
          </p:nvPr>
        </p:nvSpPr>
        <p:spPr>
          <a:xfrm>
            <a:off x="838200" y="365126"/>
            <a:ext cx="10515600" cy="875846"/>
          </a:xfrm>
        </p:spPr>
        <p:txBody>
          <a:bodyPr>
            <a:normAutofit/>
          </a:bodyPr>
          <a:lstStyle/>
          <a:p>
            <a:pPr algn="ctr"/>
            <a:r>
              <a:rPr lang="en-US" sz="3600" dirty="0"/>
              <a:t>View Upcoming SR Redeterminations in the Portal.</a:t>
            </a:r>
          </a:p>
        </p:txBody>
      </p:sp>
      <p:sp>
        <p:nvSpPr>
          <p:cNvPr id="3" name="Content Placeholder 2">
            <a:extLst>
              <a:ext uri="{FF2B5EF4-FFF2-40B4-BE49-F238E27FC236}">
                <a16:creationId xmlns:a16="http://schemas.microsoft.com/office/drawing/2014/main" id="{812EA804-403D-4F03-8BE0-A82C6D2BBA81}"/>
              </a:ext>
            </a:extLst>
          </p:cNvPr>
          <p:cNvSpPr>
            <a:spLocks noGrp="1"/>
          </p:cNvSpPr>
          <p:nvPr>
            <p:ph idx="1"/>
          </p:nvPr>
        </p:nvSpPr>
        <p:spPr>
          <a:xfrm>
            <a:off x="838200" y="1380931"/>
            <a:ext cx="10515600" cy="4796032"/>
          </a:xfrm>
        </p:spPr>
        <p:txBody>
          <a:bodyPr>
            <a:normAutofit fontScale="92500" lnSpcReduction="20000"/>
          </a:bodyPr>
          <a:lstStyle/>
          <a:p>
            <a:r>
              <a:rPr lang="en-US" sz="1800" b="0" i="0" u="none" strike="noStrike" baseline="0" dirty="0">
                <a:solidFill>
                  <a:srgbClr val="000000"/>
                </a:solidFill>
                <a:latin typeface="Calibri" panose="020F0502020204030204" pitchFamily="34" charset="0"/>
              </a:rPr>
              <a:t>The SR Eligibility Redetermination menu allows providers to view enrollments with “upcoming” or “past due” redeterminations. These queues are for informational purposes only and aid providers in knowing when an enrolled child is reaching the end of their School Readiness eligibility. </a:t>
            </a:r>
          </a:p>
          <a:p>
            <a:r>
              <a:rPr lang="en-US" sz="1800" b="0" i="0" u="none" strike="noStrike" baseline="0" dirty="0">
                <a:solidFill>
                  <a:srgbClr val="000000"/>
                </a:solidFill>
                <a:latin typeface="Calibri" panose="020F0502020204030204" pitchFamily="34" charset="0"/>
              </a:rPr>
              <a:t>Upcoming Eligibility Redeterminations </a:t>
            </a:r>
          </a:p>
          <a:p>
            <a:pPr lvl="1"/>
            <a:r>
              <a:rPr lang="en-US" sz="1400" b="0" i="0" u="none" strike="noStrike" baseline="0" dirty="0">
                <a:solidFill>
                  <a:srgbClr val="000000"/>
                </a:solidFill>
                <a:latin typeface="Calibri" panose="020F0502020204030204" pitchFamily="34" charset="0"/>
              </a:rPr>
              <a:t>To see the enrollments with upcoming eligibility redeterminations, navigate to </a:t>
            </a:r>
            <a:r>
              <a:rPr lang="en-US" sz="1400" b="1" i="0" u="none" strike="noStrike" baseline="0" dirty="0">
                <a:solidFill>
                  <a:srgbClr val="000000"/>
                </a:solidFill>
                <a:latin typeface="Calibri" panose="020F0502020204030204" pitchFamily="34" charset="0"/>
              </a:rPr>
              <a:t>Enrollments &gt; Manage SR Enrollments &gt; Redeterminations &gt; Upcoming Redeterminations</a:t>
            </a:r>
            <a:r>
              <a:rPr lang="en-US" sz="1400" b="0" i="0" u="none" strike="noStrike" baseline="0" dirty="0">
                <a:solidFill>
                  <a:srgbClr val="000000"/>
                </a:solidFill>
                <a:latin typeface="Calibri" panose="020F0502020204030204" pitchFamily="34" charset="0"/>
              </a:rPr>
              <a:t>. </a:t>
            </a:r>
          </a:p>
          <a:p>
            <a:pPr lvl="1"/>
            <a:endParaRPr lang="en-US" sz="1400" b="0" i="0" u="none" strike="noStrike" baseline="0" dirty="0">
              <a:solidFill>
                <a:srgbClr val="000000"/>
              </a:solidFill>
              <a:latin typeface="Calibri" panose="020F0502020204030204" pitchFamily="34" charset="0"/>
            </a:endParaRPr>
          </a:p>
          <a:p>
            <a:endParaRPr lang="en-US" sz="180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a:p>
            <a:endParaRPr lang="en-US" sz="180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a:p>
            <a:pPr marL="0" indent="0">
              <a:buNone/>
            </a:pPr>
            <a:endParaRPr lang="en-US" sz="1800" b="1" i="0" u="none" strike="noStrike" baseline="0" dirty="0">
              <a:solidFill>
                <a:srgbClr val="000000"/>
              </a:solidFill>
              <a:latin typeface="Calibri" panose="020F0502020204030204" pitchFamily="34" charset="0"/>
            </a:endParaRPr>
          </a:p>
          <a:p>
            <a:pPr lvl="1"/>
            <a:endParaRPr lang="en-US" sz="1400" b="1" i="0" u="none" strike="noStrike" baseline="0" dirty="0">
              <a:solidFill>
                <a:srgbClr val="000000"/>
              </a:solidFill>
              <a:latin typeface="Calibri" panose="020F0502020204030204" pitchFamily="34" charset="0"/>
            </a:endParaRPr>
          </a:p>
          <a:p>
            <a:pPr lvl="1"/>
            <a:r>
              <a:rPr lang="en-US" sz="1400" b="1" i="0" u="none" strike="noStrike" baseline="0" dirty="0">
                <a:solidFill>
                  <a:srgbClr val="000000"/>
                </a:solidFill>
                <a:latin typeface="Calibri" panose="020F0502020204030204" pitchFamily="34" charset="0"/>
              </a:rPr>
              <a:t>Redetermination records will only appear in the Provider Portal Upcoming Redetermination queue when: </a:t>
            </a:r>
          </a:p>
          <a:p>
            <a:pPr lvl="1"/>
            <a:r>
              <a:rPr lang="en-US" sz="1400" b="0" i="0" u="none" strike="noStrike" baseline="0" dirty="0">
                <a:solidFill>
                  <a:srgbClr val="000000"/>
                </a:solidFill>
                <a:latin typeface="Calibri" panose="020F0502020204030204" pitchFamily="34" charset="0"/>
              </a:rPr>
              <a:t>Child eligibility status is Eligible </a:t>
            </a:r>
          </a:p>
          <a:p>
            <a:pPr lvl="1"/>
            <a:r>
              <a:rPr lang="en-US" sz="1400" b="0" i="0" u="none" strike="noStrike" baseline="0" dirty="0">
                <a:solidFill>
                  <a:srgbClr val="000000"/>
                </a:solidFill>
                <a:latin typeface="Calibri" panose="020F0502020204030204" pitchFamily="34" charset="0"/>
              </a:rPr>
              <a:t>Child enrollment status is Enrolled or Pending Family Acceptance </a:t>
            </a:r>
          </a:p>
          <a:p>
            <a:pPr lvl="1"/>
            <a:r>
              <a:rPr lang="en-US" sz="1400" b="0" i="0" u="none" strike="noStrike" baseline="0" dirty="0">
                <a:solidFill>
                  <a:srgbClr val="000000"/>
                </a:solidFill>
                <a:latin typeface="Calibri" panose="020F0502020204030204" pitchFamily="34" charset="0"/>
              </a:rPr>
              <a:t>The redetermination is </a:t>
            </a:r>
            <a:r>
              <a:rPr lang="en-US" sz="1400" b="0" i="0" u="none" strike="noStrike" baseline="0" dirty="0">
                <a:solidFill>
                  <a:srgbClr val="000000"/>
                </a:solidFill>
                <a:highlight>
                  <a:srgbClr val="FFFF00"/>
                </a:highlight>
                <a:latin typeface="Calibri" panose="020F0502020204030204" pitchFamily="34" charset="0"/>
              </a:rPr>
              <a:t>within 45 days from </a:t>
            </a:r>
            <a:r>
              <a:rPr lang="en-US" sz="1400" b="0" i="0" u="none" strike="noStrike" baseline="0" dirty="0">
                <a:solidFill>
                  <a:srgbClr val="000000"/>
                </a:solidFill>
                <a:latin typeface="Calibri" panose="020F0502020204030204" pitchFamily="34" charset="0"/>
              </a:rPr>
              <a:t>the due date</a:t>
            </a:r>
          </a:p>
          <a:p>
            <a:pPr marL="457200" lvl="1" indent="0">
              <a:buNone/>
            </a:pPr>
            <a:endParaRPr lang="en-US" dirty="0"/>
          </a:p>
        </p:txBody>
      </p:sp>
      <p:pic>
        <p:nvPicPr>
          <p:cNvPr id="6" name="Content Placeholder 3" descr="Graphical user interface, application&#10;&#10;Description automatically generated">
            <a:extLst>
              <a:ext uri="{FF2B5EF4-FFF2-40B4-BE49-F238E27FC236}">
                <a16:creationId xmlns:a16="http://schemas.microsoft.com/office/drawing/2014/main" id="{98225041-D706-4245-BBE2-851B89101AAA}"/>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838200" y="2864498"/>
            <a:ext cx="10515600" cy="1945562"/>
          </a:xfrm>
          <a:prstGeom prst="rect">
            <a:avLst/>
          </a:prstGeom>
        </p:spPr>
      </p:pic>
      <p:pic>
        <p:nvPicPr>
          <p:cNvPr id="4" name="Picture 3" descr="A close up of a logo&#10;&#10;Description automatically generated">
            <a:extLst>
              <a:ext uri="{FF2B5EF4-FFF2-40B4-BE49-F238E27FC236}">
                <a16:creationId xmlns:a16="http://schemas.microsoft.com/office/drawing/2014/main" id="{5EE74182-BD69-6557-EB66-C53AF46708CB}"/>
              </a:ext>
            </a:extLst>
          </p:cNvPr>
          <p:cNvPicPr>
            <a:picLocks noChangeAspect="1"/>
          </p:cNvPicPr>
          <p:nvPr/>
        </p:nvPicPr>
        <p:blipFill>
          <a:blip r:embed="rId3"/>
          <a:stretch>
            <a:fillRect/>
          </a:stretch>
        </p:blipFill>
        <p:spPr>
          <a:xfrm>
            <a:off x="10703849" y="5627076"/>
            <a:ext cx="1312539" cy="973343"/>
          </a:xfrm>
          <a:prstGeom prst="rect">
            <a:avLst/>
          </a:prstGeom>
        </p:spPr>
      </p:pic>
    </p:spTree>
    <p:extLst>
      <p:ext uri="{BB962C8B-B14F-4D97-AF65-F5344CB8AC3E}">
        <p14:creationId xmlns:p14="http://schemas.microsoft.com/office/powerpoint/2010/main" val="4093941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27BF7-A440-4E22-8300-5B07B6DE4BB3}"/>
              </a:ext>
            </a:extLst>
          </p:cNvPr>
          <p:cNvSpPr>
            <a:spLocks noGrp="1"/>
          </p:cNvSpPr>
          <p:nvPr>
            <p:ph type="title"/>
          </p:nvPr>
        </p:nvSpPr>
        <p:spPr>
          <a:xfrm>
            <a:off x="838200" y="365125"/>
            <a:ext cx="10515600" cy="901613"/>
          </a:xfrm>
        </p:spPr>
        <p:txBody>
          <a:bodyPr>
            <a:normAutofit/>
          </a:bodyPr>
          <a:lstStyle/>
          <a:p>
            <a:pPr algn="ctr"/>
            <a:r>
              <a:rPr lang="en-US" sz="3600" dirty="0"/>
              <a:t>View Past Due SR Redeterminations in the Portal.</a:t>
            </a:r>
          </a:p>
        </p:txBody>
      </p:sp>
      <p:sp>
        <p:nvSpPr>
          <p:cNvPr id="3" name="Content Placeholder 2">
            <a:extLst>
              <a:ext uri="{FF2B5EF4-FFF2-40B4-BE49-F238E27FC236}">
                <a16:creationId xmlns:a16="http://schemas.microsoft.com/office/drawing/2014/main" id="{F2870C5F-7C89-4BF1-822E-16CB300F1B9B}"/>
              </a:ext>
            </a:extLst>
          </p:cNvPr>
          <p:cNvSpPr>
            <a:spLocks noGrp="1"/>
          </p:cNvSpPr>
          <p:nvPr>
            <p:ph idx="1"/>
          </p:nvPr>
        </p:nvSpPr>
        <p:spPr>
          <a:xfrm>
            <a:off x="838200" y="1400961"/>
            <a:ext cx="10515600" cy="4776002"/>
          </a:xfrm>
        </p:spPr>
        <p:txBody>
          <a:bodyPr/>
          <a:lstStyle/>
          <a:p>
            <a:r>
              <a:rPr lang="en-US" sz="1800" b="0" i="0" u="none" strike="noStrike" baseline="0" dirty="0">
                <a:solidFill>
                  <a:srgbClr val="000000"/>
                </a:solidFill>
                <a:latin typeface="Calibri" panose="020F0502020204030204" pitchFamily="34" charset="0"/>
              </a:rPr>
              <a:t>Past Due Eligibility Redeterminations </a:t>
            </a:r>
          </a:p>
          <a:p>
            <a:r>
              <a:rPr lang="en-US" sz="1800" b="0" i="0" u="none" strike="noStrike" baseline="0" dirty="0">
                <a:solidFill>
                  <a:srgbClr val="000000"/>
                </a:solidFill>
                <a:latin typeface="Calibri" panose="020F0502020204030204" pitchFamily="34" charset="0"/>
              </a:rPr>
              <a:t>To see the enrollments with past due eligibility redeterminations, navigate to </a:t>
            </a:r>
            <a:r>
              <a:rPr lang="en-US" sz="1800" b="1" i="0" u="none" strike="noStrike" baseline="0" dirty="0">
                <a:solidFill>
                  <a:srgbClr val="000000"/>
                </a:solidFill>
                <a:latin typeface="Calibri" panose="020F0502020204030204" pitchFamily="34" charset="0"/>
              </a:rPr>
              <a:t>Enrollments &gt; Manage SR Enrollments &gt; Redeterminations &gt; Past Due Redeterminations</a:t>
            </a:r>
            <a:r>
              <a:rPr lang="en-US" sz="1800" b="0" i="0" u="none" strike="noStrike" baseline="0" dirty="0">
                <a:solidFill>
                  <a:srgbClr val="000000"/>
                </a:solidFill>
                <a:latin typeface="Calibri" panose="020F0502020204030204" pitchFamily="34" charset="0"/>
              </a:rPr>
              <a:t>. </a:t>
            </a:r>
          </a:p>
          <a:p>
            <a:endParaRPr lang="en-US" dirty="0"/>
          </a:p>
        </p:txBody>
      </p:sp>
      <p:pic>
        <p:nvPicPr>
          <p:cNvPr id="5" name="Picture 4">
            <a:extLst>
              <a:ext uri="{FF2B5EF4-FFF2-40B4-BE49-F238E27FC236}">
                <a16:creationId xmlns:a16="http://schemas.microsoft.com/office/drawing/2014/main" id="{AD7A5046-56D2-4D66-BE23-A0F6DEB4604E}"/>
              </a:ext>
            </a:extLst>
          </p:cNvPr>
          <p:cNvPicPr>
            <a:picLocks noChangeAspect="1"/>
          </p:cNvPicPr>
          <p:nvPr/>
        </p:nvPicPr>
        <p:blipFill rotWithShape="1">
          <a:blip r:embed="rId2"/>
          <a:srcRect l="1224" t="5057" r="3801" b="8115"/>
          <a:stretch/>
        </p:blipFill>
        <p:spPr>
          <a:xfrm>
            <a:off x="943582" y="2475022"/>
            <a:ext cx="10999006" cy="1996751"/>
          </a:xfrm>
          <a:prstGeom prst="rect">
            <a:avLst/>
          </a:prstGeom>
        </p:spPr>
      </p:pic>
      <p:sp>
        <p:nvSpPr>
          <p:cNvPr id="7" name="TextBox 6">
            <a:extLst>
              <a:ext uri="{FF2B5EF4-FFF2-40B4-BE49-F238E27FC236}">
                <a16:creationId xmlns:a16="http://schemas.microsoft.com/office/drawing/2014/main" id="{F7026BD1-B43B-4478-98D9-5D5FB8CD9C93}"/>
              </a:ext>
            </a:extLst>
          </p:cNvPr>
          <p:cNvSpPr txBox="1"/>
          <p:nvPr/>
        </p:nvSpPr>
        <p:spPr>
          <a:xfrm>
            <a:off x="838200" y="4856874"/>
            <a:ext cx="10827383" cy="1631216"/>
          </a:xfrm>
          <a:prstGeom prst="rect">
            <a:avLst/>
          </a:prstGeom>
          <a:noFill/>
        </p:spPr>
        <p:txBody>
          <a:bodyPr wrap="square">
            <a:spAutoFit/>
          </a:bodyPr>
          <a:lstStyle/>
          <a:p>
            <a:r>
              <a:rPr lang="en-US" sz="2000" b="1" i="0" u="none" strike="noStrike" baseline="0" dirty="0">
                <a:solidFill>
                  <a:srgbClr val="000000"/>
                </a:solidFill>
                <a:latin typeface="Calibri" panose="020F0502020204030204" pitchFamily="34" charset="0"/>
              </a:rPr>
              <a:t>Redetermination records will only appear in the Provider Portal Past Due Redetermination queue when: </a:t>
            </a:r>
          </a:p>
          <a:p>
            <a:r>
              <a:rPr lang="en-US" sz="2000" b="0" i="0" u="none" strike="noStrike" baseline="0" dirty="0">
                <a:solidFill>
                  <a:srgbClr val="000000"/>
                </a:solidFill>
                <a:latin typeface="Calibri" panose="020F0502020204030204" pitchFamily="34" charset="0"/>
              </a:rPr>
              <a:t>Child eligibility status is Eligible </a:t>
            </a:r>
          </a:p>
          <a:p>
            <a:r>
              <a:rPr lang="en-US" sz="2000" b="0" i="0" u="none" strike="noStrike" baseline="0" dirty="0">
                <a:solidFill>
                  <a:srgbClr val="000000"/>
                </a:solidFill>
                <a:latin typeface="Calibri" panose="020F0502020204030204" pitchFamily="34" charset="0"/>
              </a:rPr>
              <a:t>Child enrollment status is Enrolled or Pending Family Acceptance </a:t>
            </a:r>
          </a:p>
          <a:p>
            <a:r>
              <a:rPr lang="en-US" sz="2000" b="0" i="0" u="none" strike="noStrike" baseline="0" dirty="0">
                <a:solidFill>
                  <a:srgbClr val="000000"/>
                </a:solidFill>
                <a:latin typeface="Calibri" panose="020F0502020204030204" pitchFamily="34" charset="0"/>
              </a:rPr>
              <a:t>The redetermination is at least one day past the redetermination due date</a:t>
            </a:r>
            <a:endParaRPr lang="en-US" sz="2000" dirty="0"/>
          </a:p>
        </p:txBody>
      </p:sp>
      <p:pic>
        <p:nvPicPr>
          <p:cNvPr id="4" name="Picture 3" descr="A close up of a logo&#10;&#10;Description automatically generated">
            <a:extLst>
              <a:ext uri="{FF2B5EF4-FFF2-40B4-BE49-F238E27FC236}">
                <a16:creationId xmlns:a16="http://schemas.microsoft.com/office/drawing/2014/main" id="{E568C470-164D-DB5D-F76C-BD00E7D7163C}"/>
              </a:ext>
            </a:extLst>
          </p:cNvPr>
          <p:cNvPicPr>
            <a:picLocks noChangeAspect="1"/>
          </p:cNvPicPr>
          <p:nvPr/>
        </p:nvPicPr>
        <p:blipFill>
          <a:blip r:embed="rId3"/>
          <a:stretch>
            <a:fillRect/>
          </a:stretch>
        </p:blipFill>
        <p:spPr>
          <a:xfrm>
            <a:off x="10703849" y="5627076"/>
            <a:ext cx="1312539" cy="973343"/>
          </a:xfrm>
          <a:prstGeom prst="rect">
            <a:avLst/>
          </a:prstGeom>
        </p:spPr>
      </p:pic>
    </p:spTree>
    <p:extLst>
      <p:ext uri="{BB962C8B-B14F-4D97-AF65-F5344CB8AC3E}">
        <p14:creationId xmlns:p14="http://schemas.microsoft.com/office/powerpoint/2010/main" val="1554217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6F0CE-03CF-459C-9287-D8196F617088}"/>
              </a:ext>
            </a:extLst>
          </p:cNvPr>
          <p:cNvSpPr>
            <a:spLocks noGrp="1"/>
          </p:cNvSpPr>
          <p:nvPr>
            <p:ph type="title"/>
          </p:nvPr>
        </p:nvSpPr>
        <p:spPr/>
        <p:txBody>
          <a:bodyPr/>
          <a:lstStyle/>
          <a:p>
            <a:pPr algn="ctr"/>
            <a:r>
              <a:rPr lang="en-US" dirty="0"/>
              <a:t>Redeterminations in the Portal continued.</a:t>
            </a:r>
          </a:p>
        </p:txBody>
      </p:sp>
      <p:sp>
        <p:nvSpPr>
          <p:cNvPr id="3" name="Content Placeholder 2">
            <a:extLst>
              <a:ext uri="{FF2B5EF4-FFF2-40B4-BE49-F238E27FC236}">
                <a16:creationId xmlns:a16="http://schemas.microsoft.com/office/drawing/2014/main" id="{F043DDAA-FB7D-407F-A1A6-6885F24292BE}"/>
              </a:ext>
            </a:extLst>
          </p:cNvPr>
          <p:cNvSpPr>
            <a:spLocks noGrp="1"/>
          </p:cNvSpPr>
          <p:nvPr>
            <p:ph idx="1"/>
          </p:nvPr>
        </p:nvSpPr>
        <p:spPr/>
        <p:txBody>
          <a:bodyPr/>
          <a:lstStyle/>
          <a:p>
            <a:r>
              <a:rPr lang="en-US" sz="1800" b="0" i="0" u="none" strike="noStrike" baseline="0" dirty="0">
                <a:solidFill>
                  <a:srgbClr val="000000"/>
                </a:solidFill>
                <a:latin typeface="Calibri" panose="020F0502020204030204" pitchFamily="34" charset="0"/>
              </a:rPr>
              <a:t>After clicking the </a:t>
            </a:r>
            <a:r>
              <a:rPr lang="en-US" sz="1800" b="1" i="0" u="none" strike="noStrike" baseline="0" dirty="0">
                <a:solidFill>
                  <a:srgbClr val="000000"/>
                </a:solidFill>
                <a:latin typeface="Calibri" panose="020F0502020204030204" pitchFamily="34" charset="0"/>
              </a:rPr>
              <a:t>Upcoming Redeterminations </a:t>
            </a:r>
            <a:r>
              <a:rPr lang="en-US" sz="1800" b="0" i="0" u="none" strike="noStrike" baseline="0" dirty="0">
                <a:solidFill>
                  <a:srgbClr val="000000"/>
                </a:solidFill>
                <a:latin typeface="Calibri" panose="020F0502020204030204" pitchFamily="34" charset="0"/>
              </a:rPr>
              <a:t>or </a:t>
            </a:r>
            <a:r>
              <a:rPr lang="en-US" sz="1800" b="1" i="0" u="none" strike="noStrike" baseline="0" dirty="0">
                <a:solidFill>
                  <a:srgbClr val="000000"/>
                </a:solidFill>
                <a:latin typeface="Calibri" panose="020F0502020204030204" pitchFamily="34" charset="0"/>
              </a:rPr>
              <a:t>Past Due Redeterminations </a:t>
            </a:r>
            <a:r>
              <a:rPr lang="en-US" sz="1800" b="0" i="0" u="none" strike="noStrike" baseline="0" dirty="0">
                <a:solidFill>
                  <a:srgbClr val="000000"/>
                </a:solidFill>
                <a:latin typeface="Calibri" panose="020F0502020204030204" pitchFamily="34" charset="0"/>
              </a:rPr>
              <a:t>link, the following appears. </a:t>
            </a:r>
          </a:p>
          <a:p>
            <a:endParaRPr lang="en-US" dirty="0"/>
          </a:p>
        </p:txBody>
      </p:sp>
      <p:pic>
        <p:nvPicPr>
          <p:cNvPr id="4" name="Picture 3" descr="Graphical user interface, application&#10;&#10;Description automatically generated">
            <a:extLst>
              <a:ext uri="{FF2B5EF4-FFF2-40B4-BE49-F238E27FC236}">
                <a16:creationId xmlns:a16="http://schemas.microsoft.com/office/drawing/2014/main" id="{9FD5FC59-0DDB-4FD2-914C-0D785BF8896D}"/>
              </a:ext>
            </a:extLst>
          </p:cNvPr>
          <p:cNvPicPr/>
          <p:nvPr/>
        </p:nvPicPr>
        <p:blipFill>
          <a:blip r:embed="rId2">
            <a:extLst>
              <a:ext uri="{28A0092B-C50C-407E-A947-70E740481C1C}">
                <a14:useLocalDpi xmlns:a14="http://schemas.microsoft.com/office/drawing/2010/main" val="0"/>
              </a:ext>
            </a:extLst>
          </a:blip>
          <a:stretch>
            <a:fillRect/>
          </a:stretch>
        </p:blipFill>
        <p:spPr>
          <a:xfrm>
            <a:off x="1040363" y="2237766"/>
            <a:ext cx="9750490" cy="1634438"/>
          </a:xfrm>
          <a:prstGeom prst="rect">
            <a:avLst/>
          </a:prstGeom>
        </p:spPr>
      </p:pic>
      <p:pic>
        <p:nvPicPr>
          <p:cNvPr id="5" name="Picture 4" descr="Text&#10;&#10;Description automatically generated">
            <a:extLst>
              <a:ext uri="{FF2B5EF4-FFF2-40B4-BE49-F238E27FC236}">
                <a16:creationId xmlns:a16="http://schemas.microsoft.com/office/drawing/2014/main" id="{B9C0477E-19EC-49B9-8CD6-887CDCD2FCAC}"/>
              </a:ext>
            </a:extLst>
          </p:cNvPr>
          <p:cNvPicPr/>
          <p:nvPr/>
        </p:nvPicPr>
        <p:blipFill>
          <a:blip r:embed="rId3">
            <a:extLst>
              <a:ext uri="{28A0092B-C50C-407E-A947-70E740481C1C}">
                <a14:useLocalDpi xmlns:a14="http://schemas.microsoft.com/office/drawing/2010/main" val="0"/>
              </a:ext>
            </a:extLst>
          </a:blip>
          <a:stretch>
            <a:fillRect/>
          </a:stretch>
        </p:blipFill>
        <p:spPr>
          <a:xfrm>
            <a:off x="1073021" y="4265531"/>
            <a:ext cx="9685175" cy="1281567"/>
          </a:xfrm>
          <a:prstGeom prst="rect">
            <a:avLst/>
          </a:prstGeom>
        </p:spPr>
      </p:pic>
      <p:pic>
        <p:nvPicPr>
          <p:cNvPr id="6" name="Picture 5" descr="A close up of a logo&#10;&#10;Description automatically generated">
            <a:extLst>
              <a:ext uri="{FF2B5EF4-FFF2-40B4-BE49-F238E27FC236}">
                <a16:creationId xmlns:a16="http://schemas.microsoft.com/office/drawing/2014/main" id="{845A9F73-AEF2-D67E-D27A-D819A9FFBED5}"/>
              </a:ext>
            </a:extLst>
          </p:cNvPr>
          <p:cNvPicPr>
            <a:picLocks noChangeAspect="1"/>
          </p:cNvPicPr>
          <p:nvPr/>
        </p:nvPicPr>
        <p:blipFill>
          <a:blip r:embed="rId4"/>
          <a:stretch>
            <a:fillRect/>
          </a:stretch>
        </p:blipFill>
        <p:spPr>
          <a:xfrm>
            <a:off x="10703849" y="5627076"/>
            <a:ext cx="1312539" cy="973343"/>
          </a:xfrm>
          <a:prstGeom prst="rect">
            <a:avLst/>
          </a:prstGeom>
        </p:spPr>
      </p:pic>
    </p:spTree>
    <p:extLst>
      <p:ext uri="{BB962C8B-B14F-4D97-AF65-F5344CB8AC3E}">
        <p14:creationId xmlns:p14="http://schemas.microsoft.com/office/powerpoint/2010/main" val="3188491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D2B9DA25-D6EB-4DA6-A00C-F684971EC0C3}"/>
              </a:ext>
            </a:extLst>
          </p:cNvPr>
          <p:cNvPicPr/>
          <p:nvPr/>
        </p:nvPicPr>
        <p:blipFill>
          <a:blip r:embed="rId2">
            <a:extLst>
              <a:ext uri="{28A0092B-C50C-407E-A947-70E740481C1C}">
                <a14:useLocalDpi xmlns:a14="http://schemas.microsoft.com/office/drawing/2010/main" val="0"/>
              </a:ext>
            </a:extLst>
          </a:blip>
          <a:stretch>
            <a:fillRect/>
          </a:stretch>
        </p:blipFill>
        <p:spPr>
          <a:xfrm>
            <a:off x="1026367" y="625152"/>
            <a:ext cx="10105053" cy="5234472"/>
          </a:xfrm>
          <a:prstGeom prst="rect">
            <a:avLst/>
          </a:prstGeom>
        </p:spPr>
      </p:pic>
      <p:pic>
        <p:nvPicPr>
          <p:cNvPr id="2" name="Picture 1" descr="A close up of a logo&#10;&#10;Description automatically generated">
            <a:extLst>
              <a:ext uri="{FF2B5EF4-FFF2-40B4-BE49-F238E27FC236}">
                <a16:creationId xmlns:a16="http://schemas.microsoft.com/office/drawing/2014/main" id="{41F36392-10E3-8D36-4E0F-EBD34E7ECA6B}"/>
              </a:ext>
            </a:extLst>
          </p:cNvPr>
          <p:cNvPicPr>
            <a:picLocks noChangeAspect="1"/>
          </p:cNvPicPr>
          <p:nvPr/>
        </p:nvPicPr>
        <p:blipFill>
          <a:blip r:embed="rId3"/>
          <a:stretch>
            <a:fillRect/>
          </a:stretch>
        </p:blipFill>
        <p:spPr>
          <a:xfrm>
            <a:off x="10703849" y="5627076"/>
            <a:ext cx="1312539" cy="973343"/>
          </a:xfrm>
          <a:prstGeom prst="rect">
            <a:avLst/>
          </a:prstGeom>
        </p:spPr>
      </p:pic>
    </p:spTree>
    <p:extLst>
      <p:ext uri="{BB962C8B-B14F-4D97-AF65-F5344CB8AC3E}">
        <p14:creationId xmlns:p14="http://schemas.microsoft.com/office/powerpoint/2010/main" val="1694331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FDE35C-2BFC-4D98-9D2F-C9F71830CC57}"/>
              </a:ext>
            </a:extLst>
          </p:cNvPr>
          <p:cNvSpPr>
            <a:spLocks noGrp="1"/>
          </p:cNvSpPr>
          <p:nvPr>
            <p:ph type="title"/>
          </p:nvPr>
        </p:nvSpPr>
        <p:spPr/>
        <p:txBody>
          <a:bodyPr/>
          <a:lstStyle/>
          <a:p>
            <a:pPr algn="ctr"/>
            <a:r>
              <a:rPr lang="en-US" dirty="0"/>
              <a:t>Provider Transfers</a:t>
            </a:r>
          </a:p>
        </p:txBody>
      </p:sp>
      <p:sp>
        <p:nvSpPr>
          <p:cNvPr id="6" name="Content Placeholder 5">
            <a:extLst>
              <a:ext uri="{FF2B5EF4-FFF2-40B4-BE49-F238E27FC236}">
                <a16:creationId xmlns:a16="http://schemas.microsoft.com/office/drawing/2014/main" id="{73A3CA2E-7F18-4A5E-A936-CEDC942660E1}"/>
              </a:ext>
            </a:extLst>
          </p:cNvPr>
          <p:cNvSpPr>
            <a:spLocks noGrp="1"/>
          </p:cNvSpPr>
          <p:nvPr>
            <p:ph idx="1"/>
          </p:nvPr>
        </p:nvSpPr>
        <p:spPr>
          <a:xfrm>
            <a:off x="838200" y="1459684"/>
            <a:ext cx="10515600" cy="5033191"/>
          </a:xfrm>
        </p:spPr>
        <p:txBody>
          <a:bodyPr>
            <a:normAutofit fontScale="92500" lnSpcReduction="10000"/>
          </a:bodyPr>
          <a:lstStyle/>
          <a:p>
            <a:r>
              <a:rPr lang="en-US" dirty="0"/>
              <a:t>When a parent wants to transfer to a different provider, we require them to complete a Provider Transfer Form. </a:t>
            </a:r>
          </a:p>
          <a:p>
            <a:r>
              <a:rPr lang="en-US" dirty="0"/>
              <a:t>This form will need to show that the parent has a $0 balance with the provider they are leaving. This form needs to be completed before the transfer can occur.</a:t>
            </a:r>
          </a:p>
          <a:p>
            <a:r>
              <a:rPr lang="en-US" dirty="0"/>
              <a:t>If a parent is leaving your center and the parent owes a balance. ECS can only stop the transfer if there are parent fees owed. If there is another balance owed, we do encourage the parent to work out a payment plan with you, but we cannot stop the processing of the transfer. Please refer to Rule 6M-4.400(7) regarding transfers of School Readiness children and for the provider co-payment requirements refer to Rule 6M-4.400(5)</a:t>
            </a:r>
          </a:p>
          <a:p>
            <a:r>
              <a:rPr lang="en-US" dirty="0"/>
              <a:t>If a parent owes parent fees at the time of transfer, we can hold the parent responsible to pay those fees BEFORE approving the transfer. </a:t>
            </a:r>
          </a:p>
          <a:p>
            <a:r>
              <a:rPr lang="en-US" dirty="0"/>
              <a:t>We cannot stop a provider transfer for clients on a DCF referral, as typically they do not have a parent fee, and they are also considered must serve. If they owe a balance to you at time of transfer, we do encourage them to set up a payment plan. If you are unable to </a:t>
            </a:r>
            <a:r>
              <a:rPr lang="en-US" dirty="0">
                <a:effectLst/>
                <a:ea typeface="Times New Roman" panose="02020603050405020304" pitchFamily="18" charset="0"/>
              </a:rPr>
              <a:t>unable to arrange a payment plan with the at-risk child’s guardian, the provider shall document the repayment attempt and submit to the coalition to be placed in the child’s record. </a:t>
            </a:r>
            <a:endParaRPr lang="en-US" dirty="0"/>
          </a:p>
        </p:txBody>
      </p:sp>
      <p:pic>
        <p:nvPicPr>
          <p:cNvPr id="2" name="Picture 1" descr="A close up of a logo&#10;&#10;Description automatically generated">
            <a:extLst>
              <a:ext uri="{FF2B5EF4-FFF2-40B4-BE49-F238E27FC236}">
                <a16:creationId xmlns:a16="http://schemas.microsoft.com/office/drawing/2014/main" id="{C0527087-8555-5349-314B-964109240F05}"/>
              </a:ext>
            </a:extLst>
          </p:cNvPr>
          <p:cNvPicPr>
            <a:picLocks noChangeAspect="1"/>
          </p:cNvPicPr>
          <p:nvPr/>
        </p:nvPicPr>
        <p:blipFill>
          <a:blip r:embed="rId2"/>
          <a:stretch>
            <a:fillRect/>
          </a:stretch>
        </p:blipFill>
        <p:spPr>
          <a:xfrm>
            <a:off x="10703849" y="5627076"/>
            <a:ext cx="1312539" cy="973343"/>
          </a:xfrm>
          <a:prstGeom prst="rect">
            <a:avLst/>
          </a:prstGeom>
        </p:spPr>
      </p:pic>
    </p:spTree>
    <p:extLst>
      <p:ext uri="{BB962C8B-B14F-4D97-AF65-F5344CB8AC3E}">
        <p14:creationId xmlns:p14="http://schemas.microsoft.com/office/powerpoint/2010/main" val="2513555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67C2F-AA4A-C88A-3E80-3E6C3575BCAE}"/>
              </a:ext>
            </a:extLst>
          </p:cNvPr>
          <p:cNvSpPr>
            <a:spLocks noGrp="1"/>
          </p:cNvSpPr>
          <p:nvPr>
            <p:ph type="title"/>
          </p:nvPr>
        </p:nvSpPr>
        <p:spPr/>
        <p:txBody>
          <a:bodyPr/>
          <a:lstStyle/>
          <a:p>
            <a:pPr algn="ctr"/>
            <a:r>
              <a:rPr lang="en-US" b="1" dirty="0"/>
              <a:t>SR Enrollment Terminations</a:t>
            </a:r>
          </a:p>
        </p:txBody>
      </p:sp>
      <p:sp>
        <p:nvSpPr>
          <p:cNvPr id="3" name="Content Placeholder 2">
            <a:extLst>
              <a:ext uri="{FF2B5EF4-FFF2-40B4-BE49-F238E27FC236}">
                <a16:creationId xmlns:a16="http://schemas.microsoft.com/office/drawing/2014/main" id="{C3B34FD3-03C0-4E27-949D-CA16AC45AA6D}"/>
              </a:ext>
            </a:extLst>
          </p:cNvPr>
          <p:cNvSpPr>
            <a:spLocks noGrp="1"/>
          </p:cNvSpPr>
          <p:nvPr>
            <p:ph idx="1"/>
          </p:nvPr>
        </p:nvSpPr>
        <p:spPr/>
        <p:txBody>
          <a:bodyPr/>
          <a:lstStyle/>
          <a:p>
            <a:r>
              <a:rPr lang="en-US" dirty="0"/>
              <a:t>When terminating a School Readiness enrollment through the Provider Portal please be sure to select an accurate reason from the drop-down menu provided. If in doubt of which selection to choose, please reach out to a Family Services Specialist to discuss.</a:t>
            </a:r>
          </a:p>
          <a:p>
            <a:r>
              <a:rPr lang="en-US" dirty="0"/>
              <a:t>If using the code for disruptive behavior, please reach out to one of our Inclusion Specialists before terminating the child. 	</a:t>
            </a:r>
          </a:p>
          <a:p>
            <a:pPr lvl="2"/>
            <a:r>
              <a:rPr lang="en-US" dirty="0"/>
              <a:t>Rebecca Huth – Inclusion Specialist for Clay, Nassau, Baker and Bradford</a:t>
            </a:r>
          </a:p>
          <a:p>
            <a:pPr lvl="2"/>
            <a:r>
              <a:rPr lang="en-US" dirty="0"/>
              <a:t>Jhordan Johnson – Inclusion Specialist for Putnam and St Johns</a:t>
            </a:r>
          </a:p>
          <a:p>
            <a:pPr lvl="3"/>
            <a:r>
              <a:rPr lang="en-US" dirty="0">
                <a:hlinkClick r:id="rId2"/>
              </a:rPr>
              <a:t>Rebecca.huth@ecs4kids.org</a:t>
            </a:r>
            <a:r>
              <a:rPr lang="en-US" dirty="0"/>
              <a:t> – 904-726-1500 </a:t>
            </a:r>
            <a:r>
              <a:rPr lang="en-US" dirty="0" err="1"/>
              <a:t>ext</a:t>
            </a:r>
            <a:r>
              <a:rPr lang="en-US" dirty="0"/>
              <a:t> 2281</a:t>
            </a:r>
          </a:p>
          <a:p>
            <a:pPr lvl="3"/>
            <a:r>
              <a:rPr lang="en-US" dirty="0">
                <a:hlinkClick r:id="rId3"/>
              </a:rPr>
              <a:t>Jhordan.johnson@ecs4kids.org</a:t>
            </a:r>
            <a:r>
              <a:rPr lang="en-US" dirty="0"/>
              <a:t> – 904-726-1500 </a:t>
            </a:r>
            <a:r>
              <a:rPr lang="en-US" dirty="0" err="1"/>
              <a:t>ext</a:t>
            </a:r>
            <a:r>
              <a:rPr lang="en-US" dirty="0"/>
              <a:t> 2227</a:t>
            </a:r>
          </a:p>
          <a:p>
            <a:pPr lvl="3"/>
            <a:endParaRPr lang="en-US" dirty="0"/>
          </a:p>
          <a:p>
            <a:pPr lvl="3"/>
            <a:endParaRPr lang="en-US" dirty="0"/>
          </a:p>
          <a:p>
            <a:pPr lvl="3"/>
            <a:endParaRPr lang="en-US" dirty="0"/>
          </a:p>
        </p:txBody>
      </p:sp>
      <p:pic>
        <p:nvPicPr>
          <p:cNvPr id="4" name="Picture 3" descr="A close up of a logo&#10;&#10;Description automatically generated">
            <a:extLst>
              <a:ext uri="{FF2B5EF4-FFF2-40B4-BE49-F238E27FC236}">
                <a16:creationId xmlns:a16="http://schemas.microsoft.com/office/drawing/2014/main" id="{2FCE42E6-84C6-E98C-7D96-782D17D3024B}"/>
              </a:ext>
            </a:extLst>
          </p:cNvPr>
          <p:cNvPicPr>
            <a:picLocks noChangeAspect="1"/>
          </p:cNvPicPr>
          <p:nvPr/>
        </p:nvPicPr>
        <p:blipFill>
          <a:blip r:embed="rId4"/>
          <a:stretch>
            <a:fillRect/>
          </a:stretch>
        </p:blipFill>
        <p:spPr>
          <a:xfrm>
            <a:off x="10703849" y="5627076"/>
            <a:ext cx="1312539" cy="973343"/>
          </a:xfrm>
          <a:prstGeom prst="rect">
            <a:avLst/>
          </a:prstGeom>
        </p:spPr>
      </p:pic>
    </p:spTree>
    <p:extLst>
      <p:ext uri="{BB962C8B-B14F-4D97-AF65-F5344CB8AC3E}">
        <p14:creationId xmlns:p14="http://schemas.microsoft.com/office/powerpoint/2010/main" val="3793568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5DA4-2709-B7A7-0D24-1AE2CF19F374}"/>
              </a:ext>
            </a:extLst>
          </p:cNvPr>
          <p:cNvSpPr>
            <a:spLocks noGrp="1"/>
          </p:cNvSpPr>
          <p:nvPr>
            <p:ph type="title"/>
          </p:nvPr>
        </p:nvSpPr>
        <p:spPr/>
        <p:txBody>
          <a:bodyPr/>
          <a:lstStyle/>
          <a:p>
            <a:pPr algn="ctr"/>
            <a:r>
              <a:rPr lang="en-US" dirty="0"/>
              <a:t>SR Classroom Space Availability	</a:t>
            </a:r>
          </a:p>
        </p:txBody>
      </p:sp>
      <p:sp>
        <p:nvSpPr>
          <p:cNvPr id="3" name="Content Placeholder 2">
            <a:extLst>
              <a:ext uri="{FF2B5EF4-FFF2-40B4-BE49-F238E27FC236}">
                <a16:creationId xmlns:a16="http://schemas.microsoft.com/office/drawing/2014/main" id="{8F46419C-BE06-8A16-2B93-05FF9B56A5AB}"/>
              </a:ext>
            </a:extLst>
          </p:cNvPr>
          <p:cNvSpPr>
            <a:spLocks noGrp="1"/>
          </p:cNvSpPr>
          <p:nvPr>
            <p:ph idx="1"/>
          </p:nvPr>
        </p:nvSpPr>
        <p:spPr/>
        <p:txBody>
          <a:bodyPr>
            <a:normAutofit fontScale="85000" lnSpcReduction="10000"/>
          </a:bodyPr>
          <a:lstStyle/>
          <a:p>
            <a:r>
              <a:rPr lang="en-US" sz="2400" dirty="0"/>
              <a:t>We are in the process of calling contracted SR providers regarding space available in your programs. However, if you’d like to email me at </a:t>
            </a:r>
            <a:r>
              <a:rPr lang="en-US" sz="2400" dirty="0">
                <a:hlinkClick r:id="rId2"/>
              </a:rPr>
              <a:t>Shanda.Ellis@ecs4kids.org</a:t>
            </a:r>
            <a:r>
              <a:rPr lang="en-US" sz="2400" dirty="0"/>
              <a:t> with any openings you have at your program I will document your openings. This information helps us understand any deficits of age groups in our service area. </a:t>
            </a:r>
          </a:p>
          <a:p>
            <a:r>
              <a:rPr lang="en-US" sz="2400" dirty="0"/>
              <a:t>Other data we are seeking is to see if programs have any space, they could open another classroom in. If so, what concerns do providers have about opening other classrooms. This information helps us to understand and research how we may help with any resources in opening more classrooms and offering more space for families if funding or grants were available in the future. </a:t>
            </a:r>
          </a:p>
          <a:p>
            <a:r>
              <a:rPr lang="en-US" sz="2400" dirty="0"/>
              <a:t>I would love to hear your thoughts and encourage you to email me or call me at 904-726-1500 </a:t>
            </a:r>
            <a:r>
              <a:rPr lang="en-US" sz="2400" dirty="0" err="1"/>
              <a:t>ext</a:t>
            </a:r>
            <a:r>
              <a:rPr lang="en-US" sz="2400" dirty="0"/>
              <a:t> 2253. Thank you!</a:t>
            </a:r>
          </a:p>
          <a:p>
            <a:endParaRPr lang="en-US" dirty="0"/>
          </a:p>
        </p:txBody>
      </p:sp>
      <p:pic>
        <p:nvPicPr>
          <p:cNvPr id="4" name="Picture 3" descr="A close up of a logo&#10;&#10;Description automatically generated">
            <a:extLst>
              <a:ext uri="{FF2B5EF4-FFF2-40B4-BE49-F238E27FC236}">
                <a16:creationId xmlns:a16="http://schemas.microsoft.com/office/drawing/2014/main" id="{0F4FDC2E-F6E4-D190-56C7-863C959FCBFC}"/>
              </a:ext>
            </a:extLst>
          </p:cNvPr>
          <p:cNvPicPr>
            <a:picLocks noChangeAspect="1"/>
          </p:cNvPicPr>
          <p:nvPr/>
        </p:nvPicPr>
        <p:blipFill>
          <a:blip r:embed="rId3"/>
          <a:stretch>
            <a:fillRect/>
          </a:stretch>
        </p:blipFill>
        <p:spPr>
          <a:xfrm>
            <a:off x="10703849" y="5627076"/>
            <a:ext cx="1312539" cy="973343"/>
          </a:xfrm>
          <a:prstGeom prst="rect">
            <a:avLst/>
          </a:prstGeom>
        </p:spPr>
      </p:pic>
    </p:spTree>
    <p:extLst>
      <p:ext uri="{BB962C8B-B14F-4D97-AF65-F5344CB8AC3E}">
        <p14:creationId xmlns:p14="http://schemas.microsoft.com/office/powerpoint/2010/main" val="1868368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29907-A17C-4BBF-A691-154E67E375F2}"/>
              </a:ext>
            </a:extLst>
          </p:cNvPr>
          <p:cNvSpPr>
            <a:spLocks noGrp="1"/>
          </p:cNvSpPr>
          <p:nvPr>
            <p:ph type="title"/>
          </p:nvPr>
        </p:nvSpPr>
        <p:spPr>
          <a:xfrm>
            <a:off x="838200" y="339959"/>
            <a:ext cx="10515600" cy="641554"/>
          </a:xfrm>
        </p:spPr>
        <p:txBody>
          <a:bodyPr>
            <a:normAutofit/>
          </a:bodyPr>
          <a:lstStyle/>
          <a:p>
            <a:pPr algn="ctr"/>
            <a:r>
              <a:rPr lang="en-US" sz="2400" b="1" dirty="0"/>
              <a:t>One Stop Office Staff &amp; Central Staff</a:t>
            </a:r>
          </a:p>
        </p:txBody>
      </p:sp>
      <p:graphicFrame>
        <p:nvGraphicFramePr>
          <p:cNvPr id="4" name="Table 4">
            <a:extLst>
              <a:ext uri="{FF2B5EF4-FFF2-40B4-BE49-F238E27FC236}">
                <a16:creationId xmlns:a16="http://schemas.microsoft.com/office/drawing/2014/main" id="{53BD6258-51DA-4874-8FEF-EC65CA5216B0}"/>
              </a:ext>
            </a:extLst>
          </p:cNvPr>
          <p:cNvGraphicFramePr>
            <a:graphicFrameLocks noGrp="1"/>
          </p:cNvGraphicFramePr>
          <p:nvPr>
            <p:ph idx="1"/>
          </p:nvPr>
        </p:nvGraphicFramePr>
        <p:xfrm>
          <a:off x="774192" y="1798193"/>
          <a:ext cx="10515600" cy="5034280"/>
        </p:xfrm>
        <a:graphic>
          <a:graphicData uri="http://schemas.openxmlformats.org/drawingml/2006/table">
            <a:tbl>
              <a:tblPr firstRow="1" bandRow="1">
                <a:tableStyleId>{F5AB1C69-6EDB-4FF4-983F-18BD219EF322}</a:tableStyleId>
              </a:tblPr>
              <a:tblGrid>
                <a:gridCol w="5251704">
                  <a:extLst>
                    <a:ext uri="{9D8B030D-6E8A-4147-A177-3AD203B41FA5}">
                      <a16:colId xmlns:a16="http://schemas.microsoft.com/office/drawing/2014/main" val="3981445908"/>
                    </a:ext>
                  </a:extLst>
                </a:gridCol>
                <a:gridCol w="5263896">
                  <a:extLst>
                    <a:ext uri="{9D8B030D-6E8A-4147-A177-3AD203B41FA5}">
                      <a16:colId xmlns:a16="http://schemas.microsoft.com/office/drawing/2014/main" val="448607601"/>
                    </a:ext>
                  </a:extLst>
                </a:gridCol>
              </a:tblGrid>
              <a:tr h="370840">
                <a:tc>
                  <a:txBody>
                    <a:bodyPr/>
                    <a:lstStyle/>
                    <a:p>
                      <a:r>
                        <a:rPr lang="en-US" dirty="0"/>
                        <a:t>Family Services Specialists</a:t>
                      </a:r>
                    </a:p>
                  </a:txBody>
                  <a:tcPr/>
                </a:tc>
                <a:tc>
                  <a:txBody>
                    <a:bodyPr/>
                    <a:lstStyle/>
                    <a:p>
                      <a:r>
                        <a:rPr lang="en-US" dirty="0"/>
                        <a:t>Family Services Specialists</a:t>
                      </a:r>
                    </a:p>
                  </a:txBody>
                  <a:tcPr/>
                </a:tc>
                <a:extLst>
                  <a:ext uri="{0D108BD9-81ED-4DB2-BD59-A6C34878D82A}">
                    <a16:rowId xmlns:a16="http://schemas.microsoft.com/office/drawing/2014/main" val="286610732"/>
                  </a:ext>
                </a:extLst>
              </a:tr>
              <a:tr h="370840">
                <a:tc>
                  <a:txBody>
                    <a:bodyPr/>
                    <a:lstStyle/>
                    <a:p>
                      <a:r>
                        <a:rPr lang="en-US" dirty="0">
                          <a:solidFill>
                            <a:srgbClr val="FF0000"/>
                          </a:solidFill>
                        </a:rPr>
                        <a:t>Baker</a:t>
                      </a:r>
                      <a:r>
                        <a:rPr lang="en-US" dirty="0"/>
                        <a:t> – Eryss Meguia – 904-259-4255 </a:t>
                      </a:r>
                      <a:r>
                        <a:rPr lang="en-US" dirty="0">
                          <a:hlinkClick r:id="rId2"/>
                        </a:rPr>
                        <a:t>Eryss.Meguia@ecs4kids.org</a:t>
                      </a:r>
                      <a:endParaRPr lang="en-US" dirty="0"/>
                    </a:p>
                  </a:txBody>
                  <a:tcPr/>
                </a:tc>
                <a:tc>
                  <a:txBody>
                    <a:bodyPr/>
                    <a:lstStyle/>
                    <a:p>
                      <a:r>
                        <a:rPr lang="en-US" dirty="0">
                          <a:solidFill>
                            <a:srgbClr val="FF0000"/>
                          </a:solidFill>
                        </a:rPr>
                        <a:t>St Johns </a:t>
                      </a:r>
                      <a:r>
                        <a:rPr lang="en-US" dirty="0"/>
                        <a:t>– April Florida – 904-770-2565 ext. 105</a:t>
                      </a:r>
                    </a:p>
                    <a:p>
                      <a:r>
                        <a:rPr lang="en-US" dirty="0">
                          <a:hlinkClick r:id="rId3"/>
                        </a:rPr>
                        <a:t>April.florida@ecs4kids.org</a:t>
                      </a:r>
                      <a:endParaRPr lang="en-US" dirty="0"/>
                    </a:p>
                  </a:txBody>
                  <a:tcPr/>
                </a:tc>
                <a:extLst>
                  <a:ext uri="{0D108BD9-81ED-4DB2-BD59-A6C34878D82A}">
                    <a16:rowId xmlns:a16="http://schemas.microsoft.com/office/drawing/2014/main" val="1057528386"/>
                  </a:ext>
                </a:extLst>
              </a:tr>
              <a:tr h="370840">
                <a:tc>
                  <a:txBody>
                    <a:bodyPr/>
                    <a:lstStyle/>
                    <a:p>
                      <a:r>
                        <a:rPr lang="en-US" dirty="0">
                          <a:solidFill>
                            <a:srgbClr val="FF0000"/>
                          </a:solidFill>
                        </a:rPr>
                        <a:t>Bradford</a:t>
                      </a:r>
                      <a:r>
                        <a:rPr lang="en-US" dirty="0"/>
                        <a:t> – Vickie Hancock - 904-964-1543 </a:t>
                      </a:r>
                      <a:r>
                        <a:rPr lang="en-US" dirty="0">
                          <a:hlinkClick r:id="rId4"/>
                        </a:rPr>
                        <a:t>vickie.Hancock@ecs4kids.org</a:t>
                      </a:r>
                      <a:endParaRPr lang="en-US" dirty="0"/>
                    </a:p>
                  </a:txBody>
                  <a:tcPr/>
                </a:tc>
                <a:tc>
                  <a:txBody>
                    <a:bodyPr/>
                    <a:lstStyle/>
                    <a:p>
                      <a:r>
                        <a:rPr lang="en-US" dirty="0">
                          <a:solidFill>
                            <a:srgbClr val="FF0000"/>
                          </a:solidFill>
                        </a:rPr>
                        <a:t>St Johns </a:t>
                      </a:r>
                      <a:r>
                        <a:rPr lang="en-US" dirty="0"/>
                        <a:t>– Martha Castaneda – 904-770-2565 ext. 101</a:t>
                      </a:r>
                    </a:p>
                    <a:p>
                      <a:r>
                        <a:rPr lang="en-US" dirty="0">
                          <a:hlinkClick r:id="rId5"/>
                        </a:rPr>
                        <a:t>Martha.Castaneda@ecs4kids.org</a:t>
                      </a:r>
                      <a:endParaRPr lang="en-US" dirty="0"/>
                    </a:p>
                  </a:txBody>
                  <a:tcPr/>
                </a:tc>
                <a:extLst>
                  <a:ext uri="{0D108BD9-81ED-4DB2-BD59-A6C34878D82A}">
                    <a16:rowId xmlns:a16="http://schemas.microsoft.com/office/drawing/2014/main" val="1266805174"/>
                  </a:ext>
                </a:extLst>
              </a:tr>
              <a:tr h="370840">
                <a:tc>
                  <a:txBody>
                    <a:bodyPr/>
                    <a:lstStyle/>
                    <a:p>
                      <a:r>
                        <a:rPr lang="en-US" dirty="0">
                          <a:solidFill>
                            <a:srgbClr val="FF0000"/>
                          </a:solidFill>
                        </a:rPr>
                        <a:t>Nassau</a:t>
                      </a:r>
                      <a:r>
                        <a:rPr lang="en-US" dirty="0"/>
                        <a:t> – Holly Poole – </a:t>
                      </a:r>
                      <a:r>
                        <a:rPr lang="en-US" sz="1400" dirty="0"/>
                        <a:t>904-432-0009 ext. 2626</a:t>
                      </a:r>
                    </a:p>
                    <a:p>
                      <a:r>
                        <a:rPr lang="en-US" dirty="0">
                          <a:hlinkClick r:id="rId6"/>
                        </a:rPr>
                        <a:t>Holly.Poole@ecs4kids.org</a:t>
                      </a:r>
                      <a:endParaRPr lang="en-US" dirty="0"/>
                    </a:p>
                  </a:txBody>
                  <a:tcPr/>
                </a:tc>
                <a:tc>
                  <a:txBody>
                    <a:bodyPr/>
                    <a:lstStyle/>
                    <a:p>
                      <a:r>
                        <a:rPr lang="en-US" dirty="0">
                          <a:solidFill>
                            <a:srgbClr val="FF0000"/>
                          </a:solidFill>
                        </a:rPr>
                        <a:t>St Johns </a:t>
                      </a:r>
                      <a:r>
                        <a:rPr lang="en-US" dirty="0"/>
                        <a:t>– Sharron Green – 904-770-2565 ext. 100</a:t>
                      </a:r>
                    </a:p>
                    <a:p>
                      <a:r>
                        <a:rPr lang="en-US" dirty="0">
                          <a:hlinkClick r:id="rId7"/>
                        </a:rPr>
                        <a:t>Sharron.green@ecs4kids.org</a:t>
                      </a:r>
                      <a:r>
                        <a:rPr lang="en-US" dirty="0"/>
                        <a:t> (Family Services Asst.)</a:t>
                      </a:r>
                    </a:p>
                  </a:txBody>
                  <a:tcPr/>
                </a:tc>
                <a:extLst>
                  <a:ext uri="{0D108BD9-81ED-4DB2-BD59-A6C34878D82A}">
                    <a16:rowId xmlns:a16="http://schemas.microsoft.com/office/drawing/2014/main" val="2852262382"/>
                  </a:ext>
                </a:extLst>
              </a:tr>
              <a:tr h="370840">
                <a:tc>
                  <a:txBody>
                    <a:bodyPr/>
                    <a:lstStyle/>
                    <a:p>
                      <a:r>
                        <a:rPr lang="en-US" dirty="0">
                          <a:solidFill>
                            <a:srgbClr val="FF0000"/>
                          </a:solidFill>
                        </a:rPr>
                        <a:t>Clay</a:t>
                      </a:r>
                      <a:r>
                        <a:rPr lang="en-US" dirty="0"/>
                        <a:t> – Jacki Chimino – 904-213-3939 ext. 2081</a:t>
                      </a:r>
                    </a:p>
                    <a:p>
                      <a:r>
                        <a:rPr lang="en-US" dirty="0">
                          <a:hlinkClick r:id="rId8"/>
                        </a:rPr>
                        <a:t>Jacki.chimino@ecs4kids.org</a:t>
                      </a:r>
                      <a:endParaRPr lang="en-US" dirty="0"/>
                    </a:p>
                  </a:txBody>
                  <a:tcPr/>
                </a:tc>
                <a:tc>
                  <a:txBody>
                    <a:bodyPr/>
                    <a:lstStyle/>
                    <a:p>
                      <a:r>
                        <a:rPr lang="en-US" dirty="0">
                          <a:solidFill>
                            <a:srgbClr val="FF0000"/>
                          </a:solidFill>
                        </a:rPr>
                        <a:t>Putnam</a:t>
                      </a:r>
                      <a:r>
                        <a:rPr lang="en-US" dirty="0"/>
                        <a:t> – Christina Jackson – 386-385-5450 ext. 2284</a:t>
                      </a:r>
                    </a:p>
                    <a:p>
                      <a:r>
                        <a:rPr lang="en-US" dirty="0">
                          <a:hlinkClick r:id="rId9"/>
                        </a:rPr>
                        <a:t>Christina.Jackson@ecs4kids.org</a:t>
                      </a:r>
                      <a:endParaRPr lang="en-US" dirty="0"/>
                    </a:p>
                  </a:txBody>
                  <a:tcPr/>
                </a:tc>
                <a:extLst>
                  <a:ext uri="{0D108BD9-81ED-4DB2-BD59-A6C34878D82A}">
                    <a16:rowId xmlns:a16="http://schemas.microsoft.com/office/drawing/2014/main" val="1645280635"/>
                  </a:ext>
                </a:extLst>
              </a:tr>
              <a:tr h="370840">
                <a:tc>
                  <a:txBody>
                    <a:bodyPr/>
                    <a:lstStyle/>
                    <a:p>
                      <a:r>
                        <a:rPr lang="en-US" dirty="0">
                          <a:solidFill>
                            <a:srgbClr val="FF0000"/>
                          </a:solidFill>
                        </a:rPr>
                        <a:t>Clay </a:t>
                      </a:r>
                      <a:r>
                        <a:rPr lang="en-US" dirty="0"/>
                        <a:t>– Leatricia Ahmadu – 904-213-3939 ext. 2039</a:t>
                      </a:r>
                    </a:p>
                    <a:p>
                      <a:r>
                        <a:rPr lang="en-US" dirty="0">
                          <a:hlinkClick r:id="rId10"/>
                        </a:rPr>
                        <a:t>Leatricia.Ahmadu@ecs4kids.org</a:t>
                      </a:r>
                      <a:endParaRPr lang="en-US" dirty="0"/>
                    </a:p>
                  </a:txBody>
                  <a:tcPr/>
                </a:tc>
                <a:tc>
                  <a:txBody>
                    <a:bodyPr/>
                    <a:lstStyle/>
                    <a:p>
                      <a:r>
                        <a:rPr lang="en-US" dirty="0">
                          <a:solidFill>
                            <a:srgbClr val="FF0000"/>
                          </a:solidFill>
                        </a:rPr>
                        <a:t>Central</a:t>
                      </a:r>
                      <a:r>
                        <a:rPr lang="en-US" dirty="0"/>
                        <a:t> – Florine Reeves – 904-726-1500 ext. 2273</a:t>
                      </a:r>
                    </a:p>
                    <a:p>
                      <a:r>
                        <a:rPr lang="en-US" dirty="0">
                          <a:hlinkClick r:id="rId11"/>
                        </a:rPr>
                        <a:t>Florine.reeves@ecs4kids.org</a:t>
                      </a:r>
                      <a:endParaRPr lang="en-US" dirty="0"/>
                    </a:p>
                  </a:txBody>
                  <a:tcPr/>
                </a:tc>
                <a:extLst>
                  <a:ext uri="{0D108BD9-81ED-4DB2-BD59-A6C34878D82A}">
                    <a16:rowId xmlns:a16="http://schemas.microsoft.com/office/drawing/2014/main" val="1498626982"/>
                  </a:ext>
                </a:extLst>
              </a:tr>
              <a:tr h="370840">
                <a:tc>
                  <a:txBody>
                    <a:bodyPr/>
                    <a:lstStyle/>
                    <a:p>
                      <a:r>
                        <a:rPr lang="en-US" dirty="0">
                          <a:solidFill>
                            <a:srgbClr val="FF0000"/>
                          </a:solidFill>
                        </a:rPr>
                        <a:t>Clay – </a:t>
                      </a:r>
                      <a:r>
                        <a:rPr lang="en-US" dirty="0">
                          <a:solidFill>
                            <a:schemeClr val="tx1"/>
                          </a:solidFill>
                        </a:rPr>
                        <a:t>TBD– 904-213-3939 ext. 2081</a:t>
                      </a:r>
                    </a:p>
                    <a:p>
                      <a:endParaRPr lang="en-US" b="0" dirty="0">
                        <a:solidFill>
                          <a:srgbClr val="0070C0"/>
                        </a:solidFill>
                      </a:endParaRPr>
                    </a:p>
                  </a:txBody>
                  <a:tcPr/>
                </a:tc>
                <a:tc>
                  <a:txBody>
                    <a:bodyPr/>
                    <a:lstStyle/>
                    <a:p>
                      <a:r>
                        <a:rPr lang="en-US" dirty="0">
                          <a:solidFill>
                            <a:srgbClr val="FF0000"/>
                          </a:solidFill>
                        </a:rPr>
                        <a:t>Central</a:t>
                      </a:r>
                      <a:r>
                        <a:rPr lang="en-US" dirty="0"/>
                        <a:t> – Shalanda Hall – 904-726-1500 ext. 2263</a:t>
                      </a:r>
                    </a:p>
                    <a:p>
                      <a:r>
                        <a:rPr lang="en-US" dirty="0">
                          <a:hlinkClick r:id="rId12"/>
                        </a:rPr>
                        <a:t>Shalanda.hall@ecs4kids.org</a:t>
                      </a:r>
                      <a:endParaRPr lang="en-US" dirty="0"/>
                    </a:p>
                    <a:p>
                      <a:endParaRPr lang="en-US" dirty="0"/>
                    </a:p>
                  </a:txBody>
                  <a:tcPr/>
                </a:tc>
                <a:extLst>
                  <a:ext uri="{0D108BD9-81ED-4DB2-BD59-A6C34878D82A}">
                    <a16:rowId xmlns:a16="http://schemas.microsoft.com/office/drawing/2014/main" val="2714370336"/>
                  </a:ext>
                </a:extLst>
              </a:tr>
            </a:tbl>
          </a:graphicData>
        </a:graphic>
      </p:graphicFrame>
      <p:pic>
        <p:nvPicPr>
          <p:cNvPr id="3" name="Picture 2" descr="A close up of a logo&#10;&#10;Description automatically generated">
            <a:extLst>
              <a:ext uri="{FF2B5EF4-FFF2-40B4-BE49-F238E27FC236}">
                <a16:creationId xmlns:a16="http://schemas.microsoft.com/office/drawing/2014/main" id="{7E14EA6D-EA58-2E5C-06FE-777D7348F181}"/>
              </a:ext>
            </a:extLst>
          </p:cNvPr>
          <p:cNvPicPr>
            <a:picLocks noChangeAspect="1"/>
          </p:cNvPicPr>
          <p:nvPr/>
        </p:nvPicPr>
        <p:blipFill>
          <a:blip r:embed="rId13"/>
          <a:stretch>
            <a:fillRect/>
          </a:stretch>
        </p:blipFill>
        <p:spPr>
          <a:xfrm>
            <a:off x="10703849" y="5627076"/>
            <a:ext cx="1312539" cy="973343"/>
          </a:xfrm>
          <a:prstGeom prst="rect">
            <a:avLst/>
          </a:prstGeom>
        </p:spPr>
      </p:pic>
    </p:spTree>
    <p:extLst>
      <p:ext uri="{BB962C8B-B14F-4D97-AF65-F5344CB8AC3E}">
        <p14:creationId xmlns:p14="http://schemas.microsoft.com/office/powerpoint/2010/main" val="598763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D45AE99-1072-3A42-A1D9-19CA2BA372D4}"/>
              </a:ext>
            </a:extLst>
          </p:cNvPr>
          <p:cNvSpPr>
            <a:spLocks noGrp="1"/>
          </p:cNvSpPr>
          <p:nvPr>
            <p:ph type="title"/>
          </p:nvPr>
        </p:nvSpPr>
        <p:spPr>
          <a:xfrm>
            <a:off x="640080" y="639704"/>
            <a:ext cx="3299579" cy="5577840"/>
          </a:xfrm>
        </p:spPr>
        <p:txBody>
          <a:bodyPr anchor="ctr">
            <a:normAutofit/>
          </a:bodyPr>
          <a:lstStyle/>
          <a:p>
            <a:pPr algn="ctr"/>
            <a:r>
              <a:rPr lang="en-US" b="1" i="0" u="none" strike="noStrike" cap="all">
                <a:effectLst/>
                <a:latin typeface="Century Gothic" panose="020B0502020202020204" pitchFamily="34" charset="0"/>
              </a:rPr>
              <a:t>MEETING AGENDA </a:t>
            </a:r>
            <a:r>
              <a:rPr lang="en-US" b="0" i="0">
                <a:effectLst/>
                <a:latin typeface="Century Gothic" panose="020B0502020202020204" pitchFamily="34" charset="0"/>
              </a:rPr>
              <a:t>​</a:t>
            </a:r>
            <a:br>
              <a:rPr lang="en-US" b="0" i="0">
                <a:effectLst/>
                <a:latin typeface="Century Gothic" panose="020B0502020202020204" pitchFamily="34" charset="0"/>
              </a:rPr>
            </a:br>
            <a:r>
              <a:rPr lang="en-US" b="0" i="0">
                <a:effectLst/>
                <a:latin typeface="Century Gothic" panose="020B0502020202020204" pitchFamily="34" charset="0"/>
              </a:rPr>
              <a:t>​</a:t>
            </a:r>
            <a:endParaRPr lang="en-US"/>
          </a:p>
        </p:txBody>
      </p:sp>
      <p:pic>
        <p:nvPicPr>
          <p:cNvPr id="3" name="Picture 2" descr="A close up of a logo&#10;&#10;Description automatically generated">
            <a:extLst>
              <a:ext uri="{FF2B5EF4-FFF2-40B4-BE49-F238E27FC236}">
                <a16:creationId xmlns:a16="http://schemas.microsoft.com/office/drawing/2014/main" id="{37B5076E-5DD0-45ED-B866-CFD7B4A429B4}"/>
              </a:ext>
            </a:extLst>
          </p:cNvPr>
          <p:cNvPicPr>
            <a:picLocks noChangeAspect="1"/>
          </p:cNvPicPr>
          <p:nvPr/>
        </p:nvPicPr>
        <p:blipFill>
          <a:blip r:embed="rId2"/>
          <a:stretch>
            <a:fillRect/>
          </a:stretch>
        </p:blipFill>
        <p:spPr>
          <a:xfrm>
            <a:off x="10703849" y="5627076"/>
            <a:ext cx="1312539" cy="973343"/>
          </a:xfrm>
          <a:prstGeom prst="rect">
            <a:avLst/>
          </a:prstGeom>
        </p:spPr>
      </p:pic>
      <p:graphicFrame>
        <p:nvGraphicFramePr>
          <p:cNvPr id="8" name="Content Placeholder 5">
            <a:extLst>
              <a:ext uri="{FF2B5EF4-FFF2-40B4-BE49-F238E27FC236}">
                <a16:creationId xmlns:a16="http://schemas.microsoft.com/office/drawing/2014/main" id="{0E0389F7-FD43-4CF4-8ABB-330EF9B6A139}"/>
              </a:ext>
            </a:extLst>
          </p:cNvPr>
          <p:cNvGraphicFramePr>
            <a:graphicFrameLocks noGrp="1"/>
          </p:cNvGraphicFramePr>
          <p:nvPr>
            <p:ph idx="1"/>
            <p:extLst>
              <p:ext uri="{D42A27DB-BD31-4B8C-83A1-F6EECF244321}">
                <p14:modId xmlns:p14="http://schemas.microsoft.com/office/powerpoint/2010/main" val="528849031"/>
              </p:ext>
            </p:extLst>
          </p:nvPr>
        </p:nvGraphicFramePr>
        <p:xfrm>
          <a:off x="4021933" y="-385229"/>
          <a:ext cx="6506304" cy="6985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8984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8A639-DAD9-441D-A3C8-EF07479D7D7B}"/>
              </a:ext>
            </a:extLst>
          </p:cNvPr>
          <p:cNvSpPr>
            <a:spLocks noGrp="1"/>
          </p:cNvSpPr>
          <p:nvPr>
            <p:ph type="title"/>
          </p:nvPr>
        </p:nvSpPr>
        <p:spPr/>
        <p:txBody>
          <a:bodyPr/>
          <a:lstStyle/>
          <a:p>
            <a:pPr algn="ctr"/>
            <a:r>
              <a:rPr lang="en-US" dirty="0"/>
              <a:t>School Readiness Management Team</a:t>
            </a:r>
          </a:p>
        </p:txBody>
      </p:sp>
      <p:sp>
        <p:nvSpPr>
          <p:cNvPr id="3" name="Content Placeholder 2">
            <a:extLst>
              <a:ext uri="{FF2B5EF4-FFF2-40B4-BE49-F238E27FC236}">
                <a16:creationId xmlns:a16="http://schemas.microsoft.com/office/drawing/2014/main" id="{411E6639-9417-4436-89F1-228309FAA982}"/>
              </a:ext>
            </a:extLst>
          </p:cNvPr>
          <p:cNvSpPr>
            <a:spLocks noGrp="1"/>
          </p:cNvSpPr>
          <p:nvPr>
            <p:ph idx="1"/>
          </p:nvPr>
        </p:nvSpPr>
        <p:spPr/>
        <p:txBody>
          <a:bodyPr>
            <a:normAutofit fontScale="92500" lnSpcReduction="20000"/>
          </a:bodyPr>
          <a:lstStyle/>
          <a:p>
            <a:r>
              <a:rPr lang="en-US" sz="2400" dirty="0"/>
              <a:t>Emily Taylor– 386-385-3450 ext. 2881 (</a:t>
            </a:r>
            <a:r>
              <a:rPr lang="en-US" sz="2400" dirty="0">
                <a:hlinkClick r:id="rId2"/>
              </a:rPr>
              <a:t>emily.taylor@ecs4kids.org</a:t>
            </a:r>
            <a:r>
              <a:rPr lang="en-US" sz="2400" dirty="0"/>
              <a:t>) Family Services Coordinator to Clay, Putnam and St Johns staff.</a:t>
            </a:r>
          </a:p>
          <a:p>
            <a:r>
              <a:rPr lang="en-US" sz="2400" dirty="0"/>
              <a:t>Mary Catherine Quigley – 904-726-1500 ext. 2290 (</a:t>
            </a:r>
            <a:r>
              <a:rPr lang="en-US" sz="2400" dirty="0">
                <a:hlinkClick r:id="rId3"/>
              </a:rPr>
              <a:t>mary.quigley@ecs4kids.org</a:t>
            </a:r>
            <a:r>
              <a:rPr lang="en-US" sz="2400" dirty="0"/>
              <a:t>) Family Services Coordinator to Nassau, Baker, Bradford and Central staff. </a:t>
            </a:r>
          </a:p>
          <a:p>
            <a:r>
              <a:rPr lang="en-US" sz="2400" dirty="0"/>
              <a:t>Michele Goytia – 904-213-3939 ext. 2082 (</a:t>
            </a:r>
            <a:r>
              <a:rPr lang="en-US" sz="2400" dirty="0">
                <a:hlinkClick r:id="rId4"/>
              </a:rPr>
              <a:t>michele.Goytia@ecs4kids.org</a:t>
            </a:r>
            <a:r>
              <a:rPr lang="en-US" sz="2400" dirty="0"/>
              <a:t>) Child Care Resource and Referral Coordinator, all counties. </a:t>
            </a:r>
          </a:p>
          <a:p>
            <a:r>
              <a:rPr lang="en-US" sz="2400" dirty="0"/>
              <a:t>Kenya Register – 904-726-1500 ext. 2246 (</a:t>
            </a:r>
            <a:r>
              <a:rPr lang="en-US" sz="2400" dirty="0">
                <a:hlinkClick r:id="rId5"/>
              </a:rPr>
              <a:t>kenya.register@ecs4kids.org</a:t>
            </a:r>
            <a:r>
              <a:rPr lang="en-US" sz="2400" dirty="0"/>
              <a:t>) Program Support Coordinator, all counties. </a:t>
            </a:r>
          </a:p>
          <a:p>
            <a:r>
              <a:rPr lang="en-US" sz="2400" dirty="0"/>
              <a:t>Shanda Ellis – 904-726-1500 ext. 2253 (</a:t>
            </a:r>
            <a:r>
              <a:rPr lang="en-US" sz="2400" dirty="0">
                <a:hlinkClick r:id="rId6"/>
              </a:rPr>
              <a:t>Shanda.ellis@ecs4kids.org</a:t>
            </a:r>
            <a:r>
              <a:rPr lang="en-US" sz="2400" dirty="0"/>
              <a:t>) Manager of Family Services. </a:t>
            </a:r>
          </a:p>
          <a:p>
            <a:endParaRPr lang="en-US" sz="2400" dirty="0"/>
          </a:p>
          <a:p>
            <a:endParaRPr lang="en-US" dirty="0"/>
          </a:p>
        </p:txBody>
      </p:sp>
      <p:pic>
        <p:nvPicPr>
          <p:cNvPr id="4" name="Picture 3" descr="A close up of a logo&#10;&#10;Description automatically generated">
            <a:extLst>
              <a:ext uri="{FF2B5EF4-FFF2-40B4-BE49-F238E27FC236}">
                <a16:creationId xmlns:a16="http://schemas.microsoft.com/office/drawing/2014/main" id="{4E8FDCB8-7491-AC48-BB02-3DD92BE6A5B7}"/>
              </a:ext>
            </a:extLst>
          </p:cNvPr>
          <p:cNvPicPr>
            <a:picLocks noChangeAspect="1"/>
          </p:cNvPicPr>
          <p:nvPr/>
        </p:nvPicPr>
        <p:blipFill>
          <a:blip r:embed="rId7"/>
          <a:stretch>
            <a:fillRect/>
          </a:stretch>
        </p:blipFill>
        <p:spPr>
          <a:xfrm>
            <a:off x="10703849" y="5627076"/>
            <a:ext cx="1312539" cy="973343"/>
          </a:xfrm>
          <a:prstGeom prst="rect">
            <a:avLst/>
          </a:prstGeom>
        </p:spPr>
      </p:pic>
    </p:spTree>
    <p:extLst>
      <p:ext uri="{BB962C8B-B14F-4D97-AF65-F5344CB8AC3E}">
        <p14:creationId xmlns:p14="http://schemas.microsoft.com/office/powerpoint/2010/main" val="239994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100" name="Group 134">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36"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37"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4101" name="Rectangle 138">
            <a:extLst>
              <a:ext uri="{FF2B5EF4-FFF2-40B4-BE49-F238E27FC236}">
                <a16:creationId xmlns:a16="http://schemas.microsoft.com/office/drawing/2014/main" id="{CB73C468-D875-4A8E-A540-E43BF8232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11885" y="634028"/>
            <a:ext cx="4798243" cy="3732835"/>
          </a:xfrm>
        </p:spPr>
        <p:txBody>
          <a:bodyPr vert="horz" lIns="91440" tIns="45720" rIns="91440" bIns="45720" rtlCol="0" anchor="b">
            <a:normAutofit/>
          </a:bodyPr>
          <a:lstStyle/>
          <a:p>
            <a:pPr algn="ctr"/>
            <a:r>
              <a:rPr lang="en-US" sz="6100" cap="all"/>
              <a:t>Questions?</a:t>
            </a:r>
          </a:p>
        </p:txBody>
      </p:sp>
      <p:sp>
        <p:nvSpPr>
          <p:cNvPr id="4102" name="Freeform 6">
            <a:extLst>
              <a:ext uri="{FF2B5EF4-FFF2-40B4-BE49-F238E27FC236}">
                <a16:creationId xmlns:a16="http://schemas.microsoft.com/office/drawing/2014/main" id="{B4734F2F-19FC-4D35-9BDE-5CEAD57D9B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27878"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4103" name="Freeform 6">
            <a:extLst>
              <a:ext uri="{FF2B5EF4-FFF2-40B4-BE49-F238E27FC236}">
                <a16:creationId xmlns:a16="http://schemas.microsoft.com/office/drawing/2014/main" id="{D97A8A26-FD96-4968-A34A-727382AC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4098" name="Picture 2" descr="C:\Documents and Settings\awilliams\Local Settings\Temporary Internet Files\Content.IE5\EJDCVWIK\450px-Blue_question_mark.svg[1].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403" y="1425173"/>
            <a:ext cx="4207669" cy="42076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logo&#10;&#10;Description automatically generated">
            <a:extLst>
              <a:ext uri="{FF2B5EF4-FFF2-40B4-BE49-F238E27FC236}">
                <a16:creationId xmlns:a16="http://schemas.microsoft.com/office/drawing/2014/main" id="{D41A6F31-4562-4DC5-AB2B-5799C1CD0943}"/>
              </a:ext>
            </a:extLst>
          </p:cNvPr>
          <p:cNvPicPr>
            <a:picLocks noChangeAspect="1"/>
          </p:cNvPicPr>
          <p:nvPr/>
        </p:nvPicPr>
        <p:blipFill>
          <a:blip r:embed="rId3"/>
          <a:stretch>
            <a:fillRect/>
          </a:stretch>
        </p:blipFill>
        <p:spPr>
          <a:xfrm>
            <a:off x="10703849" y="5627076"/>
            <a:ext cx="1312539" cy="973343"/>
          </a:xfrm>
          <a:prstGeom prst="rect">
            <a:avLst/>
          </a:prstGeom>
        </p:spPr>
      </p:pic>
    </p:spTree>
    <p:extLst>
      <p:ext uri="{BB962C8B-B14F-4D97-AF65-F5344CB8AC3E}">
        <p14:creationId xmlns:p14="http://schemas.microsoft.com/office/powerpoint/2010/main" val="1955385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8" name="Group 40">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42"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43"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39" name="Rectangle 44">
            <a:extLst>
              <a:ext uri="{FF2B5EF4-FFF2-40B4-BE49-F238E27FC236}">
                <a16:creationId xmlns:a16="http://schemas.microsoft.com/office/drawing/2014/main" id="{A77A6167-FCC5-49E8-B280-CECAF151E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6">
            <a:extLst>
              <a:ext uri="{FF2B5EF4-FFF2-40B4-BE49-F238E27FC236}">
                <a16:creationId xmlns:a16="http://schemas.microsoft.com/office/drawing/2014/main" id="{F84046EA-4273-437E-9DE5-5AEE713C35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2" name="Title 4">
            <a:extLst>
              <a:ext uri="{FF2B5EF4-FFF2-40B4-BE49-F238E27FC236}">
                <a16:creationId xmlns:a16="http://schemas.microsoft.com/office/drawing/2014/main" id="{13CC5B0E-3D67-4C12-BF66-06DE34F08A38}"/>
              </a:ext>
            </a:extLst>
          </p:cNvPr>
          <p:cNvSpPr txBox="1">
            <a:spLocks/>
          </p:cNvSpPr>
          <p:nvPr/>
        </p:nvSpPr>
        <p:spPr>
          <a:xfrm>
            <a:off x="1478522" y="1480930"/>
            <a:ext cx="5301138" cy="3254321"/>
          </a:xfrm>
          <a:prstGeom prst="rect">
            <a:avLst/>
          </a:prstGeom>
        </p:spPr>
        <p:txBody>
          <a:bodyPr vert="horz" lIns="91440" tIns="45720" rIns="91440" bIns="45720" rtlCol="0" anchor="b">
            <a:normAutofit/>
          </a:bodyPr>
          <a:lstStyle>
            <a:lvl1pPr algn="l" defTabSz="914400" rtl="0" eaLnBrk="1" latinLnBrk="0" hangingPunct="1">
              <a:lnSpc>
                <a:spcPct val="84000"/>
              </a:lnSpc>
              <a:spcBef>
                <a:spcPct val="0"/>
              </a:spcBef>
              <a:buNone/>
              <a:defRPr sz="4800" kern="1200" baseline="0">
                <a:solidFill>
                  <a:schemeClr val="tx2"/>
                </a:solidFill>
                <a:latin typeface="+mj-lt"/>
                <a:ea typeface="+mj-ea"/>
                <a:cs typeface="+mj-cs"/>
              </a:defRPr>
            </a:lvl1pPr>
          </a:lstStyle>
          <a:p>
            <a:pPr>
              <a:lnSpc>
                <a:spcPct val="89000"/>
              </a:lnSpc>
              <a:spcAft>
                <a:spcPts val="600"/>
              </a:spcAft>
            </a:pPr>
            <a:r>
              <a:rPr lang="en-US" sz="6600" cap="all"/>
              <a:t>Provider Services Updates</a:t>
            </a:r>
          </a:p>
          <a:p>
            <a:pPr>
              <a:lnSpc>
                <a:spcPct val="89000"/>
              </a:lnSpc>
              <a:spcAft>
                <a:spcPts val="600"/>
              </a:spcAft>
            </a:pPr>
            <a:endParaRPr lang="en-US" sz="6600" cap="all"/>
          </a:p>
        </p:txBody>
      </p:sp>
      <p:pic>
        <p:nvPicPr>
          <p:cNvPr id="4" name="Picture 4">
            <a:extLst>
              <a:ext uri="{FF2B5EF4-FFF2-40B4-BE49-F238E27FC236}">
                <a16:creationId xmlns:a16="http://schemas.microsoft.com/office/drawing/2014/main" id="{83FB4884-F0F9-8E94-1753-DF30BEF4C701}"/>
              </a:ext>
            </a:extLst>
          </p:cNvPr>
          <p:cNvPicPr>
            <a:picLocks noChangeAspect="1"/>
          </p:cNvPicPr>
          <p:nvPr/>
        </p:nvPicPr>
        <p:blipFill rotWithShape="1">
          <a:blip r:embed="rId2"/>
          <a:srcRect l="27584"/>
          <a:stretch/>
        </p:blipFill>
        <p:spPr>
          <a:xfrm>
            <a:off x="7225748" y="10"/>
            <a:ext cx="4966252" cy="6857990"/>
          </a:xfrm>
          <a:prstGeom prst="rect">
            <a:avLst/>
          </a:prstGeom>
        </p:spPr>
      </p:pic>
      <p:sp>
        <p:nvSpPr>
          <p:cNvPr id="2" name="TextBox 1">
            <a:extLst>
              <a:ext uri="{FF2B5EF4-FFF2-40B4-BE49-F238E27FC236}">
                <a16:creationId xmlns:a16="http://schemas.microsoft.com/office/drawing/2014/main" id="{9115DDA5-03D6-4210-831D-D2FB082066FF}"/>
              </a:ext>
            </a:extLst>
          </p:cNvPr>
          <p:cNvSpPr txBox="1"/>
          <p:nvPr/>
        </p:nvSpPr>
        <p:spPr>
          <a:xfrm>
            <a:off x="4738778" y="5630173"/>
            <a:ext cx="356270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b="1"/>
          </a:p>
        </p:txBody>
      </p:sp>
      <p:sp>
        <p:nvSpPr>
          <p:cNvPr id="3" name="TextBox 2">
            <a:extLst>
              <a:ext uri="{FF2B5EF4-FFF2-40B4-BE49-F238E27FC236}">
                <a16:creationId xmlns:a16="http://schemas.microsoft.com/office/drawing/2014/main" id="{9D815B1F-A6CF-6646-8EC0-776D52F7D5BB}"/>
              </a:ext>
            </a:extLst>
          </p:cNvPr>
          <p:cNvSpPr txBox="1"/>
          <p:nvPr/>
        </p:nvSpPr>
        <p:spPr>
          <a:xfrm>
            <a:off x="4600574" y="5495925"/>
            <a:ext cx="279082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Shivaughn Williams</a:t>
            </a:r>
          </a:p>
        </p:txBody>
      </p:sp>
    </p:spTree>
    <p:extLst>
      <p:ext uri="{BB962C8B-B14F-4D97-AF65-F5344CB8AC3E}">
        <p14:creationId xmlns:p14="http://schemas.microsoft.com/office/powerpoint/2010/main" val="3055212453"/>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36EB6-0063-3A5D-7D1B-2820AA532DF1}"/>
              </a:ext>
            </a:extLst>
          </p:cNvPr>
          <p:cNvSpPr>
            <a:spLocks noGrp="1"/>
          </p:cNvSpPr>
          <p:nvPr>
            <p:ph type="title"/>
          </p:nvPr>
        </p:nvSpPr>
        <p:spPr/>
        <p:txBody>
          <a:bodyPr/>
          <a:lstStyle/>
          <a:p>
            <a:r>
              <a:rPr lang="en-US" b="0" i="0" u="none" strike="noStrike" dirty="0">
                <a:solidFill>
                  <a:srgbClr val="000000"/>
                </a:solidFill>
                <a:effectLst/>
                <a:latin typeface="Franklin Gothic Book" panose="020B0503020102020204" pitchFamily="34" charset="0"/>
              </a:rPr>
              <a:t>ARPA Child Care Stabilization Subgrants</a:t>
            </a:r>
            <a:r>
              <a:rPr lang="en-US" b="0" i="0" dirty="0">
                <a:solidFill>
                  <a:srgbClr val="000000"/>
                </a:solidFill>
                <a:effectLst/>
                <a:latin typeface="Franklin Gothic Book" panose="020B0503020102020204" pitchFamily="34" charset="0"/>
              </a:rPr>
              <a:t>​</a:t>
            </a:r>
            <a:endParaRPr lang="en-US" dirty="0"/>
          </a:p>
        </p:txBody>
      </p:sp>
      <p:sp>
        <p:nvSpPr>
          <p:cNvPr id="3" name="Content Placeholder 2">
            <a:extLst>
              <a:ext uri="{FF2B5EF4-FFF2-40B4-BE49-F238E27FC236}">
                <a16:creationId xmlns:a16="http://schemas.microsoft.com/office/drawing/2014/main" id="{390FA06D-0478-5168-1DF4-5AB3DD910A6F}"/>
              </a:ext>
            </a:extLst>
          </p:cNvPr>
          <p:cNvSpPr>
            <a:spLocks noGrp="1"/>
          </p:cNvSpPr>
          <p:nvPr>
            <p:ph idx="1"/>
          </p:nvPr>
        </p:nvSpPr>
        <p:spPr/>
        <p:txBody>
          <a:bodyPr/>
          <a:lstStyle/>
          <a:p>
            <a:r>
              <a:rPr lang="en-US" b="0" i="0" u="none" strike="noStrike" dirty="0">
                <a:solidFill>
                  <a:srgbClr val="000000"/>
                </a:solidFill>
                <a:effectLst/>
                <a:latin typeface="Franklin Gothic Book" panose="020B0503020102020204" pitchFamily="34" charset="0"/>
              </a:rPr>
              <a:t>If you submitted your applications  for the ARPA Childcare Stabilization Subgrant Round 1 installment 3 or Round 2 prior to the deadline. </a:t>
            </a:r>
            <a:r>
              <a:rPr lang="en-US" dirty="0">
                <a:solidFill>
                  <a:srgbClr val="000000"/>
                </a:solidFill>
                <a:latin typeface="Franklin Gothic Book" panose="020B0503020102020204" pitchFamily="34" charset="0"/>
              </a:rPr>
              <a:t>Staff are currently reviewing the application.</a:t>
            </a:r>
            <a:endParaRPr lang="en-US" b="0" i="0" u="none" strike="noStrike" dirty="0">
              <a:solidFill>
                <a:srgbClr val="000000"/>
              </a:solidFill>
              <a:effectLst/>
              <a:latin typeface="FranklinGothic-Book"/>
            </a:endParaRPr>
          </a:p>
          <a:p>
            <a:pPr>
              <a:buFont typeface="Wingdings" panose="05000000000000000000" pitchFamily="2" charset="2"/>
              <a:buChar char="§"/>
            </a:pPr>
            <a:endParaRPr lang="en-US" dirty="0"/>
          </a:p>
          <a:p>
            <a:pPr>
              <a:buFont typeface="Wingdings" panose="05000000000000000000" pitchFamily="2" charset="2"/>
              <a:buChar char="§"/>
            </a:pPr>
            <a:r>
              <a:rPr lang="en-US" dirty="0"/>
              <a:t>Payment will be made </a:t>
            </a:r>
            <a:r>
              <a:rPr lang="en-US" b="1" dirty="0"/>
              <a:t>30</a:t>
            </a:r>
            <a:r>
              <a:rPr lang="en-US" dirty="0"/>
              <a:t> days from approval date.</a:t>
            </a:r>
          </a:p>
          <a:p>
            <a:pPr>
              <a:buFont typeface="Wingdings" panose="05000000000000000000" pitchFamily="2" charset="2"/>
              <a:buChar char="§"/>
            </a:pPr>
            <a:endParaRPr lang="en-US" dirty="0"/>
          </a:p>
          <a:p>
            <a:pPr>
              <a:buFont typeface="Wingdings" panose="05000000000000000000" pitchFamily="2" charset="2"/>
              <a:buChar char="§"/>
            </a:pPr>
            <a:r>
              <a:rPr lang="en-US" b="0" i="0" u="none" strike="noStrike" dirty="0">
                <a:solidFill>
                  <a:srgbClr val="000000"/>
                </a:solidFill>
                <a:effectLst/>
                <a:latin typeface="Franklin Gothic Book" panose="020B0503020102020204" pitchFamily="34" charset="0"/>
              </a:rPr>
              <a:t>Please submit any questions to </a:t>
            </a:r>
            <a:r>
              <a:rPr lang="en-US" b="0" i="0" u="sng" strike="noStrike" dirty="0">
                <a:solidFill>
                  <a:srgbClr val="5F5F5F"/>
                </a:solidFill>
                <a:effectLst/>
                <a:latin typeface="Franklin Gothic Book" panose="020B0503020102020204" pitchFamily="34" charset="0"/>
                <a:hlinkClick r:id="rId2"/>
              </a:rPr>
              <a:t>contracts@ecs4kids.org</a:t>
            </a:r>
            <a:r>
              <a:rPr lang="en-US" b="0" i="0" u="none" strike="noStrike" dirty="0">
                <a:solidFill>
                  <a:srgbClr val="000000"/>
                </a:solidFill>
                <a:effectLst/>
                <a:latin typeface="Franklin Gothic Book" panose="020B0503020102020204" pitchFamily="34" charset="0"/>
              </a:rPr>
              <a:t>.</a:t>
            </a:r>
            <a:r>
              <a:rPr lang="en-US" b="0" i="0" dirty="0">
                <a:solidFill>
                  <a:srgbClr val="000000"/>
                </a:solidFill>
                <a:effectLst/>
                <a:latin typeface="Franklin Gothic Book" panose="020B0503020102020204" pitchFamily="34" charset="0"/>
              </a:rPr>
              <a:t>​</a:t>
            </a:r>
            <a:endParaRPr lang="en-US" dirty="0"/>
          </a:p>
        </p:txBody>
      </p:sp>
      <p:pic>
        <p:nvPicPr>
          <p:cNvPr id="4" name="Picture 3" descr="A close up of a logo&#10;&#10;Description automatically generated">
            <a:extLst>
              <a:ext uri="{FF2B5EF4-FFF2-40B4-BE49-F238E27FC236}">
                <a16:creationId xmlns:a16="http://schemas.microsoft.com/office/drawing/2014/main" id="{90364940-B2D3-28DF-B342-732273BC2CA6}"/>
              </a:ext>
            </a:extLst>
          </p:cNvPr>
          <p:cNvPicPr>
            <a:picLocks noChangeAspect="1"/>
          </p:cNvPicPr>
          <p:nvPr/>
        </p:nvPicPr>
        <p:blipFill>
          <a:blip r:embed="rId3"/>
          <a:stretch>
            <a:fillRect/>
          </a:stretch>
        </p:blipFill>
        <p:spPr>
          <a:xfrm>
            <a:off x="10703849" y="5627076"/>
            <a:ext cx="1312539" cy="973343"/>
          </a:xfrm>
          <a:prstGeom prst="rect">
            <a:avLst/>
          </a:prstGeom>
        </p:spPr>
      </p:pic>
    </p:spTree>
    <p:extLst>
      <p:ext uri="{BB962C8B-B14F-4D97-AF65-F5344CB8AC3E}">
        <p14:creationId xmlns:p14="http://schemas.microsoft.com/office/powerpoint/2010/main" val="2226935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709ADC9-6EAF-4268-9415-1ED5ECFA2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Documents and Settings\awilliams\Local Settings\Temporary Internet Files\Content.IE5\WA4WJ6XH\large-Stylized-dollar-bill-Money--66.6-3350[1].gif"/>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9057" b="130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915128" y="1788454"/>
            <a:ext cx="8361229" cy="2098226"/>
          </a:xfrm>
        </p:spPr>
        <p:txBody>
          <a:bodyPr>
            <a:normAutofit/>
          </a:bodyPr>
          <a:lstStyle/>
          <a:p>
            <a:r>
              <a:rPr lang="en-US"/>
              <a:t>Reimbursement Services Updates</a:t>
            </a:r>
          </a:p>
        </p:txBody>
      </p:sp>
      <p:sp>
        <p:nvSpPr>
          <p:cNvPr id="4" name="Rectangle 3">
            <a:extLst>
              <a:ext uri="{FF2B5EF4-FFF2-40B4-BE49-F238E27FC236}">
                <a16:creationId xmlns:a16="http://schemas.microsoft.com/office/drawing/2014/main" id="{62648B8A-E4AE-4779-9C17-550C0E308E35}"/>
              </a:ext>
            </a:extLst>
          </p:cNvPr>
          <p:cNvSpPr/>
          <p:nvPr/>
        </p:nvSpPr>
        <p:spPr>
          <a:xfrm>
            <a:off x="5974813" y="3244334"/>
            <a:ext cx="242374" cy="369332"/>
          </a:xfrm>
          <a:prstGeom prst="rect">
            <a:avLst/>
          </a:prstGeom>
        </p:spPr>
        <p:txBody>
          <a:bodyPr wrap="none">
            <a:spAutoFit/>
          </a:bodyPr>
          <a:lstStyle/>
          <a:p>
            <a:pPr>
              <a:spcAft>
                <a:spcPts val="600"/>
              </a:spcAft>
            </a:pPr>
            <a:r>
              <a:rPr lang="en-US">
                <a:solidFill>
                  <a:srgbClr val="000000"/>
                </a:solidFill>
                <a:latin typeface="Times New Roman" panose="02020603050405020304" pitchFamily="18" charset="0"/>
              </a:rPr>
              <a:t> </a:t>
            </a:r>
            <a:endParaRPr lang="en-US"/>
          </a:p>
        </p:txBody>
      </p:sp>
      <p:sp>
        <p:nvSpPr>
          <p:cNvPr id="5" name="Rectangle 4">
            <a:extLst>
              <a:ext uri="{FF2B5EF4-FFF2-40B4-BE49-F238E27FC236}">
                <a16:creationId xmlns:a16="http://schemas.microsoft.com/office/drawing/2014/main" id="{D8788335-E6EA-402D-B7AF-5CE1690BE42F}"/>
              </a:ext>
            </a:extLst>
          </p:cNvPr>
          <p:cNvSpPr/>
          <p:nvPr/>
        </p:nvSpPr>
        <p:spPr>
          <a:xfrm>
            <a:off x="5974813" y="3244334"/>
            <a:ext cx="242374" cy="369332"/>
          </a:xfrm>
          <a:prstGeom prst="rect">
            <a:avLst/>
          </a:prstGeom>
        </p:spPr>
        <p:txBody>
          <a:bodyPr wrap="none">
            <a:spAutoFit/>
          </a:bodyPr>
          <a:lstStyle/>
          <a:p>
            <a:pPr>
              <a:spcAft>
                <a:spcPts val="600"/>
              </a:spcAft>
            </a:pPr>
            <a:r>
              <a:rPr lang="en-US">
                <a:solidFill>
                  <a:srgbClr val="000000"/>
                </a:solidFill>
                <a:latin typeface="Times New Roman" panose="02020603050405020304" pitchFamily="18" charset="0"/>
              </a:rPr>
              <a:t> </a:t>
            </a:r>
            <a:endParaRPr lang="en-US"/>
          </a:p>
        </p:txBody>
      </p:sp>
      <p:sp>
        <p:nvSpPr>
          <p:cNvPr id="6" name="Rectangle 5">
            <a:extLst>
              <a:ext uri="{FF2B5EF4-FFF2-40B4-BE49-F238E27FC236}">
                <a16:creationId xmlns:a16="http://schemas.microsoft.com/office/drawing/2014/main" id="{B154074F-D76D-4AEA-B56B-508E28BFC345}"/>
              </a:ext>
            </a:extLst>
          </p:cNvPr>
          <p:cNvSpPr/>
          <p:nvPr/>
        </p:nvSpPr>
        <p:spPr>
          <a:xfrm>
            <a:off x="5974813" y="3244334"/>
            <a:ext cx="242374" cy="369332"/>
          </a:xfrm>
          <a:prstGeom prst="rect">
            <a:avLst/>
          </a:prstGeom>
        </p:spPr>
        <p:txBody>
          <a:bodyPr wrap="none">
            <a:spAutoFit/>
          </a:bodyPr>
          <a:lstStyle/>
          <a:p>
            <a:pPr>
              <a:spcAft>
                <a:spcPts val="600"/>
              </a:spcAft>
            </a:pPr>
            <a:r>
              <a:rPr lang="en-US">
                <a:solidFill>
                  <a:srgbClr val="000000"/>
                </a:solidFill>
                <a:latin typeface="Times New Roman" panose="02020603050405020304" pitchFamily="18" charset="0"/>
              </a:rPr>
              <a:t> </a:t>
            </a:r>
            <a:endParaRPr lang="en-US"/>
          </a:p>
        </p:txBody>
      </p:sp>
      <p:pic>
        <p:nvPicPr>
          <p:cNvPr id="8" name="Picture 7" descr="A close up of a logo&#10;&#10;Description automatically generated">
            <a:extLst>
              <a:ext uri="{FF2B5EF4-FFF2-40B4-BE49-F238E27FC236}">
                <a16:creationId xmlns:a16="http://schemas.microsoft.com/office/drawing/2014/main" id="{5D3BD268-B558-4871-BC1B-76BB863D05F0}"/>
              </a:ext>
            </a:extLst>
          </p:cNvPr>
          <p:cNvPicPr>
            <a:picLocks noChangeAspect="1"/>
          </p:cNvPicPr>
          <p:nvPr/>
        </p:nvPicPr>
        <p:blipFill>
          <a:blip r:embed="rId3"/>
          <a:stretch>
            <a:fillRect/>
          </a:stretch>
        </p:blipFill>
        <p:spPr>
          <a:xfrm>
            <a:off x="10703849" y="5665176"/>
            <a:ext cx="1312539" cy="973343"/>
          </a:xfrm>
          <a:prstGeom prst="rect">
            <a:avLst/>
          </a:prstGeom>
        </p:spPr>
      </p:pic>
    </p:spTree>
    <p:extLst>
      <p:ext uri="{BB962C8B-B14F-4D97-AF65-F5344CB8AC3E}">
        <p14:creationId xmlns:p14="http://schemas.microsoft.com/office/powerpoint/2010/main" val="4197815942"/>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B40CA-82EB-46AC-9237-E5B8E2EA05CE}"/>
              </a:ext>
            </a:extLst>
          </p:cNvPr>
          <p:cNvSpPr>
            <a:spLocks noGrp="1"/>
          </p:cNvSpPr>
          <p:nvPr>
            <p:ph type="title"/>
          </p:nvPr>
        </p:nvSpPr>
        <p:spPr/>
        <p:txBody>
          <a:bodyPr/>
          <a:lstStyle/>
          <a:p>
            <a:pPr algn="ctr"/>
            <a:r>
              <a:rPr lang="en-US" dirty="0"/>
              <a:t>Attendance </a:t>
            </a:r>
          </a:p>
        </p:txBody>
      </p:sp>
      <p:sp>
        <p:nvSpPr>
          <p:cNvPr id="3" name="TextBox 2">
            <a:extLst>
              <a:ext uri="{FF2B5EF4-FFF2-40B4-BE49-F238E27FC236}">
                <a16:creationId xmlns:a16="http://schemas.microsoft.com/office/drawing/2014/main" id="{AC35E19C-5742-4C13-9A59-0AC11C6FC87B}"/>
              </a:ext>
            </a:extLst>
          </p:cNvPr>
          <p:cNvSpPr txBox="1"/>
          <p:nvPr/>
        </p:nvSpPr>
        <p:spPr>
          <a:xfrm>
            <a:off x="795382" y="1467151"/>
            <a:ext cx="6502063" cy="4062651"/>
          </a:xfrm>
          <a:prstGeom prst="rect">
            <a:avLst/>
          </a:prstGeom>
          <a:noFill/>
        </p:spPr>
        <p:txBody>
          <a:bodyPr wrap="square" lIns="91440" tIns="45720" rIns="91440" bIns="45720" rtlCol="0" anchor="t">
            <a:spAutoFit/>
          </a:bodyPr>
          <a:lstStyle/>
          <a:p>
            <a:r>
              <a:rPr lang="en-US" sz="2400" b="1" dirty="0"/>
              <a:t>Attendance Reminders!</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dirty="0"/>
              <a:t>Submit SR/VPK Attendance by the 3</a:t>
            </a:r>
            <a:r>
              <a:rPr lang="en-US" sz="2400" baseline="30000" dirty="0"/>
              <a:t>rd</a:t>
            </a:r>
            <a:r>
              <a:rPr lang="en-US" sz="2400" dirty="0"/>
              <a:t> of each month</a:t>
            </a:r>
          </a:p>
          <a:p>
            <a:endParaRPr lang="en-US" sz="2400" dirty="0"/>
          </a:p>
          <a:p>
            <a:pPr marL="800100" lvl="1" indent="-342900">
              <a:buFont typeface="Arial" panose="020B0604020202020204" pitchFamily="34" charset="0"/>
              <a:buChar char="•"/>
            </a:pPr>
            <a:r>
              <a:rPr lang="en-US" sz="2000" dirty="0"/>
              <a:t>This ensures that Providers receive proper payment in a timely manner. </a:t>
            </a:r>
            <a:r>
              <a:rPr lang="en-US" sz="2000" b="1" dirty="0"/>
              <a:t> </a:t>
            </a:r>
          </a:p>
          <a:p>
            <a:endParaRPr lang="en-US" dirty="0"/>
          </a:p>
          <a:p>
            <a:pPr lvl="2"/>
            <a:r>
              <a:rPr lang="en-US" dirty="0">
                <a:solidFill>
                  <a:srgbClr val="FF0000"/>
                </a:solidFill>
              </a:rPr>
              <a:t>SR Payment is disbursed the 20</a:t>
            </a:r>
            <a:r>
              <a:rPr lang="en-US" baseline="30000" dirty="0">
                <a:solidFill>
                  <a:srgbClr val="FF0000"/>
                </a:solidFill>
              </a:rPr>
              <a:t>th</a:t>
            </a:r>
            <a:r>
              <a:rPr lang="en-US" dirty="0">
                <a:solidFill>
                  <a:srgbClr val="FF0000"/>
                </a:solidFill>
              </a:rPr>
              <a:t> of every month</a:t>
            </a:r>
          </a:p>
          <a:p>
            <a:pPr lvl="2"/>
            <a:endParaRPr lang="en-US" dirty="0">
              <a:solidFill>
                <a:srgbClr val="FF0000"/>
              </a:solidFill>
            </a:endParaRPr>
          </a:p>
          <a:p>
            <a:pPr lvl="2"/>
            <a:r>
              <a:rPr lang="en-US" dirty="0">
                <a:solidFill>
                  <a:srgbClr val="FF0000"/>
                </a:solidFill>
              </a:rPr>
              <a:t>VPK Payment is disbursed the 30</a:t>
            </a:r>
            <a:r>
              <a:rPr lang="en-US" baseline="30000" dirty="0">
                <a:solidFill>
                  <a:srgbClr val="FF0000"/>
                </a:solidFill>
              </a:rPr>
              <a:t>th</a:t>
            </a:r>
            <a:r>
              <a:rPr lang="en-US" dirty="0">
                <a:solidFill>
                  <a:srgbClr val="FF0000"/>
                </a:solidFill>
              </a:rPr>
              <a:t> or 31</a:t>
            </a:r>
            <a:r>
              <a:rPr lang="en-US" baseline="30000" dirty="0">
                <a:solidFill>
                  <a:srgbClr val="FF0000"/>
                </a:solidFill>
              </a:rPr>
              <a:t>st</a:t>
            </a:r>
            <a:r>
              <a:rPr lang="en-US" dirty="0">
                <a:solidFill>
                  <a:srgbClr val="FF0000"/>
                </a:solidFill>
              </a:rPr>
              <a:t> of every month </a:t>
            </a:r>
          </a:p>
        </p:txBody>
      </p:sp>
      <p:pic>
        <p:nvPicPr>
          <p:cNvPr id="9" name="Picture 8" descr="A close up of a logo&#10;&#10;Description automatically generated">
            <a:extLst>
              <a:ext uri="{FF2B5EF4-FFF2-40B4-BE49-F238E27FC236}">
                <a16:creationId xmlns:a16="http://schemas.microsoft.com/office/drawing/2014/main" id="{6697FD11-7C86-4BC0-B250-91A9AA066069}"/>
              </a:ext>
            </a:extLst>
          </p:cNvPr>
          <p:cNvPicPr>
            <a:picLocks noChangeAspect="1"/>
          </p:cNvPicPr>
          <p:nvPr/>
        </p:nvPicPr>
        <p:blipFill>
          <a:blip r:embed="rId2"/>
          <a:stretch>
            <a:fillRect/>
          </a:stretch>
        </p:blipFill>
        <p:spPr>
          <a:xfrm>
            <a:off x="10703849" y="5627076"/>
            <a:ext cx="1312539" cy="973343"/>
          </a:xfrm>
          <a:prstGeom prst="rect">
            <a:avLst/>
          </a:prstGeom>
        </p:spPr>
      </p:pic>
      <p:pic>
        <p:nvPicPr>
          <p:cNvPr id="13" name="Picture 2">
            <a:extLst>
              <a:ext uri="{FF2B5EF4-FFF2-40B4-BE49-F238E27FC236}">
                <a16:creationId xmlns:a16="http://schemas.microsoft.com/office/drawing/2014/main" id="{E4B4FE29-0021-7603-6AE7-9FEAC5D0EF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8251" y="1798759"/>
            <a:ext cx="4304078" cy="3596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341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B40CA-82EB-46AC-9237-E5B8E2EA05CE}"/>
              </a:ext>
            </a:extLst>
          </p:cNvPr>
          <p:cNvSpPr>
            <a:spLocks noGrp="1"/>
          </p:cNvSpPr>
          <p:nvPr>
            <p:ph type="title"/>
          </p:nvPr>
        </p:nvSpPr>
        <p:spPr>
          <a:xfrm>
            <a:off x="1602134" y="571417"/>
            <a:ext cx="9601200" cy="1485900"/>
          </a:xfrm>
        </p:spPr>
        <p:txBody>
          <a:bodyPr/>
          <a:lstStyle/>
          <a:p>
            <a:pPr algn="ctr"/>
            <a:r>
              <a:rPr lang="en-US" dirty="0">
                <a:solidFill>
                  <a:srgbClr val="000000"/>
                </a:solidFill>
                <a:latin typeface="Franklin Gothic Book" panose="020B0503020102020204" pitchFamily="34" charset="0"/>
              </a:rPr>
              <a:t>SR Registration Fee</a:t>
            </a:r>
            <a:endParaRPr lang="en-US" dirty="0"/>
          </a:p>
        </p:txBody>
      </p:sp>
      <p:sp>
        <p:nvSpPr>
          <p:cNvPr id="3" name="TextBox 2">
            <a:extLst>
              <a:ext uri="{FF2B5EF4-FFF2-40B4-BE49-F238E27FC236}">
                <a16:creationId xmlns:a16="http://schemas.microsoft.com/office/drawing/2014/main" id="{AC35E19C-5742-4C13-9A59-0AC11C6FC87B}"/>
              </a:ext>
            </a:extLst>
          </p:cNvPr>
          <p:cNvSpPr txBox="1"/>
          <p:nvPr/>
        </p:nvSpPr>
        <p:spPr>
          <a:xfrm>
            <a:off x="822015" y="1467151"/>
            <a:ext cx="6026651" cy="5216813"/>
          </a:xfrm>
          <a:prstGeom prst="rect">
            <a:avLst/>
          </a:prstGeom>
          <a:noFill/>
        </p:spPr>
        <p:txBody>
          <a:bodyPr wrap="square" lIns="91440" tIns="45720" rIns="91440" bIns="45720" rtlCol="0" anchor="t">
            <a:spAutoFit/>
          </a:bodyPr>
          <a:lstStyle/>
          <a:p>
            <a:pPr algn="l" rtl="0" fontAlgn="base"/>
            <a:r>
              <a:rPr lang="en-US" b="0" i="0" dirty="0">
                <a:solidFill>
                  <a:srgbClr val="333333"/>
                </a:solidFill>
                <a:effectLst/>
                <a:latin typeface="+mj-lt"/>
              </a:rPr>
              <a:t>Your program may be eligible to receive payment if you have listed that you charge parents a registration fee on your 2022-23 Profile and on your 2022-23 School Readiness Contract</a:t>
            </a:r>
            <a:r>
              <a:rPr lang="en-US" b="0" i="0" dirty="0">
                <a:solidFill>
                  <a:srgbClr val="333333"/>
                </a:solidFill>
                <a:effectLst/>
                <a:latin typeface="Times New Roman" panose="02020603050405020304" pitchFamily="18" charset="0"/>
              </a:rPr>
              <a:t>.</a:t>
            </a:r>
            <a:r>
              <a:rPr lang="en-US" b="0" i="0" dirty="0">
                <a:solidFill>
                  <a:srgbClr val="000000"/>
                </a:solidFill>
                <a:effectLst/>
                <a:latin typeface="Franklin Gothic Book" panose="020B0503020102020204" pitchFamily="34" charset="0"/>
              </a:rPr>
              <a:t>​</a:t>
            </a:r>
          </a:p>
          <a:p>
            <a:pPr algn="l" rtl="0" fontAlgn="base"/>
            <a:endParaRPr lang="en-US" b="0" i="0" dirty="0">
              <a:solidFill>
                <a:srgbClr val="000000"/>
              </a:solidFill>
              <a:effectLst/>
              <a:latin typeface="Franklin Gothic Book" panose="020B0503020102020204" pitchFamily="34" charset="0"/>
            </a:endParaRPr>
          </a:p>
          <a:p>
            <a:pPr algn="l" rtl="0" fontAlgn="base"/>
            <a:r>
              <a:rPr lang="en-US" b="0" i="0" u="sng" dirty="0">
                <a:solidFill>
                  <a:srgbClr val="FF0000"/>
                </a:solidFill>
                <a:effectLst/>
                <a:latin typeface="+mj-lt"/>
              </a:rPr>
              <a:t>Eligibility rules for Registration Fee payments</a:t>
            </a:r>
          </a:p>
          <a:p>
            <a:pPr algn="l">
              <a:buFont typeface="Arial" panose="020B0604020202020204" pitchFamily="34" charset="0"/>
              <a:buChar char="•"/>
            </a:pPr>
            <a:r>
              <a:rPr lang="en-US" b="0" i="0" dirty="0">
                <a:solidFill>
                  <a:srgbClr val="000000"/>
                </a:solidFill>
                <a:effectLst/>
                <a:latin typeface="Franklin Gothic Book" panose="020B0503020102020204" pitchFamily="34" charset="0"/>
              </a:rPr>
              <a:t>​</a:t>
            </a:r>
            <a:r>
              <a:rPr lang="en-US" sz="1100" b="0" i="0" dirty="0">
                <a:solidFill>
                  <a:srgbClr val="333333"/>
                </a:solidFill>
                <a:effectLst/>
                <a:latin typeface="Helvetica Neue"/>
              </a:rPr>
              <a:t>The Provider has an online SR-20 contract/amendment with a registration fee greater than $0.00 for the current program year.</a:t>
            </a:r>
          </a:p>
          <a:p>
            <a:pPr algn="l"/>
            <a:endParaRPr lang="en-US" sz="1100" b="0" i="0" dirty="0">
              <a:solidFill>
                <a:srgbClr val="333333"/>
              </a:solidFill>
              <a:effectLst/>
              <a:latin typeface="Helvetica Neue"/>
            </a:endParaRPr>
          </a:p>
          <a:p>
            <a:pPr algn="l">
              <a:buFont typeface="Arial" panose="020B0604020202020204" pitchFamily="34" charset="0"/>
              <a:buChar char="•"/>
            </a:pPr>
            <a:r>
              <a:rPr lang="en-US" sz="1100" b="0" i="0" dirty="0">
                <a:solidFill>
                  <a:srgbClr val="333333"/>
                </a:solidFill>
                <a:effectLst/>
                <a:latin typeface="Helvetica Neue"/>
              </a:rPr>
              <a:t>The child is in the SR Program.</a:t>
            </a:r>
          </a:p>
          <a:p>
            <a:pPr algn="l"/>
            <a:endParaRPr lang="en-US" sz="1100" b="0" i="0" dirty="0">
              <a:solidFill>
                <a:srgbClr val="333333"/>
              </a:solidFill>
              <a:effectLst/>
              <a:latin typeface="Helvetica Neue"/>
            </a:endParaRPr>
          </a:p>
          <a:p>
            <a:pPr algn="l">
              <a:buFont typeface="Arial" panose="020B0604020202020204" pitchFamily="34" charset="0"/>
              <a:buChar char="•"/>
            </a:pPr>
            <a:r>
              <a:rPr lang="en-US" sz="1100" b="0" i="0" dirty="0">
                <a:solidFill>
                  <a:srgbClr val="333333"/>
                </a:solidFill>
                <a:effectLst/>
                <a:latin typeface="Helvetica Neue"/>
              </a:rPr>
              <a:t>The child has not had more than two registration fee payments in the last 5 years (or three with a hardship).</a:t>
            </a:r>
          </a:p>
          <a:p>
            <a:pPr algn="l"/>
            <a:endParaRPr lang="en-US" sz="1100" b="0" i="0" dirty="0">
              <a:solidFill>
                <a:srgbClr val="333333"/>
              </a:solidFill>
              <a:effectLst/>
              <a:latin typeface="Helvetica Neue"/>
            </a:endParaRPr>
          </a:p>
          <a:p>
            <a:pPr algn="l">
              <a:buFont typeface="Arial" panose="020B0604020202020204" pitchFamily="34" charset="0"/>
              <a:buChar char="•"/>
            </a:pPr>
            <a:r>
              <a:rPr lang="en-US" sz="1100" b="0" i="0" dirty="0">
                <a:solidFill>
                  <a:srgbClr val="333333"/>
                </a:solidFill>
                <a:effectLst/>
                <a:latin typeface="Helvetica Neue"/>
              </a:rPr>
              <a:t>The provider may only receive one registration fee payment per eligible child per program year.</a:t>
            </a:r>
          </a:p>
          <a:p>
            <a:pPr algn="l" rtl="0" fontAlgn="base"/>
            <a:endParaRPr lang="en-US" b="0" i="0" dirty="0">
              <a:solidFill>
                <a:srgbClr val="000000"/>
              </a:solidFill>
              <a:effectLst/>
              <a:latin typeface="Segoe UI" panose="020B0502040204020203" pitchFamily="34" charset="0"/>
            </a:endParaRPr>
          </a:p>
          <a:p>
            <a:pPr algn="l" rtl="0" fontAlgn="base"/>
            <a:r>
              <a:rPr lang="en-US" b="0" i="0" dirty="0">
                <a:solidFill>
                  <a:srgbClr val="000000"/>
                </a:solidFill>
                <a:effectLst/>
                <a:latin typeface="Franklin Gothic Book" panose="020B0503020102020204" pitchFamily="34" charset="0"/>
              </a:rPr>
              <a:t>​</a:t>
            </a:r>
            <a:endParaRPr lang="en-US" b="0" i="0" dirty="0">
              <a:solidFill>
                <a:srgbClr val="000000"/>
              </a:solidFill>
              <a:effectLst/>
              <a:latin typeface="Segoe UI" panose="020B0502040204020203" pitchFamily="34" charset="0"/>
            </a:endParaRPr>
          </a:p>
          <a:p>
            <a:pPr algn="l" rtl="0" fontAlgn="base"/>
            <a:r>
              <a:rPr lang="en-US" sz="1800" b="0" i="0" dirty="0">
                <a:solidFill>
                  <a:srgbClr val="333333"/>
                </a:solidFill>
                <a:effectLst/>
              </a:rPr>
              <a:t>If your program has already collected the registration fee from the family, the child is not eligible for a Registration Fee payment and the child/children will need to be dismissed from the request. </a:t>
            </a:r>
            <a:r>
              <a:rPr lang="en-US" sz="1800" b="0" i="0" dirty="0">
                <a:solidFill>
                  <a:srgbClr val="333333"/>
                </a:solidFill>
                <a:effectLst/>
                <a:latin typeface="Times New Roman" panose="02020603050405020304" pitchFamily="18" charset="0"/>
              </a:rPr>
              <a:t> </a:t>
            </a:r>
            <a:endParaRPr lang="en-US" dirty="0"/>
          </a:p>
        </p:txBody>
      </p:sp>
      <p:pic>
        <p:nvPicPr>
          <p:cNvPr id="9" name="Picture 8" descr="A close up of a logo&#10;&#10;Description automatically generated">
            <a:extLst>
              <a:ext uri="{FF2B5EF4-FFF2-40B4-BE49-F238E27FC236}">
                <a16:creationId xmlns:a16="http://schemas.microsoft.com/office/drawing/2014/main" id="{6697FD11-7C86-4BC0-B250-91A9AA066069}"/>
              </a:ext>
            </a:extLst>
          </p:cNvPr>
          <p:cNvPicPr>
            <a:picLocks noChangeAspect="1"/>
          </p:cNvPicPr>
          <p:nvPr/>
        </p:nvPicPr>
        <p:blipFill>
          <a:blip r:embed="rId2"/>
          <a:stretch>
            <a:fillRect/>
          </a:stretch>
        </p:blipFill>
        <p:spPr>
          <a:xfrm>
            <a:off x="8226504" y="4440301"/>
            <a:ext cx="2315764" cy="1717307"/>
          </a:xfrm>
          <a:prstGeom prst="rect">
            <a:avLst/>
          </a:prstGeom>
        </p:spPr>
      </p:pic>
      <p:pic>
        <p:nvPicPr>
          <p:cNvPr id="18" name="Picture 17">
            <a:extLst>
              <a:ext uri="{FF2B5EF4-FFF2-40B4-BE49-F238E27FC236}">
                <a16:creationId xmlns:a16="http://schemas.microsoft.com/office/drawing/2014/main" id="{1F4AF7AA-1358-B2B4-F871-7A32B198BBAF}"/>
              </a:ext>
            </a:extLst>
          </p:cNvPr>
          <p:cNvPicPr>
            <a:picLocks noChangeAspect="1"/>
          </p:cNvPicPr>
          <p:nvPr/>
        </p:nvPicPr>
        <p:blipFill>
          <a:blip r:embed="rId3"/>
          <a:stretch>
            <a:fillRect/>
          </a:stretch>
        </p:blipFill>
        <p:spPr>
          <a:xfrm>
            <a:off x="6710459" y="1396087"/>
            <a:ext cx="5412652" cy="2774697"/>
          </a:xfrm>
          <a:prstGeom prst="rect">
            <a:avLst/>
          </a:prstGeom>
        </p:spPr>
      </p:pic>
    </p:spTree>
    <p:extLst>
      <p:ext uri="{BB962C8B-B14F-4D97-AF65-F5344CB8AC3E}">
        <p14:creationId xmlns:p14="http://schemas.microsoft.com/office/powerpoint/2010/main" val="276579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B40CA-82EB-46AC-9237-E5B8E2EA05CE}"/>
              </a:ext>
            </a:extLst>
          </p:cNvPr>
          <p:cNvSpPr>
            <a:spLocks noGrp="1"/>
          </p:cNvSpPr>
          <p:nvPr>
            <p:ph type="title"/>
          </p:nvPr>
        </p:nvSpPr>
        <p:spPr>
          <a:xfrm>
            <a:off x="1023562" y="685800"/>
            <a:ext cx="10493524" cy="1485900"/>
          </a:xfrm>
        </p:spPr>
        <p:txBody>
          <a:bodyPr vert="horz" lIns="91440" tIns="45720" rIns="91440" bIns="45720" rtlCol="0" anchor="t">
            <a:normAutofit/>
          </a:bodyPr>
          <a:lstStyle/>
          <a:p>
            <a:r>
              <a:rPr lang="en-US"/>
              <a:t>SR Registration Fee</a:t>
            </a:r>
          </a:p>
        </p:txBody>
      </p:sp>
      <p:sp>
        <p:nvSpPr>
          <p:cNvPr id="21" name="Rectangle 20">
            <a:extLst>
              <a:ext uri="{FF2B5EF4-FFF2-40B4-BE49-F238E27FC236}">
                <a16:creationId xmlns:a16="http://schemas.microsoft.com/office/drawing/2014/main" id="{B9F89C22-0475-4427-B7C8-0269AD40E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AC35E19C-5742-4C13-9A59-0AC11C6FC87B}"/>
              </a:ext>
            </a:extLst>
          </p:cNvPr>
          <p:cNvSpPr txBox="1"/>
          <p:nvPr/>
        </p:nvSpPr>
        <p:spPr>
          <a:xfrm>
            <a:off x="1023562" y="2286000"/>
            <a:ext cx="5072437" cy="3581400"/>
          </a:xfrm>
          <a:prstGeom prst="rect">
            <a:avLst/>
          </a:prstGeom>
        </p:spPr>
        <p:txBody>
          <a:bodyPr vert="horz" lIns="91440" tIns="45720" rIns="91440" bIns="45720" rtlCol="0">
            <a:normAutofit/>
          </a:bodyPr>
          <a:lstStyle/>
          <a:p>
            <a:pPr marL="384048" indent="-384048" fontAlgn="base">
              <a:lnSpc>
                <a:spcPct val="94000"/>
              </a:lnSpc>
              <a:spcAft>
                <a:spcPts val="200"/>
              </a:spcAft>
              <a:buFont typeface="Franklin Gothic Book" panose="020B0503020102020204" pitchFamily="34" charset="0"/>
            </a:pPr>
            <a:r>
              <a:rPr lang="en-US" b="0" i="0">
                <a:solidFill>
                  <a:schemeClr val="tx2"/>
                </a:solidFill>
                <a:effectLst/>
              </a:rPr>
              <a:t>Registration Fee Payments can only be requested by a provider through the Provider Portal.  To request a Registration Fee, navigate to </a:t>
            </a:r>
            <a:r>
              <a:rPr lang="en-US" b="1" i="0">
                <a:solidFill>
                  <a:schemeClr val="tx2"/>
                </a:solidFill>
                <a:effectLst/>
              </a:rPr>
              <a:t>Enrollments -&gt; Manage SR Enrollments -&gt; Registration Fees -&gt; Eligible for Payment</a:t>
            </a:r>
            <a:endParaRPr lang="en-US" b="0" i="0">
              <a:solidFill>
                <a:schemeClr val="tx2"/>
              </a:solidFill>
              <a:effectLst/>
            </a:endParaRPr>
          </a:p>
          <a:p>
            <a:pPr marL="384048" indent="-384048" fontAlgn="base">
              <a:lnSpc>
                <a:spcPct val="94000"/>
              </a:lnSpc>
              <a:spcAft>
                <a:spcPts val="200"/>
              </a:spcAft>
              <a:buFont typeface="Franklin Gothic Book" panose="020B0503020102020204" pitchFamily="34" charset="0"/>
            </a:pPr>
            <a:endParaRPr lang="en-US" b="0" i="0">
              <a:solidFill>
                <a:schemeClr val="tx2"/>
              </a:solidFill>
              <a:effectLst/>
            </a:endParaRPr>
          </a:p>
          <a:p>
            <a:pPr marL="384048" indent="-384048" fontAlgn="base">
              <a:lnSpc>
                <a:spcPct val="94000"/>
              </a:lnSpc>
              <a:spcAft>
                <a:spcPts val="200"/>
              </a:spcAft>
              <a:buFont typeface="Franklin Gothic Book" panose="020B0503020102020204" pitchFamily="34" charset="0"/>
            </a:pPr>
            <a:r>
              <a:rPr lang="en-US" b="0" i="0">
                <a:solidFill>
                  <a:schemeClr val="tx2"/>
                </a:solidFill>
                <a:effectLst/>
              </a:rPr>
              <a:t>​</a:t>
            </a:r>
          </a:p>
          <a:p>
            <a:pPr marL="384048" indent="-384048" fontAlgn="base">
              <a:lnSpc>
                <a:spcPct val="94000"/>
              </a:lnSpc>
              <a:spcAft>
                <a:spcPts val="200"/>
              </a:spcAft>
              <a:buFont typeface="Franklin Gothic Book" panose="020B0503020102020204" pitchFamily="34" charset="0"/>
            </a:pPr>
            <a:r>
              <a:rPr lang="en-US" b="0" i="0">
                <a:solidFill>
                  <a:schemeClr val="tx2"/>
                </a:solidFill>
                <a:effectLst/>
              </a:rPr>
              <a:t>Request for payment will be due by the second business day of each month and will be paid monthly along with your School Readiness monthly payment.</a:t>
            </a:r>
            <a:endParaRPr lang="en-US">
              <a:solidFill>
                <a:schemeClr val="tx2"/>
              </a:solidFill>
            </a:endParaRPr>
          </a:p>
        </p:txBody>
      </p:sp>
      <p:pic>
        <p:nvPicPr>
          <p:cNvPr id="16" name="Picture 15">
            <a:extLst>
              <a:ext uri="{FF2B5EF4-FFF2-40B4-BE49-F238E27FC236}">
                <a16:creationId xmlns:a16="http://schemas.microsoft.com/office/drawing/2014/main" id="{65B932DA-D1C2-D6F2-297A-0D537F059527}"/>
              </a:ext>
            </a:extLst>
          </p:cNvPr>
          <p:cNvPicPr>
            <a:picLocks noChangeAspect="1"/>
          </p:cNvPicPr>
          <p:nvPr/>
        </p:nvPicPr>
        <p:blipFill>
          <a:blip r:embed="rId2"/>
          <a:stretch>
            <a:fillRect/>
          </a:stretch>
        </p:blipFill>
        <p:spPr>
          <a:xfrm>
            <a:off x="6411641" y="3090722"/>
            <a:ext cx="5105445" cy="2061644"/>
          </a:xfrm>
          <a:prstGeom prst="rect">
            <a:avLst/>
          </a:prstGeom>
        </p:spPr>
      </p:pic>
      <p:pic>
        <p:nvPicPr>
          <p:cNvPr id="9" name="Picture 8" descr="A close up of a logo&#10;&#10;Description automatically generated">
            <a:extLst>
              <a:ext uri="{FF2B5EF4-FFF2-40B4-BE49-F238E27FC236}">
                <a16:creationId xmlns:a16="http://schemas.microsoft.com/office/drawing/2014/main" id="{6697FD11-7C86-4BC0-B250-91A9AA066069}"/>
              </a:ext>
            </a:extLst>
          </p:cNvPr>
          <p:cNvPicPr>
            <a:picLocks noChangeAspect="1"/>
          </p:cNvPicPr>
          <p:nvPr/>
        </p:nvPicPr>
        <p:blipFill>
          <a:blip r:embed="rId3"/>
          <a:stretch>
            <a:fillRect/>
          </a:stretch>
        </p:blipFill>
        <p:spPr>
          <a:xfrm>
            <a:off x="10703849" y="5627076"/>
            <a:ext cx="1312539" cy="973343"/>
          </a:xfrm>
          <a:prstGeom prst="rect">
            <a:avLst/>
          </a:prstGeom>
        </p:spPr>
      </p:pic>
    </p:spTree>
    <p:extLst>
      <p:ext uri="{BB962C8B-B14F-4D97-AF65-F5344CB8AC3E}">
        <p14:creationId xmlns:p14="http://schemas.microsoft.com/office/powerpoint/2010/main" val="1459337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B40CA-82EB-46AC-9237-E5B8E2EA05CE}"/>
              </a:ext>
            </a:extLst>
          </p:cNvPr>
          <p:cNvSpPr>
            <a:spLocks noGrp="1"/>
          </p:cNvSpPr>
          <p:nvPr>
            <p:ph type="title"/>
          </p:nvPr>
        </p:nvSpPr>
        <p:spPr>
          <a:xfrm>
            <a:off x="1390650" y="685800"/>
            <a:ext cx="4705346" cy="1485900"/>
          </a:xfrm>
        </p:spPr>
        <p:txBody>
          <a:bodyPr vert="horz" lIns="91440" tIns="45720" rIns="91440" bIns="45720" rtlCol="0" anchor="t">
            <a:normAutofit/>
          </a:bodyPr>
          <a:lstStyle/>
          <a:p>
            <a:r>
              <a:rPr lang="en-US"/>
              <a:t>VPK $15 Wage Incentive </a:t>
            </a:r>
          </a:p>
        </p:txBody>
      </p:sp>
      <p:sp>
        <p:nvSpPr>
          <p:cNvPr id="3" name="TextBox 2">
            <a:extLst>
              <a:ext uri="{FF2B5EF4-FFF2-40B4-BE49-F238E27FC236}">
                <a16:creationId xmlns:a16="http://schemas.microsoft.com/office/drawing/2014/main" id="{AC35E19C-5742-4C13-9A59-0AC11C6FC87B}"/>
              </a:ext>
            </a:extLst>
          </p:cNvPr>
          <p:cNvSpPr txBox="1"/>
          <p:nvPr/>
        </p:nvSpPr>
        <p:spPr>
          <a:xfrm>
            <a:off x="1390649" y="2286000"/>
            <a:ext cx="4743353" cy="3581400"/>
          </a:xfrm>
          <a:prstGeom prst="rect">
            <a:avLst/>
          </a:prstGeom>
        </p:spPr>
        <p:txBody>
          <a:bodyPr vert="horz" lIns="91440" tIns="45720" rIns="91440" bIns="45720" rtlCol="0" anchor="t">
            <a:normAutofit fontScale="85000" lnSpcReduction="20000"/>
          </a:bodyPr>
          <a:lstStyle/>
          <a:p>
            <a:pPr marL="383540" indent="-383540">
              <a:lnSpc>
                <a:spcPct val="94000"/>
              </a:lnSpc>
              <a:spcAft>
                <a:spcPts val="200"/>
              </a:spcAft>
              <a:buFont typeface="Franklin Gothic Book" panose="020B0503020102020204" pitchFamily="34" charset="0"/>
            </a:pPr>
            <a:r>
              <a:rPr lang="en-US" sz="1400" b="0" i="0" u="none" strike="noStrike" dirty="0">
                <a:solidFill>
                  <a:schemeClr val="tx2"/>
                </a:solidFill>
              </a:rPr>
              <a:t>Within the application on the portal, each VPK provider will attest </a:t>
            </a:r>
            <a:r>
              <a:rPr lang="en-US" sz="1400" dirty="0">
                <a:solidFill>
                  <a:schemeClr val="tx2"/>
                </a:solidFill>
              </a:rPr>
              <a:t>via</a:t>
            </a:r>
            <a:endParaRPr lang="en-US" dirty="0">
              <a:solidFill>
                <a:schemeClr val="tx2"/>
              </a:solidFill>
            </a:endParaRPr>
          </a:p>
          <a:p>
            <a:pPr marL="383540" indent="-383540">
              <a:lnSpc>
                <a:spcPct val="94000"/>
              </a:lnSpc>
              <a:spcAft>
                <a:spcPts val="200"/>
              </a:spcAft>
              <a:buFont typeface="Franklin Gothic Book" panose="020B0503020102020204" pitchFamily="34" charset="0"/>
            </a:pPr>
            <a:r>
              <a:rPr lang="en-US" sz="1400" dirty="0">
                <a:solidFill>
                  <a:schemeClr val="tx2"/>
                </a:solidFill>
              </a:rPr>
              <a:t>affidavit</a:t>
            </a:r>
            <a:r>
              <a:rPr lang="en-US" sz="1400" b="0" i="0" u="none" strike="noStrike" dirty="0">
                <a:solidFill>
                  <a:schemeClr val="tx2"/>
                </a:solidFill>
              </a:rPr>
              <a:t> </a:t>
            </a:r>
            <a:r>
              <a:rPr lang="en-US" sz="1400" dirty="0">
                <a:solidFill>
                  <a:schemeClr val="tx2"/>
                </a:solidFill>
              </a:rPr>
              <a:t>that every</a:t>
            </a:r>
            <a:r>
              <a:rPr lang="en-US" sz="1400" b="0" i="0" u="none" strike="noStrike" dirty="0">
                <a:solidFill>
                  <a:schemeClr val="tx2"/>
                </a:solidFill>
              </a:rPr>
              <a:t> VPK program employee’s hourly rate is at least $15</a:t>
            </a:r>
            <a:endParaRPr lang="en-US" dirty="0">
              <a:solidFill>
                <a:schemeClr val="tx2"/>
              </a:solidFill>
            </a:endParaRPr>
          </a:p>
          <a:p>
            <a:pPr marL="383540" indent="-383540">
              <a:lnSpc>
                <a:spcPct val="94000"/>
              </a:lnSpc>
              <a:spcAft>
                <a:spcPts val="200"/>
              </a:spcAft>
              <a:buFont typeface="Franklin Gothic Book" panose="020B0503020102020204" pitchFamily="34" charset="0"/>
            </a:pPr>
            <a:r>
              <a:rPr lang="en-US" sz="1400" b="0" i="0" u="none" strike="noStrike" dirty="0">
                <a:solidFill>
                  <a:schemeClr val="tx2"/>
                </a:solidFill>
              </a:rPr>
              <a:t>per hour for all </a:t>
            </a:r>
            <a:r>
              <a:rPr lang="en-US" sz="1400" dirty="0">
                <a:solidFill>
                  <a:schemeClr val="tx2"/>
                </a:solidFill>
              </a:rPr>
              <a:t>time worked</a:t>
            </a:r>
            <a:r>
              <a:rPr lang="en-US" sz="1400" b="0" i="0" u="none" strike="noStrike" dirty="0">
                <a:solidFill>
                  <a:schemeClr val="tx2"/>
                </a:solidFill>
              </a:rPr>
              <a:t> on the </a:t>
            </a:r>
            <a:r>
              <a:rPr lang="en-US" sz="1400" dirty="0">
                <a:solidFill>
                  <a:schemeClr val="tx2"/>
                </a:solidFill>
              </a:rPr>
              <a:t>VPK program</a:t>
            </a:r>
            <a:r>
              <a:rPr lang="en-US" sz="1400" b="0" i="0" u="none" strike="noStrike" dirty="0">
                <a:solidFill>
                  <a:schemeClr val="tx2"/>
                </a:solidFill>
              </a:rPr>
              <a:t> within 30 days of</a:t>
            </a:r>
            <a:endParaRPr lang="en-US" dirty="0">
              <a:solidFill>
                <a:schemeClr val="tx2"/>
              </a:solidFill>
            </a:endParaRPr>
          </a:p>
          <a:p>
            <a:pPr marL="383540" indent="-383540">
              <a:lnSpc>
                <a:spcPct val="94000"/>
              </a:lnSpc>
              <a:spcAft>
                <a:spcPts val="200"/>
              </a:spcAft>
              <a:buFont typeface="Franklin Gothic Book" panose="020B0503020102020204" pitchFamily="34" charset="0"/>
            </a:pPr>
            <a:r>
              <a:rPr lang="en-US" sz="1400" b="0" i="0" u="none" strike="noStrike" dirty="0">
                <a:solidFill>
                  <a:schemeClr val="tx2"/>
                </a:solidFill>
              </a:rPr>
              <a:t>receiving the funds.</a:t>
            </a:r>
            <a:endParaRPr lang="en-US" dirty="0">
              <a:solidFill>
                <a:schemeClr val="tx2"/>
              </a:solidFill>
              <a:effectLst/>
            </a:endParaRPr>
          </a:p>
          <a:p>
            <a:pPr marL="383540" indent="-383540">
              <a:lnSpc>
                <a:spcPct val="94000"/>
              </a:lnSpc>
              <a:spcAft>
                <a:spcPts val="200"/>
              </a:spcAft>
              <a:buFont typeface="Franklin Gothic Book" panose="020B0503020102020204" pitchFamily="34" charset="0"/>
            </a:pPr>
            <a:endParaRPr lang="en-US" sz="1400" dirty="0">
              <a:solidFill>
                <a:schemeClr val="tx2"/>
              </a:solidFill>
            </a:endParaRPr>
          </a:p>
          <a:p>
            <a:pPr marL="383540" indent="-383540">
              <a:lnSpc>
                <a:spcPct val="94000"/>
              </a:lnSpc>
              <a:spcAft>
                <a:spcPts val="200"/>
              </a:spcAft>
              <a:buFont typeface="Franklin Gothic Book" panose="020B0503020102020204" pitchFamily="34" charset="0"/>
            </a:pPr>
            <a:r>
              <a:rPr lang="en-US" sz="1400" b="0" i="0" u="sng" dirty="0">
                <a:solidFill>
                  <a:schemeClr val="tx2"/>
                </a:solidFill>
              </a:rPr>
              <a:t>2022-23 School - Year Provider Rates</a:t>
            </a:r>
            <a:r>
              <a:rPr lang="en-US" sz="1400" u="sng" dirty="0">
                <a:solidFill>
                  <a:schemeClr val="tx2"/>
                </a:solidFill>
              </a:rPr>
              <a:t> </a:t>
            </a:r>
          </a:p>
          <a:p>
            <a:pPr marL="383540" indent="-383540">
              <a:lnSpc>
                <a:spcPct val="94000"/>
              </a:lnSpc>
              <a:spcAft>
                <a:spcPts val="200"/>
              </a:spcAft>
              <a:buFont typeface="Franklin Gothic Book" panose="020B0503020102020204" pitchFamily="34" charset="0"/>
            </a:pPr>
            <a:r>
              <a:rPr lang="en-US" sz="1400" dirty="0">
                <a:solidFill>
                  <a:schemeClr val="tx2"/>
                </a:solidFill>
              </a:rPr>
              <a:t>Baker- $1.10</a:t>
            </a:r>
          </a:p>
          <a:p>
            <a:pPr marL="383540" indent="-383540">
              <a:lnSpc>
                <a:spcPct val="94000"/>
              </a:lnSpc>
              <a:spcAft>
                <a:spcPts val="200"/>
              </a:spcAft>
              <a:buFont typeface="Franklin Gothic Book" panose="020B0503020102020204" pitchFamily="34" charset="0"/>
            </a:pPr>
            <a:r>
              <a:rPr lang="en-US" sz="1400" b="0" i="0" dirty="0">
                <a:solidFill>
                  <a:schemeClr val="tx2"/>
                </a:solidFill>
                <a:effectLst/>
              </a:rPr>
              <a:t>Bradfor</a:t>
            </a:r>
            <a:r>
              <a:rPr lang="en-US" sz="1400" dirty="0">
                <a:solidFill>
                  <a:schemeClr val="tx2"/>
                </a:solidFill>
              </a:rPr>
              <a:t>d - $1.09</a:t>
            </a:r>
          </a:p>
          <a:p>
            <a:pPr marL="383540" indent="-383540">
              <a:lnSpc>
                <a:spcPct val="94000"/>
              </a:lnSpc>
              <a:spcAft>
                <a:spcPts val="200"/>
              </a:spcAft>
              <a:buFont typeface="Franklin Gothic Book" panose="020B0503020102020204" pitchFamily="34" charset="0"/>
            </a:pPr>
            <a:r>
              <a:rPr lang="en-US" sz="1400" b="0" i="0" dirty="0">
                <a:solidFill>
                  <a:schemeClr val="tx2"/>
                </a:solidFill>
                <a:effectLst/>
              </a:rPr>
              <a:t>Clay - $1</a:t>
            </a:r>
            <a:r>
              <a:rPr lang="en-US" sz="1400" dirty="0">
                <a:solidFill>
                  <a:schemeClr val="tx2"/>
                </a:solidFill>
              </a:rPr>
              <a:t>.12</a:t>
            </a:r>
          </a:p>
          <a:p>
            <a:pPr marL="383540" indent="-383540">
              <a:lnSpc>
                <a:spcPct val="94000"/>
              </a:lnSpc>
              <a:spcAft>
                <a:spcPts val="200"/>
              </a:spcAft>
              <a:buFont typeface="Franklin Gothic Book" panose="020B0503020102020204" pitchFamily="34" charset="0"/>
            </a:pPr>
            <a:r>
              <a:rPr lang="en-US" sz="1400" dirty="0">
                <a:solidFill>
                  <a:schemeClr val="tx2"/>
                </a:solidFill>
              </a:rPr>
              <a:t>Nassau- $ 1.13</a:t>
            </a:r>
          </a:p>
          <a:p>
            <a:pPr marL="383540" indent="-383540">
              <a:lnSpc>
                <a:spcPct val="94000"/>
              </a:lnSpc>
              <a:spcAft>
                <a:spcPts val="200"/>
              </a:spcAft>
              <a:buFont typeface="Franklin Gothic Book" panose="020B0503020102020204" pitchFamily="34" charset="0"/>
            </a:pPr>
            <a:r>
              <a:rPr lang="en-US" sz="1400" b="0" i="0" dirty="0">
                <a:solidFill>
                  <a:schemeClr val="tx2"/>
                </a:solidFill>
                <a:effectLst/>
              </a:rPr>
              <a:t>Putnam- </a:t>
            </a:r>
            <a:r>
              <a:rPr lang="en-US" sz="1400" dirty="0">
                <a:solidFill>
                  <a:schemeClr val="tx2"/>
                </a:solidFill>
              </a:rPr>
              <a:t>$1.08</a:t>
            </a:r>
          </a:p>
          <a:p>
            <a:pPr marL="383540" indent="-383540">
              <a:lnSpc>
                <a:spcPct val="94000"/>
              </a:lnSpc>
              <a:spcAft>
                <a:spcPts val="200"/>
              </a:spcAft>
              <a:buFont typeface="Franklin Gothic Book" panose="020B0503020102020204" pitchFamily="34" charset="0"/>
            </a:pPr>
            <a:r>
              <a:rPr lang="en-US" sz="1400" b="0" i="0" dirty="0">
                <a:solidFill>
                  <a:schemeClr val="tx2"/>
                </a:solidFill>
                <a:effectLst/>
              </a:rPr>
              <a:t>St. Johns- $ 1.15</a:t>
            </a:r>
          </a:p>
          <a:p>
            <a:pPr marL="383540" indent="-383540">
              <a:lnSpc>
                <a:spcPct val="94000"/>
              </a:lnSpc>
              <a:spcAft>
                <a:spcPts val="200"/>
              </a:spcAft>
              <a:buFont typeface="Franklin Gothic Book" panose="020B0503020102020204" pitchFamily="34" charset="0"/>
            </a:pPr>
            <a:endParaRPr lang="en-US" sz="1400" dirty="0">
              <a:solidFill>
                <a:schemeClr val="tx2"/>
              </a:solidFill>
            </a:endParaRPr>
          </a:p>
          <a:p>
            <a:pPr marL="383540" indent="-383540">
              <a:lnSpc>
                <a:spcPct val="94000"/>
              </a:lnSpc>
              <a:spcAft>
                <a:spcPts val="200"/>
              </a:spcAft>
              <a:buFont typeface="Franklin Gothic Book" panose="020B0503020102020204" pitchFamily="34" charset="0"/>
            </a:pPr>
            <a:r>
              <a:rPr lang="en-US" sz="1400" b="0" i="0" dirty="0">
                <a:solidFill>
                  <a:schemeClr val="tx2"/>
                </a:solidFill>
                <a:effectLst/>
              </a:rPr>
              <a:t>School</a:t>
            </a:r>
            <a:r>
              <a:rPr kumimoji="0" lang="en-US" sz="1400" b="0" i="0" u="none" strike="noStrike" cap="none" spc="0" normalizeH="0" noProof="0" dirty="0">
                <a:ln>
                  <a:noFill/>
                </a:ln>
                <a:solidFill>
                  <a:schemeClr val="tx2"/>
                </a:solidFill>
                <a:effectLst/>
                <a:uLnTx/>
                <a:uFillTx/>
              </a:rPr>
              <a:t> - Year Provider</a:t>
            </a:r>
            <a:r>
              <a:rPr lang="en-US" sz="1400" b="0" i="0" dirty="0">
                <a:solidFill>
                  <a:schemeClr val="tx2"/>
                </a:solidFill>
                <a:effectLst/>
              </a:rPr>
              <a:t> rates will be added to your VPK rate.</a:t>
            </a:r>
          </a:p>
          <a:p>
            <a:pPr marL="383540" indent="-383540">
              <a:lnSpc>
                <a:spcPct val="94000"/>
              </a:lnSpc>
              <a:spcAft>
                <a:spcPts val="200"/>
              </a:spcAft>
              <a:buFont typeface="Franklin Gothic Book" panose="020B0503020102020204" pitchFamily="34" charset="0"/>
            </a:pPr>
            <a:endParaRPr lang="en-US" sz="1400" dirty="0">
              <a:solidFill>
                <a:schemeClr val="tx2"/>
              </a:solidFill>
            </a:endParaRPr>
          </a:p>
          <a:p>
            <a:pPr marL="383540" indent="-383540">
              <a:lnSpc>
                <a:spcPct val="94000"/>
              </a:lnSpc>
              <a:spcAft>
                <a:spcPts val="200"/>
              </a:spcAft>
              <a:buFont typeface="Franklin Gothic Book" panose="020B0503020102020204" pitchFamily="34" charset="0"/>
            </a:pPr>
            <a:r>
              <a:rPr lang="en-US" sz="1400" dirty="0">
                <a:solidFill>
                  <a:schemeClr val="tx2"/>
                </a:solidFill>
              </a:rPr>
              <a:t> </a:t>
            </a:r>
            <a:r>
              <a:rPr lang="en-US" sz="1400" b="0" i="0" dirty="0">
                <a:solidFill>
                  <a:schemeClr val="tx2"/>
                </a:solidFill>
                <a:effectLst/>
                <a:highlight>
                  <a:srgbClr val="FFFF00"/>
                </a:highlight>
              </a:rPr>
              <a:t>Located on home screen- common tasks</a:t>
            </a:r>
          </a:p>
          <a:p>
            <a:pPr marL="383540" indent="-383540">
              <a:lnSpc>
                <a:spcPct val="94000"/>
              </a:lnSpc>
              <a:spcAft>
                <a:spcPts val="200"/>
              </a:spcAft>
              <a:buFont typeface="Franklin Gothic Book" panose="020B0503020102020204" pitchFamily="34" charset="0"/>
            </a:pPr>
            <a:endParaRPr lang="en-US" sz="1000">
              <a:solidFill>
                <a:schemeClr val="tx2"/>
              </a:solidFill>
              <a:highlight>
                <a:srgbClr val="FFFF00"/>
              </a:highlight>
            </a:endParaRPr>
          </a:p>
          <a:p>
            <a:pPr marL="383540" indent="-383540">
              <a:lnSpc>
                <a:spcPct val="94000"/>
              </a:lnSpc>
              <a:spcAft>
                <a:spcPts val="200"/>
              </a:spcAft>
              <a:buFont typeface="Franklin Gothic Book" panose="020B0503020102020204" pitchFamily="34" charset="0"/>
            </a:pPr>
            <a:r>
              <a:rPr lang="en-US" sz="1200" b="1" i="0" dirty="0">
                <a:solidFill>
                  <a:schemeClr val="tx2"/>
                </a:solidFill>
                <a:effectLst/>
              </a:rPr>
              <a:t>2023-2024 </a:t>
            </a:r>
            <a:r>
              <a:rPr lang="en-US" sz="1200" b="1" dirty="0">
                <a:solidFill>
                  <a:schemeClr val="tx2"/>
                </a:solidFill>
              </a:rPr>
              <a:t>VPK $15 Wage Incentive is still up for deliberation within</a:t>
            </a:r>
          </a:p>
          <a:p>
            <a:pPr marL="383540" indent="-383540">
              <a:lnSpc>
                <a:spcPct val="94000"/>
              </a:lnSpc>
              <a:spcAft>
                <a:spcPts val="200"/>
              </a:spcAft>
              <a:buFont typeface="Franklin Gothic Book" panose="020B0503020102020204" pitchFamily="34" charset="0"/>
            </a:pPr>
            <a:r>
              <a:rPr lang="en-US" sz="1200" b="1" i="0" u="none" strike="noStrike" dirty="0">
                <a:solidFill>
                  <a:schemeClr val="tx2"/>
                </a:solidFill>
              </a:rPr>
              <a:t>Florida Legislature</a:t>
            </a:r>
            <a:r>
              <a:rPr lang="en-US" sz="1200" b="1" dirty="0">
                <a:solidFill>
                  <a:schemeClr val="tx2"/>
                </a:solidFill>
              </a:rPr>
              <a:t>. We will let you know if it will be available for the</a:t>
            </a:r>
            <a:endParaRPr lang="en-US" dirty="0">
              <a:solidFill>
                <a:schemeClr val="tx2"/>
              </a:solidFill>
            </a:endParaRPr>
          </a:p>
          <a:p>
            <a:pPr marL="383540" indent="-383540">
              <a:lnSpc>
                <a:spcPct val="94000"/>
              </a:lnSpc>
              <a:spcAft>
                <a:spcPts val="200"/>
              </a:spcAft>
              <a:buFont typeface="Franklin Gothic Book" panose="020B0503020102020204" pitchFamily="34" charset="0"/>
            </a:pPr>
            <a:r>
              <a:rPr lang="en-US" sz="1200" b="1" dirty="0">
                <a:solidFill>
                  <a:schemeClr val="tx2"/>
                </a:solidFill>
              </a:rPr>
              <a:t>upcoming year.  </a:t>
            </a:r>
            <a:endParaRPr lang="en-US" dirty="0">
              <a:solidFill>
                <a:schemeClr val="tx2"/>
              </a:solidFill>
            </a:endParaRPr>
          </a:p>
          <a:p>
            <a:pPr marL="383540" indent="-383540">
              <a:lnSpc>
                <a:spcPct val="94000"/>
              </a:lnSpc>
              <a:spcAft>
                <a:spcPts val="200"/>
              </a:spcAft>
              <a:buFont typeface="Franklin Gothic Book" panose="020B0503020102020204" pitchFamily="34" charset="0"/>
            </a:pPr>
            <a:endParaRPr lang="en-US" sz="1000">
              <a:solidFill>
                <a:schemeClr val="tx2"/>
              </a:solidFill>
              <a:highlight>
                <a:srgbClr val="FFFF00"/>
              </a:highlight>
            </a:endParaRPr>
          </a:p>
          <a:p>
            <a:pPr marL="383540" indent="-383540">
              <a:lnSpc>
                <a:spcPct val="94000"/>
              </a:lnSpc>
              <a:spcAft>
                <a:spcPts val="200"/>
              </a:spcAft>
              <a:buFont typeface="Franklin Gothic Book" panose="020B0503020102020204" pitchFamily="34" charset="0"/>
            </a:pPr>
            <a:endParaRPr lang="en-US" sz="1000" b="0" i="0">
              <a:solidFill>
                <a:schemeClr val="tx2"/>
              </a:solidFill>
              <a:effectLst/>
              <a:highlight>
                <a:srgbClr val="FFFF00"/>
              </a:highlight>
            </a:endParaRPr>
          </a:p>
          <a:p>
            <a:pPr marL="383540" indent="-383540" fontAlgn="base">
              <a:lnSpc>
                <a:spcPct val="94000"/>
              </a:lnSpc>
              <a:spcAft>
                <a:spcPts val="200"/>
              </a:spcAft>
              <a:buFont typeface="Franklin Gothic Book" panose="020B0503020102020204" pitchFamily="34" charset="0"/>
            </a:pPr>
            <a:r>
              <a:rPr lang="en-US" sz="1000" b="0" i="0" dirty="0">
                <a:solidFill>
                  <a:schemeClr val="tx2"/>
                </a:solidFill>
                <a:effectLst/>
              </a:rPr>
              <a:t>​</a:t>
            </a:r>
          </a:p>
        </p:txBody>
      </p:sp>
      <p:pic>
        <p:nvPicPr>
          <p:cNvPr id="7" name="Picture 6">
            <a:extLst>
              <a:ext uri="{FF2B5EF4-FFF2-40B4-BE49-F238E27FC236}">
                <a16:creationId xmlns:a16="http://schemas.microsoft.com/office/drawing/2014/main" id="{2401792E-86F7-0206-DEE1-461133BAD307}"/>
              </a:ext>
            </a:extLst>
          </p:cNvPr>
          <p:cNvPicPr>
            <a:picLocks noChangeAspect="1"/>
          </p:cNvPicPr>
          <p:nvPr/>
        </p:nvPicPr>
        <p:blipFill rotWithShape="1">
          <a:blip r:embed="rId2"/>
          <a:srcRect t="4257" r="3" b="14246"/>
          <a:stretch/>
        </p:blipFill>
        <p:spPr>
          <a:xfrm>
            <a:off x="6742277" y="685800"/>
            <a:ext cx="4806252" cy="3368663"/>
          </a:xfrm>
          <a:prstGeom prst="rect">
            <a:avLst/>
          </a:prstGeom>
        </p:spPr>
      </p:pic>
      <p:pic>
        <p:nvPicPr>
          <p:cNvPr id="12" name="Picture 11">
            <a:extLst>
              <a:ext uri="{FF2B5EF4-FFF2-40B4-BE49-F238E27FC236}">
                <a16:creationId xmlns:a16="http://schemas.microsoft.com/office/drawing/2014/main" id="{A4FD7B05-0080-CC40-FC04-A1A227311617}"/>
              </a:ext>
            </a:extLst>
          </p:cNvPr>
          <p:cNvPicPr>
            <a:picLocks noChangeAspect="1"/>
          </p:cNvPicPr>
          <p:nvPr/>
        </p:nvPicPr>
        <p:blipFill rotWithShape="1">
          <a:blip r:embed="rId3"/>
          <a:srcRect l="9930" r="11225"/>
          <a:stretch/>
        </p:blipFill>
        <p:spPr>
          <a:xfrm>
            <a:off x="6729220" y="4145903"/>
            <a:ext cx="4819307" cy="2047663"/>
          </a:xfrm>
          <a:prstGeom prst="rect">
            <a:avLst/>
          </a:prstGeom>
        </p:spPr>
      </p:pic>
      <p:pic>
        <p:nvPicPr>
          <p:cNvPr id="9" name="Picture 8" descr="A close up of a logo&#10;&#10;Description automatically generated">
            <a:extLst>
              <a:ext uri="{FF2B5EF4-FFF2-40B4-BE49-F238E27FC236}">
                <a16:creationId xmlns:a16="http://schemas.microsoft.com/office/drawing/2014/main" id="{6697FD11-7C86-4BC0-B250-91A9AA066069}"/>
              </a:ext>
            </a:extLst>
          </p:cNvPr>
          <p:cNvPicPr>
            <a:picLocks noChangeAspect="1"/>
          </p:cNvPicPr>
          <p:nvPr/>
        </p:nvPicPr>
        <p:blipFill>
          <a:blip r:embed="rId4"/>
          <a:stretch>
            <a:fillRect/>
          </a:stretch>
        </p:blipFill>
        <p:spPr>
          <a:xfrm>
            <a:off x="10703849" y="5627076"/>
            <a:ext cx="1312539" cy="973343"/>
          </a:xfrm>
          <a:prstGeom prst="rect">
            <a:avLst/>
          </a:prstGeom>
        </p:spPr>
      </p:pic>
    </p:spTree>
    <p:extLst>
      <p:ext uri="{BB962C8B-B14F-4D97-AF65-F5344CB8AC3E}">
        <p14:creationId xmlns:p14="http://schemas.microsoft.com/office/powerpoint/2010/main" val="1502984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B40CA-82EB-46AC-9237-E5B8E2EA05CE}"/>
              </a:ext>
            </a:extLst>
          </p:cNvPr>
          <p:cNvSpPr>
            <a:spLocks noGrp="1"/>
          </p:cNvSpPr>
          <p:nvPr>
            <p:ph type="title"/>
          </p:nvPr>
        </p:nvSpPr>
        <p:spPr>
          <a:xfrm>
            <a:off x="1602134" y="367393"/>
            <a:ext cx="9601200" cy="1485900"/>
          </a:xfrm>
        </p:spPr>
        <p:txBody>
          <a:bodyPr/>
          <a:lstStyle/>
          <a:p>
            <a:pPr algn="ctr"/>
            <a:r>
              <a:rPr lang="en-US" sz="4400">
                <a:effectLst/>
                <a:latin typeface="Calibri" panose="020F0502020204030204" pitchFamily="34" charset="0"/>
                <a:ea typeface="Calibri" panose="020F0502020204030204" pitchFamily="34" charset="0"/>
              </a:rPr>
              <a:t>Provider Verification Reports </a:t>
            </a:r>
            <a:endParaRPr lang="en-US" dirty="0"/>
          </a:p>
        </p:txBody>
      </p:sp>
      <p:sp>
        <p:nvSpPr>
          <p:cNvPr id="3" name="TextBox 2">
            <a:extLst>
              <a:ext uri="{FF2B5EF4-FFF2-40B4-BE49-F238E27FC236}">
                <a16:creationId xmlns:a16="http://schemas.microsoft.com/office/drawing/2014/main" id="{AC35E19C-5742-4C13-9A59-0AC11C6FC87B}"/>
              </a:ext>
            </a:extLst>
          </p:cNvPr>
          <p:cNvSpPr txBox="1"/>
          <p:nvPr/>
        </p:nvSpPr>
        <p:spPr>
          <a:xfrm>
            <a:off x="988666" y="1314367"/>
            <a:ext cx="10700870" cy="2215991"/>
          </a:xfrm>
          <a:prstGeom prst="rect">
            <a:avLst/>
          </a:prstGeom>
          <a:noFill/>
        </p:spPr>
        <p:txBody>
          <a:bodyPr wrap="square" lIns="91440" tIns="45720" rIns="91440" bIns="45720" rtlCol="0" anchor="t">
            <a:spAutoFit/>
          </a:bodyPr>
          <a:lstStyle/>
          <a:p>
            <a:r>
              <a:rPr lang="en-US" sz="1400" b="1" dirty="0">
                <a:effectLst/>
                <a:latin typeface="Calibri"/>
                <a:ea typeface="Calibri" panose="020F0502020204030204" pitchFamily="34" charset="0"/>
                <a:cs typeface="Calibri"/>
              </a:rPr>
              <a:t>What is the VPK Provider Verification Process and when does it happen?</a:t>
            </a:r>
            <a:r>
              <a:rPr lang="en-US" sz="1400" b="1" dirty="0">
                <a:latin typeface="Calibri"/>
                <a:ea typeface="Calibri" panose="020F0502020204030204" pitchFamily="34" charset="0"/>
                <a:cs typeface="Calibri"/>
              </a:rPr>
              <a:t> </a:t>
            </a:r>
            <a:endParaRPr lang="en-US" sz="1400" b="1">
              <a:effectLst/>
              <a:latin typeface="Calibri" panose="020F0502020204030204" pitchFamily="34" charset="0"/>
              <a:ea typeface="Calibri" panose="020F0502020204030204" pitchFamily="34" charset="0"/>
            </a:endParaRPr>
          </a:p>
          <a:p>
            <a:pPr marL="0" marR="0">
              <a:spcBef>
                <a:spcPts val="0"/>
              </a:spcBef>
              <a:spcAft>
                <a:spcPts val="0"/>
              </a:spcAft>
            </a:pPr>
            <a:r>
              <a:rPr lang="en-US" sz="1400" dirty="0">
                <a:effectLst/>
                <a:latin typeface="Calibri"/>
                <a:ea typeface="Calibri" panose="020F0502020204030204" pitchFamily="34" charset="0"/>
                <a:cs typeface="Calibri"/>
              </a:rPr>
              <a:t>Per DEL policy, every VPK provider must verify the annual cumulative attendance of each child enrolled in their VPK program, which certifies the paid hours of attendance of each child enrolled for the program year. </a:t>
            </a:r>
            <a:r>
              <a:rPr lang="en-US" sz="1400" b="1" dirty="0">
                <a:effectLst/>
                <a:latin typeface="Calibri"/>
                <a:ea typeface="Calibri" panose="020F0502020204030204" pitchFamily="34" charset="0"/>
                <a:cs typeface="Calibri"/>
              </a:rPr>
              <a:t>ECS may NOT pay any VPK provider their final payment of the program until this final verification is received.</a:t>
            </a:r>
            <a:r>
              <a:rPr lang="en-US" sz="1400" dirty="0">
                <a:effectLst/>
                <a:latin typeface="Calibri"/>
                <a:ea typeface="Calibri" panose="020F0502020204030204" pitchFamily="34" charset="0"/>
                <a:cs typeface="Calibri"/>
              </a:rPr>
              <a:t> The Provider Verification reports will be sent out after we process your final month’s attendance rosters. The timeline for the 2022-2023 program year is:</a:t>
            </a:r>
          </a:p>
          <a:p>
            <a:pPr algn="l"/>
            <a:endParaRPr lang="en-US" sz="1400" dirty="0">
              <a:solidFill>
                <a:srgbClr val="000000"/>
              </a:solidFill>
              <a:latin typeface="Calibri"/>
              <a:cs typeface="Calibri"/>
            </a:endParaRPr>
          </a:p>
          <a:p>
            <a:pPr algn="l"/>
            <a:endParaRPr lang="en-US" b="0" i="0">
              <a:solidFill>
                <a:srgbClr val="423837"/>
              </a:solidFill>
              <a:effectLst/>
              <a:highlight>
                <a:srgbClr val="FFFF00"/>
              </a:highlight>
              <a:latin typeface="CIDFont+F6"/>
            </a:endParaRPr>
          </a:p>
          <a:p>
            <a:endParaRPr lang="en-US">
              <a:solidFill>
                <a:srgbClr val="000000"/>
              </a:solidFill>
              <a:highlight>
                <a:srgbClr val="FFFF00"/>
              </a:highlight>
              <a:latin typeface="Segoe UI" panose="020B0502040204020203" pitchFamily="34" charset="0"/>
              <a:cs typeface="Segoe UI" panose="020B0502040204020203" pitchFamily="34" charset="0"/>
            </a:endParaRPr>
          </a:p>
          <a:p>
            <a:pPr algn="l" rtl="0" fontAlgn="base"/>
            <a:r>
              <a:rPr lang="en-US" b="0" i="0" dirty="0">
                <a:solidFill>
                  <a:srgbClr val="000000"/>
                </a:solidFill>
                <a:effectLst/>
                <a:latin typeface="Franklin Gothic Book"/>
              </a:rPr>
              <a:t>​</a:t>
            </a:r>
          </a:p>
        </p:txBody>
      </p:sp>
      <p:pic>
        <p:nvPicPr>
          <p:cNvPr id="9" name="Picture 8" descr="A close up of a logo&#10;&#10;Description automatically generated">
            <a:extLst>
              <a:ext uri="{FF2B5EF4-FFF2-40B4-BE49-F238E27FC236}">
                <a16:creationId xmlns:a16="http://schemas.microsoft.com/office/drawing/2014/main" id="{6697FD11-7C86-4BC0-B250-91A9AA066069}"/>
              </a:ext>
            </a:extLst>
          </p:cNvPr>
          <p:cNvPicPr>
            <a:picLocks noChangeAspect="1"/>
          </p:cNvPicPr>
          <p:nvPr/>
        </p:nvPicPr>
        <p:blipFill>
          <a:blip r:embed="rId2"/>
          <a:stretch>
            <a:fillRect/>
          </a:stretch>
        </p:blipFill>
        <p:spPr>
          <a:xfrm>
            <a:off x="10703849" y="5627076"/>
            <a:ext cx="1312539" cy="973343"/>
          </a:xfrm>
          <a:prstGeom prst="rect">
            <a:avLst/>
          </a:prstGeom>
        </p:spPr>
      </p:pic>
      <p:pic>
        <p:nvPicPr>
          <p:cNvPr id="4" name="Picture 3">
            <a:extLst>
              <a:ext uri="{FF2B5EF4-FFF2-40B4-BE49-F238E27FC236}">
                <a16:creationId xmlns:a16="http://schemas.microsoft.com/office/drawing/2014/main" id="{14801E15-81D8-87CB-548D-229FEE26DF30}"/>
              </a:ext>
            </a:extLst>
          </p:cNvPr>
          <p:cNvPicPr>
            <a:picLocks noChangeAspect="1"/>
          </p:cNvPicPr>
          <p:nvPr/>
        </p:nvPicPr>
        <p:blipFill>
          <a:blip r:embed="rId3"/>
          <a:stretch>
            <a:fillRect/>
          </a:stretch>
        </p:blipFill>
        <p:spPr>
          <a:xfrm>
            <a:off x="2412382" y="2593471"/>
            <a:ext cx="7868848" cy="2559920"/>
          </a:xfrm>
          <a:prstGeom prst="rect">
            <a:avLst/>
          </a:prstGeom>
        </p:spPr>
      </p:pic>
      <p:sp>
        <p:nvSpPr>
          <p:cNvPr id="6" name="TextBox 5">
            <a:extLst>
              <a:ext uri="{FF2B5EF4-FFF2-40B4-BE49-F238E27FC236}">
                <a16:creationId xmlns:a16="http://schemas.microsoft.com/office/drawing/2014/main" id="{4F65488E-0D13-56C0-C1F0-936CB2092868}"/>
              </a:ext>
            </a:extLst>
          </p:cNvPr>
          <p:cNvSpPr txBox="1"/>
          <p:nvPr/>
        </p:nvSpPr>
        <p:spPr>
          <a:xfrm>
            <a:off x="1075536" y="5113998"/>
            <a:ext cx="10434202" cy="461665"/>
          </a:xfrm>
          <a:prstGeom prst="rect">
            <a:avLst/>
          </a:prstGeom>
          <a:noFill/>
        </p:spPr>
        <p:txBody>
          <a:bodyPr wrap="square" lIns="91440" tIns="45720" rIns="91440" bIns="45720" anchor="t">
            <a:spAutoFit/>
          </a:bodyPr>
          <a:lstStyle/>
          <a:p>
            <a:pPr marL="0" marR="0">
              <a:spcBef>
                <a:spcPts val="0"/>
              </a:spcBef>
              <a:spcAft>
                <a:spcPts val="0"/>
              </a:spcAft>
            </a:pPr>
            <a:r>
              <a:rPr lang="en-US" sz="1200" b="1" dirty="0">
                <a:effectLst/>
                <a:latin typeface="Calibri"/>
                <a:ea typeface="Calibri" panose="020F0502020204030204" pitchFamily="34" charset="0"/>
                <a:cs typeface="Calibri"/>
              </a:rPr>
              <a:t>Please also note that if you fail to notify ECS of any errors contained on the VPK Provider Verification Report, we are under no obligation to accept changes made to the KRR website during their Provider Verification Process.</a:t>
            </a:r>
          </a:p>
        </p:txBody>
      </p:sp>
    </p:spTree>
    <p:extLst>
      <p:ext uri="{BB962C8B-B14F-4D97-AF65-F5344CB8AC3E}">
        <p14:creationId xmlns:p14="http://schemas.microsoft.com/office/powerpoint/2010/main" val="63178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39"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40"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42" name="Rectangle 41">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2" name="Title 4">
            <a:extLst>
              <a:ext uri="{FF2B5EF4-FFF2-40B4-BE49-F238E27FC236}">
                <a16:creationId xmlns:a16="http://schemas.microsoft.com/office/drawing/2014/main" id="{13CC5B0E-3D67-4C12-BF66-06DE34F08A38}"/>
              </a:ext>
            </a:extLst>
          </p:cNvPr>
          <p:cNvSpPr txBox="1">
            <a:spLocks/>
          </p:cNvSpPr>
          <p:nvPr/>
        </p:nvSpPr>
        <p:spPr>
          <a:xfrm>
            <a:off x="8154186" y="634028"/>
            <a:ext cx="3600357" cy="3732835"/>
          </a:xfrm>
          <a:prstGeom prst="rect">
            <a:avLst/>
          </a:prstGeom>
        </p:spPr>
        <p:txBody>
          <a:bodyPr vert="horz" lIns="91440" tIns="45720" rIns="91440" bIns="45720" rtlCol="0" anchor="b">
            <a:normAutofit/>
          </a:bodyPr>
          <a:lstStyle>
            <a:lvl1pPr algn="l" defTabSz="914400" rtl="0" eaLnBrk="1" latinLnBrk="0" hangingPunct="1">
              <a:lnSpc>
                <a:spcPct val="84000"/>
              </a:lnSpc>
              <a:spcBef>
                <a:spcPct val="0"/>
              </a:spcBef>
              <a:buNone/>
              <a:defRPr sz="4800" kern="1200" baseline="0">
                <a:solidFill>
                  <a:schemeClr val="tx2"/>
                </a:solidFill>
                <a:latin typeface="+mj-lt"/>
                <a:ea typeface="+mj-ea"/>
                <a:cs typeface="+mj-cs"/>
              </a:defRPr>
            </a:lvl1pPr>
          </a:lstStyle>
          <a:p>
            <a:pPr algn="ctr">
              <a:lnSpc>
                <a:spcPct val="89000"/>
              </a:lnSpc>
              <a:spcAft>
                <a:spcPts val="600"/>
              </a:spcAft>
            </a:pPr>
            <a:r>
              <a:rPr lang="en-US" sz="6000" cap="all"/>
              <a:t>Family </a:t>
            </a:r>
            <a:r>
              <a:rPr lang="en-US" sz="6000" cap="all" err="1"/>
              <a:t>ServiceS</a:t>
            </a:r>
            <a:r>
              <a:rPr lang="en-US" sz="6000" cap="all"/>
              <a:t> Dept. Updates</a:t>
            </a:r>
          </a:p>
        </p:txBody>
      </p:sp>
      <p:sp>
        <p:nvSpPr>
          <p:cNvPr id="44"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46"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9" name="Picture 8" descr="A person smiling for the camera&#10;&#10;Description generated with very high confidence">
            <a:extLst>
              <a:ext uri="{FF2B5EF4-FFF2-40B4-BE49-F238E27FC236}">
                <a16:creationId xmlns:a16="http://schemas.microsoft.com/office/drawing/2014/main" id="{C7BDCEC0-BF9B-4118-8808-7435948DF1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253" r="2289"/>
          <a:stretch/>
        </p:blipFill>
        <p:spPr>
          <a:xfrm>
            <a:off x="2813439" y="1340841"/>
            <a:ext cx="2790389" cy="4375510"/>
          </a:xfrm>
          <a:prstGeom prst="rect">
            <a:avLst/>
          </a:prstGeom>
        </p:spPr>
      </p:pic>
      <p:pic>
        <p:nvPicPr>
          <p:cNvPr id="10" name="Picture 9" descr="A close up of a logo&#10;&#10;Description automatically generated">
            <a:extLst>
              <a:ext uri="{FF2B5EF4-FFF2-40B4-BE49-F238E27FC236}">
                <a16:creationId xmlns:a16="http://schemas.microsoft.com/office/drawing/2014/main" id="{66F52193-E2B2-4DD4-A9CC-3088A84139F3}"/>
              </a:ext>
            </a:extLst>
          </p:cNvPr>
          <p:cNvPicPr>
            <a:picLocks noChangeAspect="1"/>
          </p:cNvPicPr>
          <p:nvPr/>
        </p:nvPicPr>
        <p:blipFill>
          <a:blip r:embed="rId3"/>
          <a:stretch>
            <a:fillRect/>
          </a:stretch>
        </p:blipFill>
        <p:spPr>
          <a:xfrm>
            <a:off x="10703849" y="5627076"/>
            <a:ext cx="1312539" cy="973343"/>
          </a:xfrm>
          <a:prstGeom prst="rect">
            <a:avLst/>
          </a:prstGeom>
        </p:spPr>
      </p:pic>
      <p:sp>
        <p:nvSpPr>
          <p:cNvPr id="2" name="TextBox 1">
            <a:extLst>
              <a:ext uri="{FF2B5EF4-FFF2-40B4-BE49-F238E27FC236}">
                <a16:creationId xmlns:a16="http://schemas.microsoft.com/office/drawing/2014/main" id="{4AAD4A47-B6CC-4563-9168-762662F4DC6F}"/>
              </a:ext>
            </a:extLst>
          </p:cNvPr>
          <p:cNvSpPr txBox="1"/>
          <p:nvPr/>
        </p:nvSpPr>
        <p:spPr>
          <a:xfrm>
            <a:off x="2078966" y="601836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Shanda Ellis</a:t>
            </a:r>
          </a:p>
        </p:txBody>
      </p:sp>
    </p:spTree>
    <p:extLst>
      <p:ext uri="{BB962C8B-B14F-4D97-AF65-F5344CB8AC3E}">
        <p14:creationId xmlns:p14="http://schemas.microsoft.com/office/powerpoint/2010/main" val="2545345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B40CA-82EB-46AC-9237-E5B8E2EA05CE}"/>
              </a:ext>
            </a:extLst>
          </p:cNvPr>
          <p:cNvSpPr>
            <a:spLocks noGrp="1"/>
          </p:cNvSpPr>
          <p:nvPr>
            <p:ph type="title"/>
          </p:nvPr>
        </p:nvSpPr>
        <p:spPr>
          <a:xfrm>
            <a:off x="1602134" y="367393"/>
            <a:ext cx="9601200" cy="1485900"/>
          </a:xfrm>
        </p:spPr>
        <p:txBody>
          <a:bodyPr/>
          <a:lstStyle/>
          <a:p>
            <a:pPr algn="ctr"/>
            <a:r>
              <a:rPr lang="en-US" sz="4400" dirty="0">
                <a:effectLst/>
                <a:latin typeface="Calibri" panose="020F0502020204030204" pitchFamily="34" charset="0"/>
                <a:ea typeface="Calibri" panose="020F0502020204030204" pitchFamily="34" charset="0"/>
              </a:rPr>
              <a:t>Provider Verification Reports </a:t>
            </a:r>
            <a:endParaRPr lang="en-US" dirty="0"/>
          </a:p>
        </p:txBody>
      </p:sp>
      <p:sp>
        <p:nvSpPr>
          <p:cNvPr id="3" name="TextBox 2">
            <a:extLst>
              <a:ext uri="{FF2B5EF4-FFF2-40B4-BE49-F238E27FC236}">
                <a16:creationId xmlns:a16="http://schemas.microsoft.com/office/drawing/2014/main" id="{AC35E19C-5742-4C13-9A59-0AC11C6FC87B}"/>
              </a:ext>
            </a:extLst>
          </p:cNvPr>
          <p:cNvSpPr txBox="1"/>
          <p:nvPr/>
        </p:nvSpPr>
        <p:spPr>
          <a:xfrm>
            <a:off x="988666" y="1314367"/>
            <a:ext cx="10515016" cy="1200329"/>
          </a:xfrm>
          <a:prstGeom prst="rect">
            <a:avLst/>
          </a:prstGeom>
          <a:noFill/>
        </p:spPr>
        <p:txBody>
          <a:bodyPr wrap="square" lIns="91440" tIns="45720" rIns="91440" bIns="45720" rtlCol="0" anchor="t">
            <a:sp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rPr>
              <a:t>Why do we have to verify all our children at the end of every year?</a:t>
            </a:r>
            <a:r>
              <a:rPr lang="en-US" sz="1800" dirty="0">
                <a:effectLst/>
                <a:latin typeface="Calibri" panose="020F0502020204030204" pitchFamily="34" charset="0"/>
                <a:ea typeface="Calibri" panose="020F0502020204030204" pitchFamily="34" charset="0"/>
              </a:rPr>
              <a:t> </a:t>
            </a:r>
          </a:p>
          <a:p>
            <a:endParaRPr lang="en-US" dirty="0">
              <a:latin typeface="Calibri"/>
              <a:ea typeface="Calibri" panose="020F0502020204030204" pitchFamily="34" charset="0"/>
              <a:cs typeface="Calibri"/>
            </a:endParaRPr>
          </a:p>
          <a:p>
            <a:r>
              <a:rPr lang="en-US" sz="1800" dirty="0">
                <a:effectLst/>
                <a:latin typeface="Calibri" panose="020F0502020204030204" pitchFamily="34" charset="0"/>
                <a:ea typeface="Calibri" panose="020F0502020204030204" pitchFamily="34" charset="0"/>
              </a:rPr>
              <a:t>Each child’s attendance and how they are paid throughout the year is how we track whether or not they will count towards your Kindergarten Readiness Rate (KRR). </a:t>
            </a:r>
            <a:endParaRPr lang="en-US" b="0" i="0" dirty="0">
              <a:solidFill>
                <a:srgbClr val="000000"/>
              </a:solidFill>
              <a:effectLst/>
              <a:latin typeface="Segoe UI" panose="020B0502040204020203" pitchFamily="34" charset="0"/>
            </a:endParaRPr>
          </a:p>
        </p:txBody>
      </p:sp>
      <p:pic>
        <p:nvPicPr>
          <p:cNvPr id="9" name="Picture 8" descr="A close up of a logo&#10;&#10;Description automatically generated">
            <a:extLst>
              <a:ext uri="{FF2B5EF4-FFF2-40B4-BE49-F238E27FC236}">
                <a16:creationId xmlns:a16="http://schemas.microsoft.com/office/drawing/2014/main" id="{6697FD11-7C86-4BC0-B250-91A9AA066069}"/>
              </a:ext>
            </a:extLst>
          </p:cNvPr>
          <p:cNvPicPr>
            <a:picLocks noChangeAspect="1"/>
          </p:cNvPicPr>
          <p:nvPr/>
        </p:nvPicPr>
        <p:blipFill>
          <a:blip r:embed="rId2"/>
          <a:stretch>
            <a:fillRect/>
          </a:stretch>
        </p:blipFill>
        <p:spPr>
          <a:xfrm>
            <a:off x="10703849" y="5627076"/>
            <a:ext cx="1312539" cy="973343"/>
          </a:xfrm>
          <a:prstGeom prst="rect">
            <a:avLst/>
          </a:prstGeom>
        </p:spPr>
      </p:pic>
      <p:pic>
        <p:nvPicPr>
          <p:cNvPr id="2050" name="Picture 8" descr="Text&#10;&#10;Description automatically generated">
            <a:extLst>
              <a:ext uri="{FF2B5EF4-FFF2-40B4-BE49-F238E27FC236}">
                <a16:creationId xmlns:a16="http://schemas.microsoft.com/office/drawing/2014/main" id="{71A2AFD9-F88A-2A6B-39C1-97A07C2272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023" y="2756659"/>
            <a:ext cx="9255256" cy="12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2462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172200" cy="1143000"/>
          </a:xfrm>
        </p:spPr>
        <p:txBody>
          <a:bodyPr>
            <a:normAutofit/>
          </a:bodyPr>
          <a:lstStyle/>
          <a:p>
            <a:r>
              <a:rPr lang="en-US" sz="3200"/>
              <a:t>Reimbursement Department Staff</a:t>
            </a:r>
          </a:p>
        </p:txBody>
      </p:sp>
      <p:sp>
        <p:nvSpPr>
          <p:cNvPr id="3" name="Content Placeholder 2"/>
          <p:cNvSpPr>
            <a:spLocks noGrp="1"/>
          </p:cNvSpPr>
          <p:nvPr>
            <p:ph idx="1"/>
          </p:nvPr>
        </p:nvSpPr>
        <p:spPr>
          <a:xfrm>
            <a:off x="1359195" y="3545958"/>
            <a:ext cx="9018181" cy="2208029"/>
          </a:xfrm>
        </p:spPr>
        <p:txBody>
          <a:bodyPr>
            <a:normAutofit/>
          </a:bodyPr>
          <a:lstStyle/>
          <a:p>
            <a:r>
              <a:rPr lang="en-US" dirty="0"/>
              <a:t>Sidney Kostecki, Reimbursement Coordinator, ext. 2221</a:t>
            </a:r>
          </a:p>
          <a:p>
            <a:r>
              <a:rPr lang="en-US" dirty="0"/>
              <a:t>Christy Bramley, Reimbursement Specialist, ext. 2257</a:t>
            </a:r>
          </a:p>
          <a:p>
            <a:r>
              <a:rPr lang="en-US" dirty="0"/>
              <a:t>Courtney Cariveau, Reimbursement Specialist, ext. 2293</a:t>
            </a:r>
          </a:p>
          <a:p>
            <a:r>
              <a:rPr lang="en-US" dirty="0"/>
              <a:t>Darius Cannon, Reimbursement Specialist, ext. 2239</a:t>
            </a:r>
          </a:p>
        </p:txBody>
      </p:sp>
      <p:pic>
        <p:nvPicPr>
          <p:cNvPr id="2050" name="Picture 2" descr="C:\Documents and Settings\awilliams\Local Settings\Temporary Internet Files\Content.IE5\PJ78YL0X\large-telephone-phone-classic-33.3-15657[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381000"/>
            <a:ext cx="1466952" cy="1371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4E9472C-85FA-457B-854C-FE6C3BD2FE0D}"/>
              </a:ext>
            </a:extLst>
          </p:cNvPr>
          <p:cNvSpPr txBox="1"/>
          <p:nvPr/>
        </p:nvSpPr>
        <p:spPr>
          <a:xfrm>
            <a:off x="946298" y="1573619"/>
            <a:ext cx="6613451" cy="1569660"/>
          </a:xfrm>
          <a:prstGeom prst="rect">
            <a:avLst/>
          </a:prstGeom>
          <a:noFill/>
        </p:spPr>
        <p:txBody>
          <a:bodyPr wrap="square" lIns="91440" tIns="45720" rIns="91440" bIns="45720" rtlCol="0" anchor="t">
            <a:spAutoFit/>
          </a:bodyPr>
          <a:lstStyle/>
          <a:p>
            <a:r>
              <a:rPr lang="en-US" sz="2400"/>
              <a:t>If you run into any issues or questions regarding Reimbursement, SR or VPK, please reach out to the </a:t>
            </a:r>
            <a:r>
              <a:rPr lang="en-US" sz="2400" b="1"/>
              <a:t>Reimbursement Department </a:t>
            </a:r>
            <a:r>
              <a:rPr lang="en-US" sz="2400"/>
              <a:t>at </a:t>
            </a:r>
            <a:r>
              <a:rPr lang="en-US" sz="2400" b="1"/>
              <a:t>(904) 726-1500 ext. 7050</a:t>
            </a:r>
            <a:r>
              <a:rPr lang="en-US" sz="2400"/>
              <a:t>.</a:t>
            </a:r>
          </a:p>
        </p:txBody>
      </p:sp>
      <p:pic>
        <p:nvPicPr>
          <p:cNvPr id="6" name="Picture 5" descr="A close up of a logo&#10;&#10;Description automatically generated">
            <a:extLst>
              <a:ext uri="{FF2B5EF4-FFF2-40B4-BE49-F238E27FC236}">
                <a16:creationId xmlns:a16="http://schemas.microsoft.com/office/drawing/2014/main" id="{B098FF41-9F5D-42AB-A35C-2CD2F8978863}"/>
              </a:ext>
            </a:extLst>
          </p:cNvPr>
          <p:cNvPicPr>
            <a:picLocks noChangeAspect="1"/>
          </p:cNvPicPr>
          <p:nvPr/>
        </p:nvPicPr>
        <p:blipFill>
          <a:blip r:embed="rId3"/>
          <a:stretch>
            <a:fillRect/>
          </a:stretch>
        </p:blipFill>
        <p:spPr>
          <a:xfrm>
            <a:off x="10703849" y="5627076"/>
            <a:ext cx="1312539" cy="973343"/>
          </a:xfrm>
          <a:prstGeom prst="rect">
            <a:avLst/>
          </a:prstGeom>
        </p:spPr>
      </p:pic>
    </p:spTree>
    <p:extLst>
      <p:ext uri="{BB962C8B-B14F-4D97-AF65-F5344CB8AC3E}">
        <p14:creationId xmlns:p14="http://schemas.microsoft.com/office/powerpoint/2010/main" val="3427614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838200"/>
            <a:ext cx="8229600" cy="1143000"/>
          </a:xfrm>
        </p:spPr>
        <p:txBody>
          <a:bodyPr/>
          <a:lstStyle/>
          <a:p>
            <a:r>
              <a:rPr lang="en-US"/>
              <a:t>Questions?</a:t>
            </a:r>
          </a:p>
        </p:txBody>
      </p:sp>
      <p:pic>
        <p:nvPicPr>
          <p:cNvPr id="4098" name="Picture 2" descr="C:\Documents and Settings\awilliams\Local Settings\Temporary Internet Files\Content.IE5\EJDCVWIK\450px-Blue_question_mark.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6675" y="1862138"/>
            <a:ext cx="428625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 up of a logo&#10;&#10;Description automatically generated">
            <a:extLst>
              <a:ext uri="{FF2B5EF4-FFF2-40B4-BE49-F238E27FC236}">
                <a16:creationId xmlns:a16="http://schemas.microsoft.com/office/drawing/2014/main" id="{3D3701A1-1EC6-42F9-BE6A-011AB481F50F}"/>
              </a:ext>
            </a:extLst>
          </p:cNvPr>
          <p:cNvPicPr>
            <a:picLocks noChangeAspect="1"/>
          </p:cNvPicPr>
          <p:nvPr/>
        </p:nvPicPr>
        <p:blipFill>
          <a:blip r:embed="rId3"/>
          <a:stretch>
            <a:fillRect/>
          </a:stretch>
        </p:blipFill>
        <p:spPr>
          <a:xfrm>
            <a:off x="10703849" y="5627076"/>
            <a:ext cx="1312539" cy="973343"/>
          </a:xfrm>
          <a:prstGeom prst="rect">
            <a:avLst/>
          </a:prstGeom>
        </p:spPr>
      </p:pic>
    </p:spTree>
    <p:extLst>
      <p:ext uri="{BB962C8B-B14F-4D97-AF65-F5344CB8AC3E}">
        <p14:creationId xmlns:p14="http://schemas.microsoft.com/office/powerpoint/2010/main" val="554822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032"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033"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035" name="Rectangle 1034">
            <a:extLst>
              <a:ext uri="{FF2B5EF4-FFF2-40B4-BE49-F238E27FC236}">
                <a16:creationId xmlns:a16="http://schemas.microsoft.com/office/drawing/2014/main" id="{0CDA5809-5664-4520-ADC8-6959936A1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clip art contract">
            <a:extLst>
              <a:ext uri="{FF2B5EF4-FFF2-40B4-BE49-F238E27FC236}">
                <a16:creationId xmlns:a16="http://schemas.microsoft.com/office/drawing/2014/main" id="{07EE8CB6-C3B7-4063-A286-5243F515AAC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4276" y="1740553"/>
            <a:ext cx="4331976" cy="3376894"/>
          </a:xfrm>
          <a:prstGeom prst="rect">
            <a:avLst/>
          </a:prstGeom>
          <a:noFill/>
          <a:extLst>
            <a:ext uri="{909E8E84-426E-40DD-AFC4-6F175D3DCCD1}">
              <a14:hiddenFill xmlns:a14="http://schemas.microsoft.com/office/drawing/2010/main">
                <a:solidFill>
                  <a:srgbClr val="FFFFFF"/>
                </a:solidFill>
              </a14:hiddenFill>
            </a:ext>
          </a:extLst>
        </p:spPr>
      </p:pic>
      <p:sp>
        <p:nvSpPr>
          <p:cNvPr id="1037" name="Freeform 6">
            <a:extLst>
              <a:ext uri="{FF2B5EF4-FFF2-40B4-BE49-F238E27FC236}">
                <a16:creationId xmlns:a16="http://schemas.microsoft.com/office/drawing/2014/main" id="{D4C54414-6E76-4C63-9BDF-ED19F3B33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412340"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2F570235-9EF6-4772-A3D9-7EAB47358335}"/>
              </a:ext>
            </a:extLst>
          </p:cNvPr>
          <p:cNvSpPr>
            <a:spLocks noGrp="1"/>
          </p:cNvSpPr>
          <p:nvPr>
            <p:ph type="title"/>
          </p:nvPr>
        </p:nvSpPr>
        <p:spPr>
          <a:xfrm>
            <a:off x="6138004" y="1480930"/>
            <a:ext cx="5607908" cy="3254321"/>
          </a:xfrm>
        </p:spPr>
        <p:txBody>
          <a:bodyPr vert="horz" lIns="91440" tIns="45720" rIns="91440" bIns="45720" rtlCol="0" anchor="b">
            <a:normAutofit/>
          </a:bodyPr>
          <a:lstStyle/>
          <a:p>
            <a:r>
              <a:rPr lang="en-US" sz="7000" cap="all"/>
              <a:t>Contract Department</a:t>
            </a:r>
          </a:p>
        </p:txBody>
      </p:sp>
      <p:pic>
        <p:nvPicPr>
          <p:cNvPr id="4" name="Picture 3" descr="A close up of a logo&#10;&#10;Description automatically generated">
            <a:extLst>
              <a:ext uri="{FF2B5EF4-FFF2-40B4-BE49-F238E27FC236}">
                <a16:creationId xmlns:a16="http://schemas.microsoft.com/office/drawing/2014/main" id="{21C03C5F-C983-4E32-AD2B-45149214E3C5}"/>
              </a:ext>
            </a:extLst>
          </p:cNvPr>
          <p:cNvPicPr>
            <a:picLocks noChangeAspect="1"/>
          </p:cNvPicPr>
          <p:nvPr/>
        </p:nvPicPr>
        <p:blipFill>
          <a:blip r:embed="rId3"/>
          <a:stretch>
            <a:fillRect/>
          </a:stretch>
        </p:blipFill>
        <p:spPr>
          <a:xfrm>
            <a:off x="10703849" y="5627076"/>
            <a:ext cx="1312539" cy="973343"/>
          </a:xfrm>
          <a:prstGeom prst="rect">
            <a:avLst/>
          </a:prstGeom>
        </p:spPr>
      </p:pic>
    </p:spTree>
    <p:extLst>
      <p:ext uri="{BB962C8B-B14F-4D97-AF65-F5344CB8AC3E}">
        <p14:creationId xmlns:p14="http://schemas.microsoft.com/office/powerpoint/2010/main" val="4097729725"/>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4181" y="685800"/>
            <a:ext cx="6562905" cy="1485900"/>
          </a:xfrm>
        </p:spPr>
        <p:txBody>
          <a:bodyPr>
            <a:normAutofit/>
          </a:bodyPr>
          <a:lstStyle/>
          <a:p>
            <a:r>
              <a:rPr lang="en-US"/>
              <a:t>Annual Provider Profiles</a:t>
            </a:r>
          </a:p>
        </p:txBody>
      </p:sp>
      <p:sp>
        <p:nvSpPr>
          <p:cNvPr id="3079" name="Rectangle 3078">
            <a:extLst>
              <a:ext uri="{FF2B5EF4-FFF2-40B4-BE49-F238E27FC236}">
                <a16:creationId xmlns:a16="http://schemas.microsoft.com/office/drawing/2014/main" id="{6B205BC3-0B06-4EA6-9066-1A0BEC22C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074" name="Picture 2" descr="AAPA Update on Annual Meeting Status">
            <a:extLst>
              <a:ext uri="{FF2B5EF4-FFF2-40B4-BE49-F238E27FC236}">
                <a16:creationId xmlns:a16="http://schemas.microsoft.com/office/drawing/2014/main" id="{788B572D-E7FC-4B4E-B801-E98F36376A3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23562" y="1873168"/>
            <a:ext cx="3613752" cy="279162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954181" y="2286000"/>
            <a:ext cx="6562905" cy="3581400"/>
          </a:xfrm>
        </p:spPr>
        <p:txBody>
          <a:bodyPr>
            <a:normAutofit/>
          </a:bodyPr>
          <a:lstStyle/>
          <a:p>
            <a:pPr marL="0" indent="0">
              <a:buNone/>
            </a:pPr>
            <a:r>
              <a:rPr lang="en-US"/>
              <a:t>Between </a:t>
            </a:r>
            <a:r>
              <a:rPr lang="en-US" b="1" u="sng"/>
              <a:t>January 1 and May 31</a:t>
            </a:r>
            <a:r>
              <a:rPr lang="en-US"/>
              <a:t> of each calendar year Providers are required to update all information in the Provider portal. Profiles will be approved by ECS staff. </a:t>
            </a:r>
            <a:endParaRPr lang="en-US" b="1">
              <a:cs typeface="Calibri"/>
            </a:endParaRPr>
          </a:p>
          <a:p>
            <a:pPr marL="0" indent="0">
              <a:buNone/>
            </a:pPr>
            <a:endParaRPr lang="en-US" b="1">
              <a:cs typeface="Calibri"/>
            </a:endParaRPr>
          </a:p>
          <a:p>
            <a:pPr marL="0" indent="0">
              <a:buNone/>
            </a:pPr>
            <a:r>
              <a:rPr lang="en-US" b="1">
                <a:cs typeface="Calibri"/>
              </a:rPr>
              <a:t>        T</a:t>
            </a:r>
            <a:r>
              <a:rPr lang="en-US" b="1"/>
              <a:t>he 2023-24 Profiles are now available. </a:t>
            </a:r>
          </a:p>
          <a:p>
            <a:pPr marL="0" indent="0">
              <a:buNone/>
            </a:pPr>
            <a:endParaRPr lang="en-US" b="1"/>
          </a:p>
          <a:p>
            <a:pPr marL="0" indent="0">
              <a:buNone/>
            </a:pPr>
            <a:endParaRPr lang="en-US" b="1"/>
          </a:p>
          <a:p>
            <a:pPr marL="0" indent="0">
              <a:buNone/>
            </a:pPr>
            <a:r>
              <a:rPr lang="en-US"/>
              <a:t>Reminder: Your 2023-24 Profile must be active before we can begin the process for contracting for SR &amp; VPK. </a:t>
            </a:r>
          </a:p>
        </p:txBody>
      </p:sp>
      <p:pic>
        <p:nvPicPr>
          <p:cNvPr id="5" name="Picture 4" descr="A close up of a logo&#10;&#10;Description automatically generated">
            <a:extLst>
              <a:ext uri="{FF2B5EF4-FFF2-40B4-BE49-F238E27FC236}">
                <a16:creationId xmlns:a16="http://schemas.microsoft.com/office/drawing/2014/main" id="{46A722D3-4BA4-4AFA-A54A-1BAE356C1E2E}"/>
              </a:ext>
            </a:extLst>
          </p:cNvPr>
          <p:cNvPicPr>
            <a:picLocks noChangeAspect="1"/>
          </p:cNvPicPr>
          <p:nvPr/>
        </p:nvPicPr>
        <p:blipFill>
          <a:blip r:embed="rId3"/>
          <a:stretch>
            <a:fillRect/>
          </a:stretch>
        </p:blipFill>
        <p:spPr>
          <a:xfrm>
            <a:off x="10703849" y="5627076"/>
            <a:ext cx="1312539" cy="973343"/>
          </a:xfrm>
          <a:prstGeom prst="rect">
            <a:avLst/>
          </a:prstGeom>
        </p:spPr>
      </p:pic>
    </p:spTree>
    <p:extLst>
      <p:ext uri="{BB962C8B-B14F-4D97-AF65-F5344CB8AC3E}">
        <p14:creationId xmlns:p14="http://schemas.microsoft.com/office/powerpoint/2010/main" val="2364197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9CA94-CD9E-E3CF-A9D3-99E1513CDD4A}"/>
              </a:ext>
            </a:extLst>
          </p:cNvPr>
          <p:cNvSpPr>
            <a:spLocks noGrp="1"/>
          </p:cNvSpPr>
          <p:nvPr>
            <p:ph type="title"/>
          </p:nvPr>
        </p:nvSpPr>
        <p:spPr/>
        <p:txBody>
          <a:bodyPr/>
          <a:lstStyle/>
          <a:p>
            <a:pPr algn="ctr"/>
            <a:r>
              <a:rPr lang="en-US" dirty="0"/>
              <a:t>Information Change Notification</a:t>
            </a:r>
          </a:p>
        </p:txBody>
      </p:sp>
      <p:sp>
        <p:nvSpPr>
          <p:cNvPr id="3" name="Content Placeholder 2">
            <a:extLst>
              <a:ext uri="{FF2B5EF4-FFF2-40B4-BE49-F238E27FC236}">
                <a16:creationId xmlns:a16="http://schemas.microsoft.com/office/drawing/2014/main" id="{CC60DBBC-A89C-FDE6-D9AD-A50EDFB0E7F5}"/>
              </a:ext>
            </a:extLst>
          </p:cNvPr>
          <p:cNvSpPr>
            <a:spLocks noGrp="1"/>
          </p:cNvSpPr>
          <p:nvPr>
            <p:ph idx="1"/>
          </p:nvPr>
        </p:nvSpPr>
        <p:spPr>
          <a:xfrm>
            <a:off x="4967112" y="1707444"/>
            <a:ext cx="6965244" cy="4693804"/>
          </a:xfrm>
        </p:spPr>
        <p:txBody>
          <a:bodyPr/>
          <a:lstStyle/>
          <a:p>
            <a:pPr marL="2816352" lvl="6" indent="0">
              <a:buNone/>
            </a:pPr>
            <a:r>
              <a:rPr lang="en-US" sz="2400" b="1" u="sng" dirty="0"/>
              <a:t>This ensures that ECS can:</a:t>
            </a:r>
          </a:p>
          <a:p>
            <a:pPr marL="987552" lvl="2" indent="0">
              <a:buNone/>
            </a:pPr>
            <a:r>
              <a:rPr lang="en-US" dirty="0"/>
              <a:t>	                1. Give parents the required 30-day 		 	    notice.</a:t>
            </a:r>
          </a:p>
          <a:p>
            <a:pPr marL="987552" lvl="2" indent="0">
              <a:buNone/>
            </a:pPr>
            <a:endParaRPr lang="en-US" dirty="0"/>
          </a:p>
          <a:p>
            <a:pPr marL="987552" lvl="2" indent="0">
              <a:buNone/>
            </a:pPr>
            <a:r>
              <a:rPr lang="en-US" dirty="0"/>
              <a:t>                               2. Request/Receive required 		                    documentation from Provider.</a:t>
            </a:r>
          </a:p>
          <a:p>
            <a:pPr marL="987552" lvl="2" indent="0">
              <a:buNone/>
            </a:pPr>
            <a:endParaRPr lang="en-US" dirty="0"/>
          </a:p>
          <a:p>
            <a:pPr marL="987552" lvl="2" indent="0">
              <a:buNone/>
            </a:pPr>
            <a:r>
              <a:rPr lang="en-US" dirty="0"/>
              <a:t>	                3. Initiate a new contract (if needed)</a:t>
            </a:r>
          </a:p>
        </p:txBody>
      </p:sp>
      <p:sp>
        <p:nvSpPr>
          <p:cNvPr id="4" name="TextBox 3">
            <a:extLst>
              <a:ext uri="{FF2B5EF4-FFF2-40B4-BE49-F238E27FC236}">
                <a16:creationId xmlns:a16="http://schemas.microsoft.com/office/drawing/2014/main" id="{C2D2212B-4800-6C5A-3177-EB4C6CD5FF21}"/>
              </a:ext>
            </a:extLst>
          </p:cNvPr>
          <p:cNvSpPr txBox="1"/>
          <p:nvPr/>
        </p:nvSpPr>
        <p:spPr>
          <a:xfrm>
            <a:off x="1219200" y="1569156"/>
            <a:ext cx="5791200" cy="4832092"/>
          </a:xfrm>
          <a:prstGeom prst="rect">
            <a:avLst/>
          </a:prstGeom>
          <a:noFill/>
        </p:spPr>
        <p:txBody>
          <a:bodyPr wrap="square" lIns="91440" tIns="45720" rIns="91440" bIns="45720" rtlCol="0" anchor="t">
            <a:spAutoFit/>
          </a:bodyPr>
          <a:lstStyle/>
          <a:p>
            <a:pPr indent="-457200" algn="l"/>
            <a:r>
              <a:rPr lang="en-US" sz="1400" b="1" i="0" dirty="0">
                <a:solidFill>
                  <a:srgbClr val="000000"/>
                </a:solidFill>
                <a:effectLst/>
                <a:latin typeface="Times New Roman"/>
                <a:cs typeface="Times New Roman"/>
              </a:rPr>
              <a:t>XI. NOTIFICATION</a:t>
            </a:r>
            <a:endParaRPr lang="en-US" sz="1400" b="1" i="0" u="none" strike="noStrike" dirty="0">
              <a:solidFill>
                <a:srgbClr val="000000"/>
              </a:solidFill>
              <a:effectLst/>
              <a:latin typeface="Times New Roman"/>
              <a:cs typeface="Times New Roman"/>
            </a:endParaRPr>
          </a:p>
          <a:p>
            <a:pPr indent="-457200" algn="l"/>
            <a:r>
              <a:rPr lang="en-US" sz="1400" b="1" i="0" u="none" strike="noStrike" dirty="0">
                <a:solidFill>
                  <a:srgbClr val="000000"/>
                </a:solidFill>
                <a:effectLst/>
                <a:latin typeface="Times New Roman" panose="02020603050405020304" pitchFamily="18" charset="0"/>
              </a:rPr>
              <a:t>Information Change Notification. </a:t>
            </a:r>
            <a:r>
              <a:rPr lang="en-US" sz="1400" b="0" i="0" u="none" strike="noStrike" dirty="0">
                <a:solidFill>
                  <a:srgbClr val="000000"/>
                </a:solidFill>
                <a:effectLst/>
                <a:latin typeface="Times New Roman" panose="02020603050405020304" pitchFamily="18" charset="0"/>
              </a:rPr>
              <a:t>PROVIDER agrees that it will comply with each of the following notification requirements:</a:t>
            </a:r>
            <a:endParaRPr lang="en-US" sz="1400" b="0" i="0" dirty="0">
              <a:solidFill>
                <a:srgbClr val="000000"/>
              </a:solidFill>
              <a:effectLst/>
              <a:latin typeface="Times New Roman" panose="02020603050405020304" pitchFamily="18" charset="0"/>
            </a:endParaRPr>
          </a:p>
          <a:p>
            <a:pPr indent="-457200" algn="l"/>
            <a:endParaRPr lang="en-US" sz="1400" b="0" i="0" dirty="0">
              <a:solidFill>
                <a:srgbClr val="000000"/>
              </a:solidFill>
              <a:effectLst/>
              <a:latin typeface="Times New Roman" panose="02020603050405020304" pitchFamily="18" charset="0"/>
            </a:endParaRPr>
          </a:p>
          <a:p>
            <a:pPr marL="457200" algn="l"/>
            <a:r>
              <a:rPr lang="en-US" sz="1400" b="1" i="0" u="none" strike="noStrike" dirty="0">
                <a:solidFill>
                  <a:srgbClr val="000000"/>
                </a:solidFill>
                <a:effectLst/>
                <a:latin typeface="Times New Roman" panose="02020603050405020304" pitchFamily="18" charset="0"/>
              </a:rPr>
              <a:t>a. Providing notice to the COALITION of</a:t>
            </a:r>
            <a:r>
              <a:rPr lang="en-US" sz="1400" b="0" i="0" u="none" strike="noStrike" dirty="0">
                <a:solidFill>
                  <a:srgbClr val="000000"/>
                </a:solidFill>
                <a:effectLst/>
                <a:latin typeface="Times New Roman" panose="02020603050405020304" pitchFamily="18" charset="0"/>
              </a:rPr>
              <a:t> changes in contact or program information within fourteen (14) calendar days.</a:t>
            </a:r>
            <a:endParaRPr lang="en-US" sz="1400" b="0" i="0" dirty="0">
              <a:solidFill>
                <a:srgbClr val="000000"/>
              </a:solidFill>
              <a:effectLst/>
              <a:latin typeface="Times New Roman" panose="02020603050405020304" pitchFamily="18" charset="0"/>
            </a:endParaRPr>
          </a:p>
          <a:p>
            <a:pPr algn="l"/>
            <a:endParaRPr lang="en-US" sz="1400" b="0" i="0" dirty="0">
              <a:solidFill>
                <a:srgbClr val="000000"/>
              </a:solidFill>
              <a:effectLst/>
              <a:latin typeface="Times New Roman" panose="02020603050405020304" pitchFamily="18" charset="0"/>
            </a:endParaRPr>
          </a:p>
          <a:p>
            <a:pPr marL="457200" algn="l"/>
            <a:r>
              <a:rPr lang="en-US" sz="1400" b="1" i="0" u="none" strike="noStrike" dirty="0">
                <a:solidFill>
                  <a:srgbClr val="000000"/>
                </a:solidFill>
                <a:effectLst/>
                <a:latin typeface="Times New Roman" panose="02020603050405020304" pitchFamily="18" charset="0"/>
              </a:rPr>
              <a:t>b. Providing notice to the COALITION of </a:t>
            </a:r>
            <a:r>
              <a:rPr lang="en-US" sz="1400" b="0" i="0" u="none" strike="noStrike" dirty="0">
                <a:solidFill>
                  <a:srgbClr val="000000"/>
                </a:solidFill>
                <a:effectLst/>
                <a:latin typeface="Times New Roman" panose="02020603050405020304" pitchFamily="18" charset="0"/>
              </a:rPr>
              <a:t>a request for an additional program assessment in accordance with Rule 6M-4.740. PROVIDER acknowledges additional assessments are at the PROVIDER’s expense. The cost of the additional program assessment charged by the coalition: </a:t>
            </a:r>
            <a:r>
              <a:rPr lang="en-US" sz="1400" b="0" i="0" u="sng" dirty="0">
                <a:solidFill>
                  <a:srgbClr val="000000"/>
                </a:solidFill>
                <a:effectLst/>
                <a:latin typeface="Times New Roman" panose="02020603050405020304" pitchFamily="18" charset="0"/>
              </a:rPr>
              <a:t>$425.00 </a:t>
            </a:r>
            <a:r>
              <a:rPr lang="en-US" sz="1400" b="0" i="0" u="none" strike="noStrike" dirty="0">
                <a:solidFill>
                  <a:srgbClr val="000000"/>
                </a:solidFill>
                <a:effectLst/>
                <a:latin typeface="Times New Roman" panose="02020603050405020304" pitchFamily="18" charset="0"/>
              </a:rPr>
              <a:t>.</a:t>
            </a:r>
            <a:endParaRPr lang="en-US" sz="1400" b="0" i="0" dirty="0">
              <a:solidFill>
                <a:srgbClr val="000000"/>
              </a:solidFill>
              <a:effectLst/>
              <a:latin typeface="Times New Roman" panose="02020603050405020304" pitchFamily="18" charset="0"/>
            </a:endParaRPr>
          </a:p>
          <a:p>
            <a:pPr marL="457200" algn="l"/>
            <a:endParaRPr lang="en-US" sz="1400" b="0" i="0" dirty="0">
              <a:solidFill>
                <a:srgbClr val="000000"/>
              </a:solidFill>
              <a:effectLst/>
              <a:latin typeface="Times New Roman" panose="02020603050405020304" pitchFamily="18" charset="0"/>
            </a:endParaRPr>
          </a:p>
          <a:p>
            <a:pPr marL="457200" algn="l"/>
            <a:r>
              <a:rPr lang="en-US" sz="1400" b="1" i="0" u="none" strike="noStrike" dirty="0">
                <a:solidFill>
                  <a:srgbClr val="000000"/>
                </a:solidFill>
                <a:effectLst/>
                <a:latin typeface="Times New Roman" panose="02020603050405020304" pitchFamily="18" charset="0"/>
              </a:rPr>
              <a:t>c. Providing notice to the COALITION of </a:t>
            </a:r>
            <a:r>
              <a:rPr lang="en-US" sz="1400" b="0" i="0" u="none" strike="noStrike" dirty="0">
                <a:solidFill>
                  <a:srgbClr val="000000"/>
                </a:solidFill>
                <a:effectLst/>
                <a:latin typeface="Times New Roman" panose="02020603050405020304" pitchFamily="18" charset="0"/>
              </a:rPr>
              <a:t>temporary emergency closure by the close of business the first day that the closing occurs. Providing notice to the COALITION of subsequent reopening of the SR Program within two (2) business days of reopening.</a:t>
            </a:r>
            <a:endParaRPr lang="en-US" sz="1400" b="0" i="0" dirty="0">
              <a:solidFill>
                <a:srgbClr val="000000"/>
              </a:solidFill>
              <a:effectLst/>
              <a:latin typeface="Times New Roman" panose="02020603050405020304" pitchFamily="18" charset="0"/>
            </a:endParaRPr>
          </a:p>
          <a:p>
            <a:pPr marL="457200" algn="l"/>
            <a:endParaRPr lang="en-US" sz="1400" b="0" i="0" dirty="0">
              <a:solidFill>
                <a:srgbClr val="000000"/>
              </a:solidFill>
              <a:effectLst/>
              <a:latin typeface="Times New Roman" panose="02020603050405020304" pitchFamily="18" charset="0"/>
            </a:endParaRPr>
          </a:p>
          <a:p>
            <a:pPr marL="457200" algn="l"/>
            <a:r>
              <a:rPr lang="en-US" sz="1400" b="1" i="0" u="none" strike="noStrike" dirty="0">
                <a:solidFill>
                  <a:srgbClr val="000000"/>
                </a:solidFill>
                <a:effectLst/>
                <a:latin typeface="Times New Roman" panose="02020603050405020304" pitchFamily="18" charset="0"/>
              </a:rPr>
              <a:t>d. Providing notice to the COALITION of </a:t>
            </a:r>
            <a:r>
              <a:rPr lang="en-US" sz="1400" b="0" i="0" u="none" strike="noStrike" dirty="0">
                <a:solidFill>
                  <a:srgbClr val="000000"/>
                </a:solidFill>
                <a:effectLst/>
                <a:latin typeface="Times New Roman" panose="02020603050405020304" pitchFamily="18" charset="0"/>
              </a:rPr>
              <a:t>permanent business closings or changes in business location or ownership must be reported at least thirty (30) calendar days prior to changes. </a:t>
            </a:r>
            <a:endParaRPr lang="en-US" sz="1400" b="0" i="0" dirty="0">
              <a:solidFill>
                <a:srgbClr val="000000"/>
              </a:solidFill>
              <a:effectLst/>
              <a:latin typeface="Times New Roman" panose="02020603050405020304" pitchFamily="18" charset="0"/>
            </a:endParaRPr>
          </a:p>
        </p:txBody>
      </p:sp>
      <p:pic>
        <p:nvPicPr>
          <p:cNvPr id="5" name="Picture 4" descr="A close up of a logo&#10;&#10;Description automatically generated">
            <a:extLst>
              <a:ext uri="{FF2B5EF4-FFF2-40B4-BE49-F238E27FC236}">
                <a16:creationId xmlns:a16="http://schemas.microsoft.com/office/drawing/2014/main" id="{6ACE6CEB-A5D2-FD42-5BB2-05B23639A439}"/>
              </a:ext>
            </a:extLst>
          </p:cNvPr>
          <p:cNvPicPr>
            <a:picLocks noChangeAspect="1"/>
          </p:cNvPicPr>
          <p:nvPr/>
        </p:nvPicPr>
        <p:blipFill>
          <a:blip r:embed="rId2"/>
          <a:stretch>
            <a:fillRect/>
          </a:stretch>
        </p:blipFill>
        <p:spPr>
          <a:xfrm>
            <a:off x="10703849" y="5627076"/>
            <a:ext cx="1312539" cy="973343"/>
          </a:xfrm>
          <a:prstGeom prst="rect">
            <a:avLst/>
          </a:prstGeom>
        </p:spPr>
      </p:pic>
    </p:spTree>
    <p:extLst>
      <p:ext uri="{BB962C8B-B14F-4D97-AF65-F5344CB8AC3E}">
        <p14:creationId xmlns:p14="http://schemas.microsoft.com/office/powerpoint/2010/main" val="1946617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0650" y="685800"/>
            <a:ext cx="9886950" cy="1485900"/>
          </a:xfrm>
        </p:spPr>
        <p:txBody>
          <a:bodyPr>
            <a:normAutofit/>
          </a:bodyPr>
          <a:lstStyle/>
          <a:p>
            <a:r>
              <a:rPr lang="en-US" dirty="0"/>
              <a:t>VPK Summer Classrooms for 2023</a:t>
            </a:r>
          </a:p>
        </p:txBody>
      </p:sp>
      <p:sp>
        <p:nvSpPr>
          <p:cNvPr id="3" name="Content Placeholder 2"/>
          <p:cNvSpPr>
            <a:spLocks noGrp="1"/>
          </p:cNvSpPr>
          <p:nvPr>
            <p:ph idx="1"/>
          </p:nvPr>
        </p:nvSpPr>
        <p:spPr>
          <a:xfrm>
            <a:off x="1390649" y="2286000"/>
            <a:ext cx="6176776" cy="3581400"/>
          </a:xfrm>
        </p:spPr>
        <p:txBody>
          <a:bodyPr>
            <a:normAutofit/>
          </a:bodyPr>
          <a:lstStyle/>
          <a:p>
            <a:endParaRPr lang="en-US" dirty="0"/>
          </a:p>
          <a:p>
            <a:pPr marL="0" indent="0">
              <a:buNone/>
            </a:pPr>
            <a:r>
              <a:rPr lang="en-US" dirty="0"/>
              <a:t>If you plan on offering VPK for Summer 2023, please go to you 22/23VPK application and set up your summer calendar and summer classroom.  You can add new teachers as you normally would or if it is an existing teacher that is Summer qualified you can use that teacher and just need to assign them to the Summer classroom.</a:t>
            </a:r>
          </a:p>
          <a:p>
            <a:pPr marL="0" indent="0">
              <a:buNone/>
            </a:pPr>
            <a:r>
              <a:rPr lang="en-US" dirty="0"/>
              <a:t>	</a:t>
            </a:r>
            <a:endParaRPr lang="en-US"/>
          </a:p>
        </p:txBody>
      </p:sp>
      <p:pic>
        <p:nvPicPr>
          <p:cNvPr id="2050" name="Picture 2" descr="Image result for clip art summer">
            <a:extLst>
              <a:ext uri="{FF2B5EF4-FFF2-40B4-BE49-F238E27FC236}">
                <a16:creationId xmlns:a16="http://schemas.microsoft.com/office/drawing/2014/main" id="{0FF16336-A6C7-4172-8778-6B1580E05B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76" r="6128" b="2"/>
          <a:stretch/>
        </p:blipFill>
        <p:spPr bwMode="auto">
          <a:xfrm>
            <a:off x="8061437" y="2401556"/>
            <a:ext cx="3211495" cy="34666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 up of a logo&#10;&#10;Description automatically generated">
            <a:extLst>
              <a:ext uri="{FF2B5EF4-FFF2-40B4-BE49-F238E27FC236}">
                <a16:creationId xmlns:a16="http://schemas.microsoft.com/office/drawing/2014/main" id="{01037680-6C56-40B3-A50D-BE61187E50EE}"/>
              </a:ext>
            </a:extLst>
          </p:cNvPr>
          <p:cNvPicPr>
            <a:picLocks noChangeAspect="1"/>
          </p:cNvPicPr>
          <p:nvPr/>
        </p:nvPicPr>
        <p:blipFill>
          <a:blip r:embed="rId3"/>
          <a:stretch>
            <a:fillRect/>
          </a:stretch>
        </p:blipFill>
        <p:spPr>
          <a:xfrm>
            <a:off x="10703849" y="5627076"/>
            <a:ext cx="1312539" cy="973343"/>
          </a:xfrm>
          <a:prstGeom prst="rect">
            <a:avLst/>
          </a:prstGeom>
        </p:spPr>
      </p:pic>
    </p:spTree>
    <p:extLst>
      <p:ext uri="{BB962C8B-B14F-4D97-AF65-F5344CB8AC3E}">
        <p14:creationId xmlns:p14="http://schemas.microsoft.com/office/powerpoint/2010/main" val="1535385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172200" cy="1143000"/>
          </a:xfrm>
        </p:spPr>
        <p:txBody>
          <a:bodyPr>
            <a:normAutofit/>
          </a:bodyPr>
          <a:lstStyle/>
          <a:p>
            <a:r>
              <a:rPr lang="en-US" sz="3200"/>
              <a:t>Contract Department Staff</a:t>
            </a:r>
          </a:p>
        </p:txBody>
      </p:sp>
      <p:sp>
        <p:nvSpPr>
          <p:cNvPr id="3" name="Content Placeholder 2"/>
          <p:cNvSpPr>
            <a:spLocks noGrp="1"/>
          </p:cNvSpPr>
          <p:nvPr>
            <p:ph idx="1"/>
          </p:nvPr>
        </p:nvSpPr>
        <p:spPr>
          <a:xfrm>
            <a:off x="1359195" y="3545958"/>
            <a:ext cx="9018181" cy="2208029"/>
          </a:xfrm>
        </p:spPr>
        <p:txBody>
          <a:bodyPr>
            <a:normAutofit/>
          </a:bodyPr>
          <a:lstStyle/>
          <a:p>
            <a:r>
              <a:rPr lang="en-US" dirty="0"/>
              <a:t>Sarah March, Contract Coordinator, ext. 2206</a:t>
            </a:r>
          </a:p>
          <a:p>
            <a:r>
              <a:rPr lang="en-US" dirty="0"/>
              <a:t>Roushawn Saunders, Contract Specialist, ext. 2241</a:t>
            </a:r>
          </a:p>
          <a:p>
            <a:r>
              <a:rPr lang="en-US" dirty="0"/>
              <a:t>Michele Yingst, Contract Specialist, ext.2167</a:t>
            </a:r>
          </a:p>
          <a:p>
            <a:r>
              <a:rPr lang="en-US" dirty="0"/>
              <a:t>Cameron Cline, Contract Specialist, ext. 2297</a:t>
            </a:r>
          </a:p>
          <a:p>
            <a:r>
              <a:rPr lang="en-US" dirty="0"/>
              <a:t>Melisha Farmer, Contract Monitor, ext. 2243</a:t>
            </a:r>
          </a:p>
        </p:txBody>
      </p:sp>
      <p:pic>
        <p:nvPicPr>
          <p:cNvPr id="2050" name="Picture 2" descr="C:\Documents and Settings\awilliams\Local Settings\Temporary Internet Files\Content.IE5\PJ78YL0X\large-telephone-phone-classic-33.3-15657[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381000"/>
            <a:ext cx="1466952" cy="1371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4E9472C-85FA-457B-854C-FE6C3BD2FE0D}"/>
              </a:ext>
            </a:extLst>
          </p:cNvPr>
          <p:cNvSpPr txBox="1"/>
          <p:nvPr/>
        </p:nvSpPr>
        <p:spPr>
          <a:xfrm>
            <a:off x="946298" y="1573619"/>
            <a:ext cx="6613451" cy="1200329"/>
          </a:xfrm>
          <a:prstGeom prst="rect">
            <a:avLst/>
          </a:prstGeom>
          <a:noFill/>
        </p:spPr>
        <p:txBody>
          <a:bodyPr wrap="square" rtlCol="0">
            <a:spAutoFit/>
          </a:bodyPr>
          <a:lstStyle/>
          <a:p>
            <a:r>
              <a:rPr lang="en-US" sz="2400"/>
              <a:t>If you have any questions regarding Profiles or Contracts, SR or VPK, please reach out to the </a:t>
            </a:r>
            <a:r>
              <a:rPr lang="en-US" sz="2400" b="1"/>
              <a:t>Contract Department </a:t>
            </a:r>
            <a:r>
              <a:rPr lang="en-US" sz="2400"/>
              <a:t>at </a:t>
            </a:r>
            <a:r>
              <a:rPr lang="en-US" sz="2400" b="1"/>
              <a:t>(904) 726-1500 </a:t>
            </a:r>
            <a:r>
              <a:rPr lang="en-US" sz="2400" b="1" err="1"/>
              <a:t>ext</a:t>
            </a:r>
            <a:r>
              <a:rPr lang="en-US" sz="2400" b="1"/>
              <a:t> 7054</a:t>
            </a:r>
            <a:r>
              <a:rPr lang="en-US" sz="2400"/>
              <a:t>.</a:t>
            </a:r>
          </a:p>
        </p:txBody>
      </p:sp>
      <p:pic>
        <p:nvPicPr>
          <p:cNvPr id="6" name="Picture 5" descr="A close up of a logo&#10;&#10;Description automatically generated">
            <a:extLst>
              <a:ext uri="{FF2B5EF4-FFF2-40B4-BE49-F238E27FC236}">
                <a16:creationId xmlns:a16="http://schemas.microsoft.com/office/drawing/2014/main" id="{2159B980-2965-4097-AD2B-F702BC48D94C}"/>
              </a:ext>
            </a:extLst>
          </p:cNvPr>
          <p:cNvPicPr>
            <a:picLocks noChangeAspect="1"/>
          </p:cNvPicPr>
          <p:nvPr/>
        </p:nvPicPr>
        <p:blipFill>
          <a:blip r:embed="rId3"/>
          <a:stretch>
            <a:fillRect/>
          </a:stretch>
        </p:blipFill>
        <p:spPr>
          <a:xfrm>
            <a:off x="10703849" y="5627076"/>
            <a:ext cx="1312539" cy="973343"/>
          </a:xfrm>
          <a:prstGeom prst="rect">
            <a:avLst/>
          </a:prstGeom>
        </p:spPr>
      </p:pic>
    </p:spTree>
    <p:extLst>
      <p:ext uri="{BB962C8B-B14F-4D97-AF65-F5344CB8AC3E}">
        <p14:creationId xmlns:p14="http://schemas.microsoft.com/office/powerpoint/2010/main" val="355936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838200"/>
            <a:ext cx="8229600" cy="1143000"/>
          </a:xfrm>
        </p:spPr>
        <p:txBody>
          <a:bodyPr/>
          <a:lstStyle/>
          <a:p>
            <a:r>
              <a:rPr lang="en-US"/>
              <a:t>Questions?</a:t>
            </a:r>
          </a:p>
        </p:txBody>
      </p:sp>
      <p:pic>
        <p:nvPicPr>
          <p:cNvPr id="4098" name="Picture 2" descr="C:\Documents and Settings\awilliams\Local Settings\Temporary Internet Files\Content.IE5\EJDCVWIK\450px-Blue_question_mark.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6675" y="1862138"/>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019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9"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0"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22" name="Rectangle 21">
            <a:extLst>
              <a:ext uri="{FF2B5EF4-FFF2-40B4-BE49-F238E27FC236}">
                <a16:creationId xmlns:a16="http://schemas.microsoft.com/office/drawing/2014/main" id="{7C04FA5E-9397-403D-8733-45505DDB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4">
            <a:extLst>
              <a:ext uri="{FF2B5EF4-FFF2-40B4-BE49-F238E27FC236}">
                <a16:creationId xmlns:a16="http://schemas.microsoft.com/office/drawing/2014/main" id="{13CC5B0E-3D67-4C12-BF66-06DE34F08A38}"/>
              </a:ext>
            </a:extLst>
          </p:cNvPr>
          <p:cNvSpPr txBox="1">
            <a:spLocks/>
          </p:cNvSpPr>
          <p:nvPr/>
        </p:nvSpPr>
        <p:spPr>
          <a:xfrm>
            <a:off x="6138004" y="1480929"/>
            <a:ext cx="5607908" cy="3254321"/>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84000"/>
              </a:lnSpc>
              <a:spcBef>
                <a:spcPct val="0"/>
              </a:spcBef>
              <a:buNone/>
              <a:defRPr sz="4800" kern="1200" baseline="0">
                <a:solidFill>
                  <a:schemeClr val="tx2"/>
                </a:solidFill>
                <a:latin typeface="+mj-lt"/>
                <a:ea typeface="+mj-ea"/>
                <a:cs typeface="+mj-cs"/>
              </a:defRPr>
            </a:lvl1pPr>
          </a:lstStyle>
          <a:p>
            <a:pPr>
              <a:lnSpc>
                <a:spcPct val="89000"/>
              </a:lnSpc>
              <a:spcAft>
                <a:spcPts val="600"/>
              </a:spcAft>
            </a:pPr>
            <a:r>
              <a:rPr lang="en-US" sz="7000" cap="all"/>
              <a:t>School Readiness</a:t>
            </a:r>
          </a:p>
          <a:p>
            <a:pPr>
              <a:lnSpc>
                <a:spcPct val="89000"/>
              </a:lnSpc>
              <a:spcAft>
                <a:spcPts val="600"/>
              </a:spcAft>
            </a:pPr>
            <a:r>
              <a:rPr lang="en-US" sz="7000" cap="all"/>
              <a:t>Education</a:t>
            </a:r>
          </a:p>
          <a:p>
            <a:pPr>
              <a:lnSpc>
                <a:spcPct val="89000"/>
              </a:lnSpc>
              <a:spcAft>
                <a:spcPts val="600"/>
              </a:spcAft>
            </a:pPr>
            <a:r>
              <a:rPr lang="en-US" sz="7000" cap="all"/>
              <a:t>Updates</a:t>
            </a:r>
          </a:p>
        </p:txBody>
      </p:sp>
      <p:sp>
        <p:nvSpPr>
          <p:cNvPr id="24" name="Freeform 6">
            <a:extLst>
              <a:ext uri="{FF2B5EF4-FFF2-40B4-BE49-F238E27FC236}">
                <a16:creationId xmlns:a16="http://schemas.microsoft.com/office/drawing/2014/main" id="{09E1F823-C239-4ACC-923A-5C958E00E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6" name="Freeform 6">
            <a:extLst>
              <a:ext uri="{FF2B5EF4-FFF2-40B4-BE49-F238E27FC236}">
                <a16:creationId xmlns:a16="http://schemas.microsoft.com/office/drawing/2014/main" id="{0817DDF7-06E9-4C7C-84DF-2240A6536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10" name="Picture 9" descr="A close up of a logo&#10;&#10;Description automatically generated">
            <a:extLst>
              <a:ext uri="{FF2B5EF4-FFF2-40B4-BE49-F238E27FC236}">
                <a16:creationId xmlns:a16="http://schemas.microsoft.com/office/drawing/2014/main" id="{66F52193-E2B2-4DD4-A9CC-3088A84139F3}"/>
              </a:ext>
            </a:extLst>
          </p:cNvPr>
          <p:cNvPicPr>
            <a:picLocks noChangeAspect="1"/>
          </p:cNvPicPr>
          <p:nvPr/>
        </p:nvPicPr>
        <p:blipFill>
          <a:blip r:embed="rId2"/>
          <a:stretch>
            <a:fillRect/>
          </a:stretch>
        </p:blipFill>
        <p:spPr>
          <a:xfrm>
            <a:off x="10703849" y="5627076"/>
            <a:ext cx="1312539" cy="973343"/>
          </a:xfrm>
          <a:prstGeom prst="rect">
            <a:avLst/>
          </a:prstGeom>
        </p:spPr>
      </p:pic>
      <p:sp>
        <p:nvSpPr>
          <p:cNvPr id="2" name="TextBox 1">
            <a:extLst>
              <a:ext uri="{FF2B5EF4-FFF2-40B4-BE49-F238E27FC236}">
                <a16:creationId xmlns:a16="http://schemas.microsoft.com/office/drawing/2014/main" id="{321F6C57-4AB8-4583-A3B7-E693D1107961}"/>
              </a:ext>
            </a:extLst>
          </p:cNvPr>
          <p:cNvSpPr txBox="1"/>
          <p:nvPr/>
        </p:nvSpPr>
        <p:spPr>
          <a:xfrm>
            <a:off x="1575758" y="6248400"/>
            <a:ext cx="382150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Amanda Griffis Blair</a:t>
            </a:r>
          </a:p>
        </p:txBody>
      </p:sp>
      <p:pic>
        <p:nvPicPr>
          <p:cNvPr id="3" name="Picture 3">
            <a:extLst>
              <a:ext uri="{FF2B5EF4-FFF2-40B4-BE49-F238E27FC236}">
                <a16:creationId xmlns:a16="http://schemas.microsoft.com/office/drawing/2014/main" id="{1BE54220-10A7-BC11-7B39-9D36012D5475}"/>
              </a:ext>
            </a:extLst>
          </p:cNvPr>
          <p:cNvPicPr>
            <a:picLocks noChangeAspect="1"/>
          </p:cNvPicPr>
          <p:nvPr/>
        </p:nvPicPr>
        <p:blipFill>
          <a:blip r:embed="rId3"/>
          <a:stretch>
            <a:fillRect/>
          </a:stretch>
        </p:blipFill>
        <p:spPr>
          <a:xfrm>
            <a:off x="1676400" y="1421593"/>
            <a:ext cx="2743200" cy="3940472"/>
          </a:xfrm>
          <a:prstGeom prst="rect">
            <a:avLst/>
          </a:prstGeom>
        </p:spPr>
      </p:pic>
    </p:spTree>
    <p:extLst>
      <p:ext uri="{BB962C8B-B14F-4D97-AF65-F5344CB8AC3E}">
        <p14:creationId xmlns:p14="http://schemas.microsoft.com/office/powerpoint/2010/main" val="280744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7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A8C18-7635-33CE-976F-73D009B9A64A}"/>
              </a:ext>
            </a:extLst>
          </p:cNvPr>
          <p:cNvSpPr>
            <a:spLocks noGrp="1"/>
          </p:cNvSpPr>
          <p:nvPr>
            <p:ph type="title"/>
          </p:nvPr>
        </p:nvSpPr>
        <p:spPr/>
        <p:txBody>
          <a:bodyPr/>
          <a:lstStyle/>
          <a:p>
            <a:pPr algn="ctr"/>
            <a:r>
              <a:rPr lang="en-US" b="1" dirty="0"/>
              <a:t>VPK End of Year Reports</a:t>
            </a:r>
          </a:p>
        </p:txBody>
      </p:sp>
      <p:sp>
        <p:nvSpPr>
          <p:cNvPr id="3" name="Content Placeholder 2">
            <a:extLst>
              <a:ext uri="{FF2B5EF4-FFF2-40B4-BE49-F238E27FC236}">
                <a16:creationId xmlns:a16="http://schemas.microsoft.com/office/drawing/2014/main" id="{2E28DE1B-2636-AA2D-1F4C-06DFE731701C}"/>
              </a:ext>
            </a:extLst>
          </p:cNvPr>
          <p:cNvSpPr>
            <a:spLocks noGrp="1"/>
          </p:cNvSpPr>
          <p:nvPr>
            <p:ph idx="1"/>
          </p:nvPr>
        </p:nvSpPr>
        <p:spPr/>
        <p:txBody>
          <a:bodyPr/>
          <a:lstStyle/>
          <a:p>
            <a:r>
              <a:rPr lang="en-US" dirty="0"/>
              <a:t>The Division of Early Learning (DEL) has created a report to show any VPK children that have been paid for more than 540 hours. This report will be processed monthly from now until the end of the program year. </a:t>
            </a:r>
          </a:p>
          <a:p>
            <a:r>
              <a:rPr lang="en-US" dirty="0"/>
              <a:t>If your program has any VPK children that are over 540 hours a Family Services team member will be reaching out to you letting you know of the child’s termination date and any hours that will be taken back from payment.</a:t>
            </a:r>
          </a:p>
          <a:p>
            <a:r>
              <a:rPr lang="en-US" dirty="0"/>
              <a:t>It is always our goal to catch the overages in a timely manner and terminate the child before more payment is made. </a:t>
            </a:r>
          </a:p>
          <a:p>
            <a:endParaRPr lang="en-US" dirty="0"/>
          </a:p>
        </p:txBody>
      </p:sp>
      <p:pic>
        <p:nvPicPr>
          <p:cNvPr id="4" name="Picture 3" descr="A close up of a logo&#10;&#10;Description automatically generated">
            <a:extLst>
              <a:ext uri="{FF2B5EF4-FFF2-40B4-BE49-F238E27FC236}">
                <a16:creationId xmlns:a16="http://schemas.microsoft.com/office/drawing/2014/main" id="{2A6412FA-3C6B-41E1-979F-7C25EF9C8BFF}"/>
              </a:ext>
            </a:extLst>
          </p:cNvPr>
          <p:cNvPicPr>
            <a:picLocks noChangeAspect="1"/>
          </p:cNvPicPr>
          <p:nvPr/>
        </p:nvPicPr>
        <p:blipFill>
          <a:blip r:embed="rId2"/>
          <a:stretch>
            <a:fillRect/>
          </a:stretch>
        </p:blipFill>
        <p:spPr>
          <a:xfrm>
            <a:off x="10703849" y="5627076"/>
            <a:ext cx="1312539" cy="973343"/>
          </a:xfrm>
          <a:prstGeom prst="rect">
            <a:avLst/>
          </a:prstGeom>
        </p:spPr>
      </p:pic>
    </p:spTree>
    <p:extLst>
      <p:ext uri="{BB962C8B-B14F-4D97-AF65-F5344CB8AC3E}">
        <p14:creationId xmlns:p14="http://schemas.microsoft.com/office/powerpoint/2010/main" val="444265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46F6-C625-690F-6456-1ED394D3D50A}"/>
              </a:ext>
            </a:extLst>
          </p:cNvPr>
          <p:cNvSpPr>
            <a:spLocks noGrp="1"/>
          </p:cNvSpPr>
          <p:nvPr>
            <p:ph type="title"/>
          </p:nvPr>
        </p:nvSpPr>
        <p:spPr/>
        <p:txBody>
          <a:bodyPr/>
          <a:lstStyle/>
          <a:p>
            <a:r>
              <a:rPr lang="en-US" dirty="0"/>
              <a:t>SR Child Assessments </a:t>
            </a:r>
          </a:p>
        </p:txBody>
      </p:sp>
      <p:graphicFrame>
        <p:nvGraphicFramePr>
          <p:cNvPr id="6" name="Content Placeholder 2">
            <a:extLst>
              <a:ext uri="{FF2B5EF4-FFF2-40B4-BE49-F238E27FC236}">
                <a16:creationId xmlns:a16="http://schemas.microsoft.com/office/drawing/2014/main" id="{508EA72D-D8E4-B727-88DE-9E3B7ECE6A7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close up of a logo&#10;&#10;Description automatically generated">
            <a:extLst>
              <a:ext uri="{FF2B5EF4-FFF2-40B4-BE49-F238E27FC236}">
                <a16:creationId xmlns:a16="http://schemas.microsoft.com/office/drawing/2014/main" id="{3E537298-6064-F00F-66F3-E97371DD9444}"/>
              </a:ext>
            </a:extLst>
          </p:cNvPr>
          <p:cNvPicPr>
            <a:picLocks noChangeAspect="1"/>
          </p:cNvPicPr>
          <p:nvPr/>
        </p:nvPicPr>
        <p:blipFill>
          <a:blip r:embed="rId7"/>
          <a:stretch>
            <a:fillRect/>
          </a:stretch>
        </p:blipFill>
        <p:spPr>
          <a:xfrm>
            <a:off x="10703849" y="5627076"/>
            <a:ext cx="1312539" cy="973343"/>
          </a:xfrm>
          <a:prstGeom prst="rect">
            <a:avLst/>
          </a:prstGeom>
        </p:spPr>
      </p:pic>
    </p:spTree>
    <p:extLst>
      <p:ext uri="{BB962C8B-B14F-4D97-AF65-F5344CB8AC3E}">
        <p14:creationId xmlns:p14="http://schemas.microsoft.com/office/powerpoint/2010/main" val="1116785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64A86-819D-4985-B6A7-AF70890DDD1B}"/>
              </a:ext>
            </a:extLst>
          </p:cNvPr>
          <p:cNvSpPr>
            <a:spLocks noGrp="1"/>
          </p:cNvSpPr>
          <p:nvPr>
            <p:ph type="title"/>
          </p:nvPr>
        </p:nvSpPr>
        <p:spPr>
          <a:xfrm>
            <a:off x="838200" y="218661"/>
            <a:ext cx="10515600" cy="1325563"/>
          </a:xfrm>
        </p:spPr>
        <p:txBody>
          <a:bodyPr/>
          <a:lstStyle/>
          <a:p>
            <a:pPr algn="ctr"/>
            <a:r>
              <a:rPr lang="en-US" dirty="0"/>
              <a:t>ASQ/ASQ-SE Reminder</a:t>
            </a:r>
          </a:p>
        </p:txBody>
      </p:sp>
      <p:sp>
        <p:nvSpPr>
          <p:cNvPr id="3" name="Content Placeholder 2">
            <a:extLst>
              <a:ext uri="{FF2B5EF4-FFF2-40B4-BE49-F238E27FC236}">
                <a16:creationId xmlns:a16="http://schemas.microsoft.com/office/drawing/2014/main" id="{9814ED93-493C-4F1A-8308-2171AD9C4DFF}"/>
              </a:ext>
            </a:extLst>
          </p:cNvPr>
          <p:cNvSpPr>
            <a:spLocks noGrp="1"/>
          </p:cNvSpPr>
          <p:nvPr>
            <p:ph idx="1"/>
          </p:nvPr>
        </p:nvSpPr>
        <p:spPr>
          <a:xfrm>
            <a:off x="838200" y="1364974"/>
            <a:ext cx="10515600" cy="5274365"/>
          </a:xfrm>
        </p:spPr>
        <p:txBody>
          <a:bodyPr>
            <a:normAutofit fontScale="85000" lnSpcReduction="10000"/>
          </a:bodyPr>
          <a:lstStyle/>
          <a:p>
            <a:r>
              <a:rPr lang="en-US" dirty="0"/>
              <a:t>ASQ/SE completion will happen in the </a:t>
            </a:r>
            <a:r>
              <a:rPr lang="en-US" b="1" dirty="0"/>
              <a:t>Family and Provider Portals</a:t>
            </a:r>
            <a:r>
              <a:rPr lang="en-US" dirty="0"/>
              <a:t>. </a:t>
            </a:r>
          </a:p>
          <a:p>
            <a:endParaRPr lang="en-US" dirty="0"/>
          </a:p>
          <a:p>
            <a:r>
              <a:rPr lang="en-US" dirty="0"/>
              <a:t>Enrollment ASQs are completed by the parent/guardian at time of enrollment. Parent has the option to defer the screenings to the provider. If not completed within 5 days, the screenings will transfer to the provider for completion. </a:t>
            </a:r>
          </a:p>
          <a:p>
            <a:pPr marL="0" indent="0">
              <a:buNone/>
            </a:pPr>
            <a:endParaRPr lang="en-US" dirty="0"/>
          </a:p>
          <a:p>
            <a:r>
              <a:rPr lang="en-US" dirty="0"/>
              <a:t>If the parent chooses for the provider to complete the ASQ and/or the ASQ-SE, coalition is required to ensure provider completes the screenings. </a:t>
            </a:r>
          </a:p>
          <a:p>
            <a:pPr lvl="1"/>
            <a:r>
              <a:rPr lang="en-US" dirty="0">
                <a:solidFill>
                  <a:srgbClr val="FF0000"/>
                </a:solidFill>
              </a:rPr>
              <a:t>If you completed a screening for a child and they are still showing as ‘incomplete’ in the Portal, it is likely due to the fact that the SE has not been completed. Click on that child’s screening again and complete the SE.</a:t>
            </a:r>
          </a:p>
          <a:p>
            <a:endParaRPr lang="en-US" dirty="0"/>
          </a:p>
          <a:p>
            <a:r>
              <a:rPr lang="en-US" dirty="0">
                <a:solidFill>
                  <a:srgbClr val="FF0000"/>
                </a:solidFill>
              </a:rPr>
              <a:t>Failure to complete ASQs as required by Rule, will result in a Non-Compliance notice for your site.</a:t>
            </a:r>
          </a:p>
          <a:p>
            <a:pPr lvl="1"/>
            <a:r>
              <a:rPr lang="en-US" dirty="0">
                <a:solidFill>
                  <a:srgbClr val="FF0000"/>
                </a:solidFill>
              </a:rPr>
              <a:t>Every attempt to contact providers regarding incomplete/late screenings is case noted.</a:t>
            </a:r>
          </a:p>
        </p:txBody>
      </p:sp>
      <p:pic>
        <p:nvPicPr>
          <p:cNvPr id="4" name="Picture 3" descr="A close up of a logo&#10;&#10;Description automatically generated">
            <a:extLst>
              <a:ext uri="{FF2B5EF4-FFF2-40B4-BE49-F238E27FC236}">
                <a16:creationId xmlns:a16="http://schemas.microsoft.com/office/drawing/2014/main" id="{C8708483-E888-BD4C-87B0-30C02BBBE7A3}"/>
              </a:ext>
            </a:extLst>
          </p:cNvPr>
          <p:cNvPicPr>
            <a:picLocks noChangeAspect="1"/>
          </p:cNvPicPr>
          <p:nvPr/>
        </p:nvPicPr>
        <p:blipFill>
          <a:blip r:embed="rId2"/>
          <a:stretch>
            <a:fillRect/>
          </a:stretch>
        </p:blipFill>
        <p:spPr>
          <a:xfrm>
            <a:off x="10703849" y="5627076"/>
            <a:ext cx="1312539" cy="973343"/>
          </a:xfrm>
          <a:prstGeom prst="rect">
            <a:avLst/>
          </a:prstGeom>
        </p:spPr>
      </p:pic>
    </p:spTree>
    <p:extLst>
      <p:ext uri="{BB962C8B-B14F-4D97-AF65-F5344CB8AC3E}">
        <p14:creationId xmlns:p14="http://schemas.microsoft.com/office/powerpoint/2010/main" val="35707007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C4BE9-8119-4FCE-B190-016D96735438}"/>
              </a:ext>
            </a:extLst>
          </p:cNvPr>
          <p:cNvSpPr>
            <a:spLocks noGrp="1"/>
          </p:cNvSpPr>
          <p:nvPr>
            <p:ph type="title"/>
          </p:nvPr>
        </p:nvSpPr>
        <p:spPr/>
        <p:txBody>
          <a:bodyPr/>
          <a:lstStyle/>
          <a:p>
            <a:pPr algn="ctr"/>
            <a:r>
              <a:rPr lang="en-US" dirty="0"/>
              <a:t>ASQ/ASQ-SE Reminder (</a:t>
            </a:r>
            <a:r>
              <a:rPr lang="en-US" dirty="0" err="1"/>
              <a:t>Contd</a:t>
            </a:r>
            <a:r>
              <a:rPr lang="en-US" dirty="0"/>
              <a:t>)</a:t>
            </a:r>
            <a:endParaRPr lang="en-US" dirty="0">
              <a:solidFill>
                <a:srgbClr val="FF0000"/>
              </a:solidFill>
            </a:endParaRPr>
          </a:p>
        </p:txBody>
      </p:sp>
      <p:sp>
        <p:nvSpPr>
          <p:cNvPr id="3" name="Content Placeholder 2">
            <a:extLst>
              <a:ext uri="{FF2B5EF4-FFF2-40B4-BE49-F238E27FC236}">
                <a16:creationId xmlns:a16="http://schemas.microsoft.com/office/drawing/2014/main" id="{DD2C1A84-6495-4FA4-BA3E-7893E48BF4E2}"/>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ASQs not completed by the families?</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Consider setting up a tablet or computer workstation for families and ask them to complete the ASQ within the portal during pick up or drop off time. </a:t>
            </a:r>
          </a:p>
          <a:p>
            <a:pPr marL="457200" lvl="1"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We know these new changes have created some new issues and we are working hard to collaborate with OEL on possible fixes/solutions. We really appreciate your patience and understanding as we all learn to navigate this new system together.</a:t>
            </a:r>
          </a:p>
          <a:p>
            <a:pPr lvl="1"/>
            <a:endParaRPr lang="en-US" sz="1800" dirty="0">
              <a:latin typeface="Calibri" panose="020F0502020204030204" pitchFamily="34" charset="0"/>
              <a:cs typeface="Times New Roman" panose="02020603050405020304" pitchFamily="18" charset="0"/>
            </a:endParaRPr>
          </a:p>
          <a:p>
            <a:pPr lvl="1"/>
            <a:r>
              <a:rPr lang="en-US" sz="1800" dirty="0">
                <a:latin typeface="Calibri" panose="020F0502020204030204" pitchFamily="34" charset="0"/>
                <a:cs typeface="Times New Roman" panose="02020603050405020304" pitchFamily="18" charset="0"/>
              </a:rPr>
              <a:t>Please DO NOT back date ASQs. Use the current date you are actually completing the ASQs. </a:t>
            </a:r>
          </a:p>
          <a:p>
            <a:pPr lvl="1"/>
            <a:endParaRPr lang="en-US" sz="1800" dirty="0">
              <a:latin typeface="Calibri" panose="020F0502020204030204" pitchFamily="34" charset="0"/>
              <a:cs typeface="Times New Roman" panose="02020603050405020304" pitchFamily="18" charset="0"/>
            </a:endParaRPr>
          </a:p>
          <a:p>
            <a:pPr lvl="1"/>
            <a:r>
              <a:rPr lang="en-US" sz="1800" dirty="0">
                <a:latin typeface="Calibri" panose="020F0502020204030204" pitchFamily="34" charset="0"/>
                <a:cs typeface="Times New Roman" panose="02020603050405020304" pitchFamily="18" charset="0"/>
              </a:rPr>
              <a:t>Make sure you are using Google Chrome browser.</a:t>
            </a:r>
            <a:endParaRPr lang="en-US" sz="3200" dirty="0"/>
          </a:p>
        </p:txBody>
      </p:sp>
      <p:pic>
        <p:nvPicPr>
          <p:cNvPr id="4" name="Picture 3" descr="A close up of a logo&#10;&#10;Description automatically generated">
            <a:extLst>
              <a:ext uri="{FF2B5EF4-FFF2-40B4-BE49-F238E27FC236}">
                <a16:creationId xmlns:a16="http://schemas.microsoft.com/office/drawing/2014/main" id="{82D15763-0FFC-54CC-1F62-5F7699C6BEC1}"/>
              </a:ext>
            </a:extLst>
          </p:cNvPr>
          <p:cNvPicPr>
            <a:picLocks noChangeAspect="1"/>
          </p:cNvPicPr>
          <p:nvPr/>
        </p:nvPicPr>
        <p:blipFill>
          <a:blip r:embed="rId2"/>
          <a:stretch>
            <a:fillRect/>
          </a:stretch>
        </p:blipFill>
        <p:spPr>
          <a:xfrm>
            <a:off x="10703849" y="5627076"/>
            <a:ext cx="1312539" cy="973343"/>
          </a:xfrm>
          <a:prstGeom prst="rect">
            <a:avLst/>
          </a:prstGeom>
        </p:spPr>
      </p:pic>
    </p:spTree>
    <p:extLst>
      <p:ext uri="{BB962C8B-B14F-4D97-AF65-F5344CB8AC3E}">
        <p14:creationId xmlns:p14="http://schemas.microsoft.com/office/powerpoint/2010/main" val="30465094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AC3F9-012E-46C8-8A32-7CED3C9319A8}"/>
              </a:ext>
            </a:extLst>
          </p:cNvPr>
          <p:cNvSpPr>
            <a:spLocks noGrp="1"/>
          </p:cNvSpPr>
          <p:nvPr>
            <p:ph type="title"/>
          </p:nvPr>
        </p:nvSpPr>
        <p:spPr/>
        <p:txBody>
          <a:bodyPr/>
          <a:lstStyle/>
          <a:p>
            <a:pPr algn="ctr"/>
            <a:r>
              <a:rPr lang="en-US" dirty="0"/>
              <a:t>ASQ Screenings in Provider/Parent Portals</a:t>
            </a:r>
            <a:br>
              <a:rPr lang="en-US" dirty="0"/>
            </a:br>
            <a:r>
              <a:rPr lang="en-US" dirty="0"/>
              <a:t>YouTube Video Tutorials</a:t>
            </a:r>
          </a:p>
        </p:txBody>
      </p:sp>
      <p:sp>
        <p:nvSpPr>
          <p:cNvPr id="3" name="Content Placeholder 2">
            <a:extLst>
              <a:ext uri="{FF2B5EF4-FFF2-40B4-BE49-F238E27FC236}">
                <a16:creationId xmlns:a16="http://schemas.microsoft.com/office/drawing/2014/main" id="{BBBC2326-CEEB-4A92-90DB-A08739850AB7}"/>
              </a:ext>
            </a:extLst>
          </p:cNvPr>
          <p:cNvSpPr>
            <a:spLocks noGrp="1"/>
          </p:cNvSpPr>
          <p:nvPr>
            <p:ph idx="1"/>
          </p:nvPr>
        </p:nvSpPr>
        <p:spPr>
          <a:xfrm>
            <a:off x="291548" y="1865382"/>
            <a:ext cx="11569148" cy="4351338"/>
          </a:xfrm>
        </p:spPr>
        <p:txBody>
          <a:bodyPr>
            <a:normAutofit fontScale="70000" lnSpcReduction="20000"/>
          </a:bodyPr>
          <a:lstStyle/>
          <a:p>
            <a:pPr marL="0" indent="0" algn="l">
              <a:buNone/>
            </a:pPr>
            <a:r>
              <a:rPr lang="en-US" b="1" i="0" dirty="0">
                <a:solidFill>
                  <a:srgbClr val="050505"/>
                </a:solidFill>
                <a:effectLst/>
                <a:latin typeface="Segoe UI Historic" panose="020B0502040204020203" pitchFamily="34" charset="0"/>
              </a:rPr>
              <a:t>Family Portal</a:t>
            </a:r>
          </a:p>
          <a:p>
            <a:pPr marL="0" indent="0" algn="l">
              <a:buNone/>
            </a:pPr>
            <a:r>
              <a:rPr lang="en-US" b="0" i="0" dirty="0">
                <a:solidFill>
                  <a:srgbClr val="050505"/>
                </a:solidFill>
                <a:effectLst/>
                <a:latin typeface="Segoe UI Historic" panose="020B0502040204020203" pitchFamily="34" charset="0"/>
              </a:rPr>
              <a:t>1.How to Complete the School Readiness Enrollment Process (5:50) </a:t>
            </a:r>
            <a:r>
              <a:rPr lang="en-US" b="0" i="0" u="none" strike="noStrike" dirty="0">
                <a:solidFill>
                  <a:srgbClr val="050505"/>
                </a:solidFill>
                <a:effectLst/>
                <a:latin typeface="inherit"/>
                <a:hlinkClick r:id="rId2"/>
              </a:rPr>
              <a:t>https://www.youtube.com/watch?v=_QK7BDxYYM8</a:t>
            </a:r>
            <a:endParaRPr lang="en-US" b="0" i="0" dirty="0">
              <a:solidFill>
                <a:srgbClr val="050505"/>
              </a:solidFill>
              <a:effectLst/>
              <a:latin typeface="Segoe UI Historic" panose="020B0502040204020203" pitchFamily="34" charset="0"/>
            </a:endParaRPr>
          </a:p>
          <a:p>
            <a:pPr marL="0" indent="0" algn="l">
              <a:buNone/>
            </a:pPr>
            <a:r>
              <a:rPr lang="en-US" b="0" i="0" dirty="0">
                <a:solidFill>
                  <a:srgbClr val="050505"/>
                </a:solidFill>
                <a:effectLst/>
                <a:latin typeface="Segoe UI Historic" panose="020B0502040204020203" pitchFamily="34" charset="0"/>
              </a:rPr>
              <a:t>2.How to Complete Developmental Screening Questionnaires (6:32) </a:t>
            </a:r>
            <a:r>
              <a:rPr lang="en-US" b="0" i="0" u="none" strike="noStrike" dirty="0">
                <a:solidFill>
                  <a:srgbClr val="050505"/>
                </a:solidFill>
                <a:effectLst/>
                <a:latin typeface="inherit"/>
                <a:hlinkClick r:id="rId3"/>
              </a:rPr>
              <a:t>https://www.youtube.com/watch?v=8WoGk-56J-s</a:t>
            </a:r>
            <a:endParaRPr lang="en-US" b="0" i="0" dirty="0">
              <a:solidFill>
                <a:srgbClr val="050505"/>
              </a:solidFill>
              <a:effectLst/>
              <a:latin typeface="Segoe UI Historic" panose="020B0502040204020203" pitchFamily="34" charset="0"/>
            </a:endParaRPr>
          </a:p>
          <a:p>
            <a:pPr marL="0" indent="0" algn="l">
              <a:buNone/>
            </a:pPr>
            <a:r>
              <a:rPr lang="en-US" b="0" i="0" dirty="0">
                <a:solidFill>
                  <a:srgbClr val="050505"/>
                </a:solidFill>
                <a:effectLst/>
                <a:latin typeface="Segoe UI Historic" panose="020B0502040204020203" pitchFamily="34" charset="0"/>
              </a:rPr>
              <a:t>3.How to View Screening Results (2:15) </a:t>
            </a:r>
            <a:r>
              <a:rPr lang="en-US" b="0" i="0" u="none" strike="noStrike" dirty="0">
                <a:solidFill>
                  <a:srgbClr val="050505"/>
                </a:solidFill>
                <a:effectLst/>
                <a:latin typeface="inherit"/>
                <a:hlinkClick r:id="rId4"/>
              </a:rPr>
              <a:t>https://www.youtube.com/watch?v=s6SdVIiaWeI</a:t>
            </a:r>
            <a:endParaRPr lang="en-US" b="0" i="0" dirty="0">
              <a:solidFill>
                <a:srgbClr val="050505"/>
              </a:solidFill>
              <a:effectLst/>
              <a:latin typeface="Segoe UI Historic" panose="020B0502040204020203" pitchFamily="34" charset="0"/>
            </a:endParaRPr>
          </a:p>
          <a:p>
            <a:pPr marL="0" indent="0" algn="l">
              <a:buNone/>
            </a:pPr>
            <a:r>
              <a:rPr lang="en-US" b="0" i="0" dirty="0">
                <a:solidFill>
                  <a:srgbClr val="050505"/>
                </a:solidFill>
                <a:effectLst/>
                <a:latin typeface="Segoe UI Historic" panose="020B0502040204020203" pitchFamily="34" charset="0"/>
              </a:rPr>
              <a:t>4.How to Update Consent Settings (2:35) </a:t>
            </a:r>
            <a:r>
              <a:rPr lang="en-US" b="0" i="0" u="sng" dirty="0">
                <a:solidFill>
                  <a:srgbClr val="050505"/>
                </a:solidFill>
                <a:effectLst/>
                <a:latin typeface="inherit"/>
                <a:hlinkClick r:id="rId5"/>
              </a:rPr>
              <a:t>https://www.youtube.com/watch?v=eXxDziZfViI</a:t>
            </a:r>
            <a:endParaRPr lang="en-US" b="0" i="0" u="sng" dirty="0">
              <a:solidFill>
                <a:srgbClr val="050505"/>
              </a:solidFill>
              <a:effectLst/>
              <a:latin typeface="inherit"/>
            </a:endParaRPr>
          </a:p>
          <a:p>
            <a:pPr algn="l"/>
            <a:endParaRPr lang="en-US" b="0" i="0" dirty="0">
              <a:solidFill>
                <a:srgbClr val="050505"/>
              </a:solidFill>
              <a:effectLst/>
              <a:latin typeface="Segoe UI Historic" panose="020B0502040204020203" pitchFamily="34" charset="0"/>
            </a:endParaRPr>
          </a:p>
          <a:p>
            <a:pPr marL="0" indent="0" algn="l">
              <a:buNone/>
            </a:pPr>
            <a:r>
              <a:rPr lang="en-US" b="1" i="0" dirty="0">
                <a:solidFill>
                  <a:srgbClr val="050505"/>
                </a:solidFill>
                <a:effectLst/>
                <a:latin typeface="Segoe UI Historic" panose="020B0502040204020203" pitchFamily="34" charset="0"/>
              </a:rPr>
              <a:t>Provider Portal</a:t>
            </a:r>
          </a:p>
          <a:p>
            <a:pPr marL="0" indent="0" algn="l">
              <a:buNone/>
            </a:pPr>
            <a:r>
              <a:rPr lang="en-US" b="0" i="0" dirty="0">
                <a:solidFill>
                  <a:srgbClr val="050505"/>
                </a:solidFill>
                <a:effectLst/>
                <a:latin typeface="Segoe UI Historic" panose="020B0502040204020203" pitchFamily="34" charset="0"/>
              </a:rPr>
              <a:t>1.How to Complete and Submit Screenings (3:39) </a:t>
            </a:r>
            <a:r>
              <a:rPr lang="en-US" b="0" i="0" u="none" strike="noStrike" dirty="0">
                <a:solidFill>
                  <a:srgbClr val="050505"/>
                </a:solidFill>
                <a:effectLst/>
                <a:latin typeface="inherit"/>
                <a:hlinkClick r:id="rId6"/>
              </a:rPr>
              <a:t>https://www.youtube.com/watch?v=vhVRhfs5pjU</a:t>
            </a:r>
            <a:endParaRPr lang="en-US" b="0" i="0" dirty="0">
              <a:solidFill>
                <a:srgbClr val="050505"/>
              </a:solidFill>
              <a:effectLst/>
              <a:latin typeface="Segoe UI Historic" panose="020B0502040204020203" pitchFamily="34" charset="0"/>
            </a:endParaRPr>
          </a:p>
          <a:p>
            <a:pPr marL="0" indent="0" algn="l">
              <a:buNone/>
            </a:pPr>
            <a:r>
              <a:rPr lang="en-US" b="0" i="0" dirty="0">
                <a:solidFill>
                  <a:srgbClr val="050505"/>
                </a:solidFill>
                <a:effectLst/>
                <a:latin typeface="Segoe UI Historic" panose="020B0502040204020203" pitchFamily="34" charset="0"/>
              </a:rPr>
              <a:t>2.How to Search for Screening Records (2:20) </a:t>
            </a:r>
            <a:r>
              <a:rPr lang="en-US" b="0" i="0" u="none" strike="noStrike" dirty="0">
                <a:solidFill>
                  <a:srgbClr val="050505"/>
                </a:solidFill>
                <a:effectLst/>
                <a:latin typeface="inherit"/>
                <a:hlinkClick r:id="rId7"/>
              </a:rPr>
              <a:t>https://www.youtube.com/watch?v=2OAomM-XXP8</a:t>
            </a:r>
            <a:endParaRPr lang="en-US" b="0" i="0" dirty="0">
              <a:solidFill>
                <a:srgbClr val="050505"/>
              </a:solidFill>
              <a:effectLst/>
              <a:latin typeface="Segoe UI Historic" panose="020B0502040204020203" pitchFamily="34" charset="0"/>
            </a:endParaRPr>
          </a:p>
          <a:p>
            <a:pPr marL="0" indent="0" algn="l">
              <a:buNone/>
            </a:pPr>
            <a:r>
              <a:rPr lang="en-US" b="0" i="0" dirty="0">
                <a:solidFill>
                  <a:srgbClr val="050505"/>
                </a:solidFill>
                <a:effectLst/>
                <a:latin typeface="Segoe UI Historic" panose="020B0502040204020203" pitchFamily="34" charset="0"/>
              </a:rPr>
              <a:t>3.How to Add and View Screening Notes (2:39) </a:t>
            </a:r>
            <a:r>
              <a:rPr lang="en-US" b="0" i="0" u="none" strike="noStrike" dirty="0">
                <a:solidFill>
                  <a:srgbClr val="050505"/>
                </a:solidFill>
                <a:effectLst/>
                <a:latin typeface="inherit"/>
                <a:hlinkClick r:id="rId8"/>
              </a:rPr>
              <a:t>https://www.youtube.com/watch?v=v0cT_0sbt6U</a:t>
            </a:r>
            <a:endParaRPr lang="en-US" b="0" i="0" dirty="0">
              <a:solidFill>
                <a:srgbClr val="050505"/>
              </a:solidFill>
              <a:effectLst/>
              <a:latin typeface="Segoe UI Historic" panose="020B0502040204020203" pitchFamily="34" charset="0"/>
            </a:endParaRPr>
          </a:p>
          <a:p>
            <a:endParaRPr lang="en-US" dirty="0"/>
          </a:p>
        </p:txBody>
      </p:sp>
      <p:pic>
        <p:nvPicPr>
          <p:cNvPr id="4" name="Picture 3" descr="A close up of a logo&#10;&#10;Description automatically generated">
            <a:extLst>
              <a:ext uri="{FF2B5EF4-FFF2-40B4-BE49-F238E27FC236}">
                <a16:creationId xmlns:a16="http://schemas.microsoft.com/office/drawing/2014/main" id="{8ABF24F6-9C1E-13D8-8E57-9130F666530F}"/>
              </a:ext>
            </a:extLst>
          </p:cNvPr>
          <p:cNvPicPr>
            <a:picLocks noChangeAspect="1"/>
          </p:cNvPicPr>
          <p:nvPr/>
        </p:nvPicPr>
        <p:blipFill>
          <a:blip r:embed="rId9"/>
          <a:stretch>
            <a:fillRect/>
          </a:stretch>
        </p:blipFill>
        <p:spPr>
          <a:xfrm>
            <a:off x="10703849" y="5627076"/>
            <a:ext cx="1312539" cy="973343"/>
          </a:xfrm>
          <a:prstGeom prst="rect">
            <a:avLst/>
          </a:prstGeom>
        </p:spPr>
      </p:pic>
    </p:spTree>
    <p:extLst>
      <p:ext uri="{BB962C8B-B14F-4D97-AF65-F5344CB8AC3E}">
        <p14:creationId xmlns:p14="http://schemas.microsoft.com/office/powerpoint/2010/main" val="12288659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1EB1CD-0AC9-D2C3-D53A-FD5E5183A264}"/>
              </a:ext>
            </a:extLst>
          </p:cNvPr>
          <p:cNvSpPr>
            <a:spLocks noGrp="1"/>
          </p:cNvSpPr>
          <p:nvPr>
            <p:ph type="title"/>
          </p:nvPr>
        </p:nvSpPr>
        <p:spPr>
          <a:xfrm>
            <a:off x="838200" y="365125"/>
            <a:ext cx="10515600" cy="1325563"/>
          </a:xfrm>
        </p:spPr>
        <p:txBody>
          <a:bodyPr>
            <a:normAutofit/>
          </a:bodyPr>
          <a:lstStyle/>
          <a:p>
            <a:r>
              <a:rPr lang="en-US" sz="4200"/>
              <a:t>VPK CLASS Assessments	</a:t>
            </a:r>
            <a:br>
              <a:rPr lang="en-US" sz="4200"/>
            </a:br>
            <a:endParaRPr lang="en-US" sz="4200"/>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8069B9F-190F-3CC9-81CB-939D83E57F29}"/>
              </a:ext>
            </a:extLst>
          </p:cNvPr>
          <p:cNvSpPr>
            <a:spLocks noGrp="1"/>
          </p:cNvSpPr>
          <p:nvPr>
            <p:ph idx="1"/>
          </p:nvPr>
        </p:nvSpPr>
        <p:spPr>
          <a:xfrm>
            <a:off x="838200" y="1929384"/>
            <a:ext cx="10515600" cy="4251960"/>
          </a:xfrm>
        </p:spPr>
        <p:txBody>
          <a:bodyPr>
            <a:normAutofit/>
          </a:bodyPr>
          <a:lstStyle/>
          <a:p>
            <a:r>
              <a:rPr lang="en-US" sz="1900"/>
              <a:t>Per State Rule, ALL VPK classrooms will receive a CLASS assessment. All classroom scores will be calculated into one Composite VPK score for each VPK program. A score of 4.0 is required to continue to contract for future VPK programs. </a:t>
            </a:r>
          </a:p>
          <a:p>
            <a:endParaRPr lang="en-US" sz="1900"/>
          </a:p>
          <a:p>
            <a:r>
              <a:rPr lang="en-US" sz="1900"/>
              <a:t>Make sure your VPK teachers know what to expect! Ensure they have access to MyTeachstone accounts and/or have taken a PreK CLASS training.</a:t>
            </a:r>
          </a:p>
          <a:p>
            <a:endParaRPr lang="en-US" sz="1900"/>
          </a:p>
          <a:p>
            <a:r>
              <a:rPr lang="en-US" sz="1900"/>
              <a:t>Lead teacher listed in the Portal must be present for assessment to occur. Keep your portal profile updated!</a:t>
            </a:r>
          </a:p>
          <a:p>
            <a:pPr marL="0" indent="0">
              <a:buNone/>
            </a:pPr>
            <a:endParaRPr lang="en-US" sz="1900"/>
          </a:p>
          <a:p>
            <a:r>
              <a:rPr lang="en-US" sz="1900"/>
              <a:t>We set up a tentative assessment schedule by month but as we’ve stated before please know that your assessment month assignment is *tentative* based on many factors. Your assessment may be moved up earlier in order for our agency to ensure all assessments are completed as required by DEL. </a:t>
            </a:r>
          </a:p>
        </p:txBody>
      </p:sp>
      <p:pic>
        <p:nvPicPr>
          <p:cNvPr id="4" name="Picture 3" descr="A close up of a logo&#10;&#10;Description automatically generated">
            <a:extLst>
              <a:ext uri="{FF2B5EF4-FFF2-40B4-BE49-F238E27FC236}">
                <a16:creationId xmlns:a16="http://schemas.microsoft.com/office/drawing/2014/main" id="{EDD89514-AFC8-525C-3210-A275F1B33046}"/>
              </a:ext>
            </a:extLst>
          </p:cNvPr>
          <p:cNvPicPr>
            <a:picLocks noChangeAspect="1"/>
          </p:cNvPicPr>
          <p:nvPr/>
        </p:nvPicPr>
        <p:blipFill>
          <a:blip r:embed="rId2"/>
          <a:stretch>
            <a:fillRect/>
          </a:stretch>
        </p:blipFill>
        <p:spPr>
          <a:xfrm>
            <a:off x="10703849" y="5627076"/>
            <a:ext cx="1312539" cy="973343"/>
          </a:xfrm>
          <a:prstGeom prst="rect">
            <a:avLst/>
          </a:prstGeom>
        </p:spPr>
      </p:pic>
    </p:spTree>
    <p:extLst>
      <p:ext uri="{BB962C8B-B14F-4D97-AF65-F5344CB8AC3E}">
        <p14:creationId xmlns:p14="http://schemas.microsoft.com/office/powerpoint/2010/main" val="38594469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F88E9-D638-0044-53F8-7CF1696F1453}"/>
              </a:ext>
            </a:extLst>
          </p:cNvPr>
          <p:cNvSpPr>
            <a:spLocks noGrp="1"/>
          </p:cNvSpPr>
          <p:nvPr>
            <p:ph type="title"/>
          </p:nvPr>
        </p:nvSpPr>
        <p:spPr/>
        <p:txBody>
          <a:bodyPr/>
          <a:lstStyle/>
          <a:p>
            <a:r>
              <a:rPr lang="en-US" dirty="0"/>
              <a:t>CLASS Assessment Reminders:</a:t>
            </a:r>
          </a:p>
        </p:txBody>
      </p:sp>
      <p:sp>
        <p:nvSpPr>
          <p:cNvPr id="3" name="Content Placeholder 2">
            <a:extLst>
              <a:ext uri="{FF2B5EF4-FFF2-40B4-BE49-F238E27FC236}">
                <a16:creationId xmlns:a16="http://schemas.microsoft.com/office/drawing/2014/main" id="{31667886-5542-088C-6C68-646258E48676}"/>
              </a:ext>
            </a:extLst>
          </p:cNvPr>
          <p:cNvSpPr>
            <a:spLocks noGrp="1"/>
          </p:cNvSpPr>
          <p:nvPr>
            <p:ph idx="1"/>
          </p:nvPr>
        </p:nvSpPr>
        <p:spPr/>
        <p:txBody>
          <a:bodyPr>
            <a:normAutofit fontScale="92500" lnSpcReduction="10000"/>
          </a:bodyPr>
          <a:lstStyle/>
          <a:p>
            <a:r>
              <a:rPr lang="en-US" dirty="0"/>
              <a:t>Continue your normal schedule during assessments. Children respond best to their normal routine and structure.</a:t>
            </a:r>
          </a:p>
          <a:p>
            <a:r>
              <a:rPr lang="en-US" dirty="0"/>
              <a:t>Outdoor time for Infants and Toddlers will be assessed. Pre-K can be assessed if there is a structured activity planned. Let your assessor know ahead of time whether outside time activities are planned.</a:t>
            </a:r>
          </a:p>
          <a:p>
            <a:r>
              <a:rPr lang="en-US" dirty="0"/>
              <a:t>Dual Coding- as we build assessor capacity, train, and set measures to ensure CLASS reliability, please note that 2 assessors may be present for your assessment(s). </a:t>
            </a:r>
          </a:p>
          <a:p>
            <a:r>
              <a:rPr lang="en-US" dirty="0"/>
              <a:t>Due to the high volume of CLASS assessments required this year, we cannot guarantee that assessments will occur for each site during the same time frame as previously scheduled. </a:t>
            </a:r>
          </a:p>
          <a:p>
            <a:endParaRPr lang="en-US" dirty="0"/>
          </a:p>
          <a:p>
            <a:endParaRPr lang="en-US" dirty="0"/>
          </a:p>
          <a:p>
            <a:endParaRPr lang="en-US" dirty="0"/>
          </a:p>
          <a:p>
            <a:endParaRPr lang="en-US" dirty="0"/>
          </a:p>
          <a:p>
            <a:endParaRPr lang="en-US" dirty="0"/>
          </a:p>
        </p:txBody>
      </p:sp>
      <p:pic>
        <p:nvPicPr>
          <p:cNvPr id="4" name="Picture 3" descr="A close up of a logo&#10;&#10;Description automatically generated">
            <a:extLst>
              <a:ext uri="{FF2B5EF4-FFF2-40B4-BE49-F238E27FC236}">
                <a16:creationId xmlns:a16="http://schemas.microsoft.com/office/drawing/2014/main" id="{5A80B6B0-089C-5670-2463-54CD3D45A20D}"/>
              </a:ext>
            </a:extLst>
          </p:cNvPr>
          <p:cNvPicPr>
            <a:picLocks noChangeAspect="1"/>
          </p:cNvPicPr>
          <p:nvPr/>
        </p:nvPicPr>
        <p:blipFill>
          <a:blip r:embed="rId2"/>
          <a:stretch>
            <a:fillRect/>
          </a:stretch>
        </p:blipFill>
        <p:spPr>
          <a:xfrm>
            <a:off x="10703849" y="5627076"/>
            <a:ext cx="1312539" cy="973343"/>
          </a:xfrm>
          <a:prstGeom prst="rect">
            <a:avLst/>
          </a:prstGeom>
        </p:spPr>
      </p:pic>
    </p:spTree>
    <p:extLst>
      <p:ext uri="{BB962C8B-B14F-4D97-AF65-F5344CB8AC3E}">
        <p14:creationId xmlns:p14="http://schemas.microsoft.com/office/powerpoint/2010/main" val="41749575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9A3AB-2F82-4BD3-FD24-7F2E0173964B}"/>
              </a:ext>
            </a:extLst>
          </p:cNvPr>
          <p:cNvSpPr>
            <a:spLocks noGrp="1"/>
          </p:cNvSpPr>
          <p:nvPr>
            <p:ph type="title"/>
          </p:nvPr>
        </p:nvSpPr>
        <p:spPr/>
        <p:txBody>
          <a:bodyPr/>
          <a:lstStyle/>
          <a:p>
            <a:r>
              <a:rPr lang="en-US" dirty="0"/>
              <a:t>CLASS Assessment Reminders (continued): </a:t>
            </a:r>
          </a:p>
        </p:txBody>
      </p:sp>
      <p:sp>
        <p:nvSpPr>
          <p:cNvPr id="3" name="Content Placeholder 2">
            <a:extLst>
              <a:ext uri="{FF2B5EF4-FFF2-40B4-BE49-F238E27FC236}">
                <a16:creationId xmlns:a16="http://schemas.microsoft.com/office/drawing/2014/main" id="{49292810-1EBA-05CF-94CA-082B73A66A21}"/>
              </a:ext>
            </a:extLst>
          </p:cNvPr>
          <p:cNvSpPr>
            <a:spLocks noGrp="1"/>
          </p:cNvSpPr>
          <p:nvPr>
            <p:ph idx="1"/>
          </p:nvPr>
        </p:nvSpPr>
        <p:spPr/>
        <p:txBody>
          <a:bodyPr>
            <a:normAutofit fontScale="92500" lnSpcReduction="20000"/>
          </a:bodyPr>
          <a:lstStyle/>
          <a:p>
            <a:r>
              <a:rPr lang="en-US" dirty="0"/>
              <a:t>Assessors are coached by supervisors to give no feedback regarding assessment scores after each assessment. Providers are required to request, in writing, for their individual classroom notes. Information on this is provided in the email you’ll receive notifying you of your composite score(s). </a:t>
            </a:r>
          </a:p>
          <a:p>
            <a:r>
              <a:rPr lang="en-US" dirty="0"/>
              <a:t>If you open a VPK room after your CLASS assessments have taken place, the new class will be observed, and your VPK assessment composite score will be recalculated.</a:t>
            </a:r>
          </a:p>
          <a:p>
            <a:r>
              <a:rPr lang="en-US" dirty="0"/>
              <a:t>If your composite score for SR and/or VPK are below 4.0, provider has the option to pay $425 per classroom re-assessed to try to qualify for contracting eligibility. If you open a new classroom before your reassessment, you will be required to pay for all required classrooms to be re-assessed (this is in state Rule).</a:t>
            </a:r>
          </a:p>
          <a:p>
            <a:endParaRPr lang="en-US" dirty="0"/>
          </a:p>
        </p:txBody>
      </p:sp>
      <p:pic>
        <p:nvPicPr>
          <p:cNvPr id="4" name="Picture 3" descr="A close up of a logo&#10;&#10;Description automatically generated">
            <a:extLst>
              <a:ext uri="{FF2B5EF4-FFF2-40B4-BE49-F238E27FC236}">
                <a16:creationId xmlns:a16="http://schemas.microsoft.com/office/drawing/2014/main" id="{66EA2149-332B-6CCD-9FE1-3CA088BE455F}"/>
              </a:ext>
            </a:extLst>
          </p:cNvPr>
          <p:cNvPicPr>
            <a:picLocks noChangeAspect="1"/>
          </p:cNvPicPr>
          <p:nvPr/>
        </p:nvPicPr>
        <p:blipFill>
          <a:blip r:embed="rId2"/>
          <a:stretch>
            <a:fillRect/>
          </a:stretch>
        </p:blipFill>
        <p:spPr>
          <a:xfrm>
            <a:off x="10703849" y="5627076"/>
            <a:ext cx="1312539" cy="973343"/>
          </a:xfrm>
          <a:prstGeom prst="rect">
            <a:avLst/>
          </a:prstGeom>
        </p:spPr>
      </p:pic>
    </p:spTree>
    <p:extLst>
      <p:ext uri="{BB962C8B-B14F-4D97-AF65-F5344CB8AC3E}">
        <p14:creationId xmlns:p14="http://schemas.microsoft.com/office/powerpoint/2010/main" val="18476300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CE03D-EA7B-4282-B2D0-FE536BAAEB98}"/>
              </a:ext>
            </a:extLst>
          </p:cNvPr>
          <p:cNvSpPr>
            <a:spLocks noGrp="1"/>
          </p:cNvSpPr>
          <p:nvPr>
            <p:ph type="title"/>
          </p:nvPr>
        </p:nvSpPr>
        <p:spPr/>
        <p:txBody>
          <a:bodyPr/>
          <a:lstStyle/>
          <a:p>
            <a:pPr algn="ctr"/>
            <a:r>
              <a:rPr lang="en-US" dirty="0"/>
              <a:t>SR CLASS Training/Resources</a:t>
            </a:r>
          </a:p>
        </p:txBody>
      </p:sp>
      <p:sp>
        <p:nvSpPr>
          <p:cNvPr id="3" name="Content Placeholder 2">
            <a:extLst>
              <a:ext uri="{FF2B5EF4-FFF2-40B4-BE49-F238E27FC236}">
                <a16:creationId xmlns:a16="http://schemas.microsoft.com/office/drawing/2014/main" id="{3D03E337-B038-4EA2-BD7F-C85CD9565972}"/>
              </a:ext>
            </a:extLst>
          </p:cNvPr>
          <p:cNvSpPr>
            <a:spLocks noGrp="1"/>
          </p:cNvSpPr>
          <p:nvPr>
            <p:ph idx="1"/>
          </p:nvPr>
        </p:nvSpPr>
        <p:spPr/>
        <p:txBody>
          <a:bodyPr>
            <a:normAutofit lnSpcReduction="10000"/>
          </a:bodyPr>
          <a:lstStyle/>
          <a:p>
            <a:r>
              <a:rPr lang="en-US" dirty="0"/>
              <a:t>It is </a:t>
            </a:r>
            <a:r>
              <a:rPr lang="en-US" b="1" u="sng" dirty="0"/>
              <a:t>extremely</a:t>
            </a:r>
            <a:r>
              <a:rPr lang="en-US" dirty="0"/>
              <a:t> important for teachers to receive </a:t>
            </a:r>
            <a:r>
              <a:rPr lang="en-US" b="1" u="sng" dirty="0"/>
              <a:t>on-going</a:t>
            </a:r>
            <a:r>
              <a:rPr lang="en-US" dirty="0"/>
              <a:t> CLASS training. Please do not assume that your center will receive a score similar to your last year’s score if your teachers have not continued to train on CLASS. </a:t>
            </a:r>
          </a:p>
          <a:p>
            <a:pPr lvl="1"/>
            <a:r>
              <a:rPr lang="en-US" dirty="0"/>
              <a:t>CLASS strategies and scoring are very specific. Directors should have a training plan in place for seasoned teachers as well as new teachers</a:t>
            </a:r>
          </a:p>
          <a:p>
            <a:pPr marL="457200" lvl="1" indent="0">
              <a:buNone/>
            </a:pPr>
            <a:endParaRPr lang="en-US" dirty="0"/>
          </a:p>
          <a:p>
            <a:r>
              <a:rPr lang="en-US" dirty="0"/>
              <a:t>Be sure to take advantage of the FREE MyTeachstone accounts we have been advertising. This resource has a library of information, courses, and videos on every area of CLASS in each of the 3 age ranges (Infant, Toddler, PreK). </a:t>
            </a:r>
          </a:p>
        </p:txBody>
      </p:sp>
      <p:pic>
        <p:nvPicPr>
          <p:cNvPr id="4" name="Picture 3" descr="A close up of a logo&#10;&#10;Description automatically generated">
            <a:extLst>
              <a:ext uri="{FF2B5EF4-FFF2-40B4-BE49-F238E27FC236}">
                <a16:creationId xmlns:a16="http://schemas.microsoft.com/office/drawing/2014/main" id="{E24957D5-627F-73E1-66C9-004FAA88A1C9}"/>
              </a:ext>
            </a:extLst>
          </p:cNvPr>
          <p:cNvPicPr>
            <a:picLocks noChangeAspect="1"/>
          </p:cNvPicPr>
          <p:nvPr/>
        </p:nvPicPr>
        <p:blipFill>
          <a:blip r:embed="rId2"/>
          <a:stretch>
            <a:fillRect/>
          </a:stretch>
        </p:blipFill>
        <p:spPr>
          <a:xfrm>
            <a:off x="10703849" y="5627076"/>
            <a:ext cx="1312539" cy="973343"/>
          </a:xfrm>
          <a:prstGeom prst="rect">
            <a:avLst/>
          </a:prstGeom>
        </p:spPr>
      </p:pic>
    </p:spTree>
    <p:extLst>
      <p:ext uri="{BB962C8B-B14F-4D97-AF65-F5344CB8AC3E}">
        <p14:creationId xmlns:p14="http://schemas.microsoft.com/office/powerpoint/2010/main" val="11215852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DD8B7-3B0E-4589-B4B0-E3B621C1A889}"/>
              </a:ext>
            </a:extLst>
          </p:cNvPr>
          <p:cNvSpPr>
            <a:spLocks noGrp="1"/>
          </p:cNvSpPr>
          <p:nvPr>
            <p:ph type="title"/>
          </p:nvPr>
        </p:nvSpPr>
        <p:spPr/>
        <p:txBody>
          <a:bodyPr/>
          <a:lstStyle/>
          <a:p>
            <a:pPr algn="ctr"/>
            <a:r>
              <a:rPr lang="en-US" dirty="0"/>
              <a:t>MyTeachstone Accounts</a:t>
            </a:r>
          </a:p>
        </p:txBody>
      </p:sp>
      <p:sp>
        <p:nvSpPr>
          <p:cNvPr id="3" name="Content Placeholder 2">
            <a:extLst>
              <a:ext uri="{FF2B5EF4-FFF2-40B4-BE49-F238E27FC236}">
                <a16:creationId xmlns:a16="http://schemas.microsoft.com/office/drawing/2014/main" id="{28BB9A64-7700-46E4-A098-811D00341C33}"/>
              </a:ext>
            </a:extLst>
          </p:cNvPr>
          <p:cNvSpPr>
            <a:spLocks noGrp="1"/>
          </p:cNvSpPr>
          <p:nvPr>
            <p:ph idx="1"/>
          </p:nvPr>
        </p:nvSpPr>
        <p:spPr/>
        <p:txBody>
          <a:bodyPr/>
          <a:lstStyle/>
          <a:p>
            <a:r>
              <a:rPr lang="en-US" dirty="0"/>
              <a:t>If you would like to sign up yourself and your teachers for an account you can reach out to your assigned Education Specialist, </a:t>
            </a:r>
            <a:r>
              <a:rPr lang="en-US" dirty="0">
                <a:hlinkClick r:id="rId2"/>
              </a:rPr>
              <a:t>Amanda.Griffis@ecs4kids.org</a:t>
            </a:r>
            <a:r>
              <a:rPr lang="en-US" dirty="0"/>
              <a:t> for SR and </a:t>
            </a:r>
            <a:r>
              <a:rPr lang="en-US" dirty="0">
                <a:hlinkClick r:id="rId3"/>
              </a:rPr>
              <a:t>Ashley.Rich@ecs4kids.org</a:t>
            </a:r>
            <a:r>
              <a:rPr lang="en-US" dirty="0"/>
              <a:t> for VPK Only sites.</a:t>
            </a:r>
          </a:p>
          <a:p>
            <a:pPr marL="0" indent="0">
              <a:buNone/>
            </a:pPr>
            <a:endParaRPr lang="en-US" dirty="0"/>
          </a:p>
          <a:p>
            <a:r>
              <a:rPr lang="en-US" dirty="0"/>
              <a:t>Send a list of first and last names and an individual email address. </a:t>
            </a:r>
          </a:p>
        </p:txBody>
      </p:sp>
      <p:pic>
        <p:nvPicPr>
          <p:cNvPr id="4" name="Picture 3" descr="A close up of a logo&#10;&#10;Description automatically generated">
            <a:extLst>
              <a:ext uri="{FF2B5EF4-FFF2-40B4-BE49-F238E27FC236}">
                <a16:creationId xmlns:a16="http://schemas.microsoft.com/office/drawing/2014/main" id="{5C0FA715-69AE-27EC-2A5C-EB65B1C26FC9}"/>
              </a:ext>
            </a:extLst>
          </p:cNvPr>
          <p:cNvPicPr>
            <a:picLocks noChangeAspect="1"/>
          </p:cNvPicPr>
          <p:nvPr/>
        </p:nvPicPr>
        <p:blipFill>
          <a:blip r:embed="rId4"/>
          <a:stretch>
            <a:fillRect/>
          </a:stretch>
        </p:blipFill>
        <p:spPr>
          <a:xfrm>
            <a:off x="10703849" y="5627076"/>
            <a:ext cx="1312539" cy="973343"/>
          </a:xfrm>
          <a:prstGeom prst="rect">
            <a:avLst/>
          </a:prstGeom>
        </p:spPr>
      </p:pic>
    </p:spTree>
    <p:extLst>
      <p:ext uri="{BB962C8B-B14F-4D97-AF65-F5344CB8AC3E}">
        <p14:creationId xmlns:p14="http://schemas.microsoft.com/office/powerpoint/2010/main" val="8202005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07C8B-D18F-424D-A177-705C41AC08AA}"/>
              </a:ext>
            </a:extLst>
          </p:cNvPr>
          <p:cNvSpPr>
            <a:spLocks noGrp="1"/>
          </p:cNvSpPr>
          <p:nvPr>
            <p:ph type="title"/>
          </p:nvPr>
        </p:nvSpPr>
        <p:spPr/>
        <p:txBody>
          <a:bodyPr/>
          <a:lstStyle/>
          <a:p>
            <a:pPr algn="ctr"/>
            <a:r>
              <a:rPr lang="en-US" dirty="0"/>
              <a:t>Exemptions for SR CLASS</a:t>
            </a:r>
          </a:p>
        </p:txBody>
      </p:sp>
      <p:sp>
        <p:nvSpPr>
          <p:cNvPr id="3" name="Content Placeholder 2">
            <a:extLst>
              <a:ext uri="{FF2B5EF4-FFF2-40B4-BE49-F238E27FC236}">
                <a16:creationId xmlns:a16="http://schemas.microsoft.com/office/drawing/2014/main" id="{ECC1ECB4-E5BA-4AAC-8609-B98AC97F7F69}"/>
              </a:ext>
            </a:extLst>
          </p:cNvPr>
          <p:cNvSpPr>
            <a:spLocks noGrp="1"/>
          </p:cNvSpPr>
          <p:nvPr>
            <p:ph idx="1"/>
          </p:nvPr>
        </p:nvSpPr>
        <p:spPr/>
        <p:txBody>
          <a:bodyPr>
            <a:normAutofit/>
          </a:bodyPr>
          <a:lstStyle/>
          <a:p>
            <a:pPr lvl="1"/>
            <a:r>
              <a:rPr lang="en-US" b="1" dirty="0"/>
              <a:t>Exempt providers- </a:t>
            </a:r>
            <a:r>
              <a:rPr lang="en-US" dirty="0"/>
              <a:t>can remain exempt </a:t>
            </a:r>
            <a:r>
              <a:rPr lang="en-US" b="1" dirty="0"/>
              <a:t>unless</a:t>
            </a:r>
            <a:r>
              <a:rPr lang="en-US" dirty="0"/>
              <a:t> site receives qualifying DCF violations and/or SR enrollment exceeds the 20% SR enrollment threshold.</a:t>
            </a:r>
          </a:p>
          <a:p>
            <a:pPr marL="457200" lvl="1" indent="0">
              <a:buNone/>
            </a:pPr>
            <a:endParaRPr lang="en-US" dirty="0"/>
          </a:p>
          <a:p>
            <a:pPr lvl="1"/>
            <a:r>
              <a:rPr lang="en-US" b="1" dirty="0"/>
              <a:t>Biannual providers- </a:t>
            </a:r>
            <a:r>
              <a:rPr lang="en-US" dirty="0"/>
              <a:t>if you received a composite score of 5 or above last year, your assessment will be skipped this year </a:t>
            </a:r>
            <a:r>
              <a:rPr lang="en-US" b="1" dirty="0"/>
              <a:t>unless </a:t>
            </a:r>
            <a:r>
              <a:rPr lang="en-US" dirty="0"/>
              <a:t>your site receives qualifying DCF violations and/or site does not retain 80% of teaching staff throughout the year.</a:t>
            </a:r>
          </a:p>
          <a:p>
            <a:pPr lvl="2"/>
            <a:r>
              <a:rPr lang="en-US" dirty="0"/>
              <a:t>NOTE: Biannual statuses expire on June 30</a:t>
            </a:r>
            <a:r>
              <a:rPr lang="en-US" baseline="30000" dirty="0"/>
              <a:t>th</a:t>
            </a:r>
            <a:r>
              <a:rPr lang="en-US" dirty="0"/>
              <a:t>. Starting July 1, 2023-ALL previously biannual programs will receive CLASS assessments regardless of scores received this year. </a:t>
            </a:r>
          </a:p>
          <a:p>
            <a:endParaRPr lang="en-US" dirty="0"/>
          </a:p>
          <a:p>
            <a:r>
              <a:rPr lang="en-US" dirty="0"/>
              <a:t>No exemptions for VPK classrooms.</a:t>
            </a:r>
          </a:p>
        </p:txBody>
      </p:sp>
      <p:pic>
        <p:nvPicPr>
          <p:cNvPr id="4" name="Picture 3" descr="A close up of a logo&#10;&#10;Description automatically generated">
            <a:extLst>
              <a:ext uri="{FF2B5EF4-FFF2-40B4-BE49-F238E27FC236}">
                <a16:creationId xmlns:a16="http://schemas.microsoft.com/office/drawing/2014/main" id="{ED87D781-841E-E1CE-AE95-E81C0843C93F}"/>
              </a:ext>
            </a:extLst>
          </p:cNvPr>
          <p:cNvPicPr>
            <a:picLocks noChangeAspect="1"/>
          </p:cNvPicPr>
          <p:nvPr/>
        </p:nvPicPr>
        <p:blipFill>
          <a:blip r:embed="rId2"/>
          <a:stretch>
            <a:fillRect/>
          </a:stretch>
        </p:blipFill>
        <p:spPr>
          <a:xfrm>
            <a:off x="10703849" y="5627076"/>
            <a:ext cx="1312539" cy="973343"/>
          </a:xfrm>
          <a:prstGeom prst="rect">
            <a:avLst/>
          </a:prstGeom>
        </p:spPr>
      </p:pic>
    </p:spTree>
    <p:extLst>
      <p:ext uri="{BB962C8B-B14F-4D97-AF65-F5344CB8AC3E}">
        <p14:creationId xmlns:p14="http://schemas.microsoft.com/office/powerpoint/2010/main" val="182639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A62A6-ECBC-1C80-4FF1-6CDF9A29D77C}"/>
              </a:ext>
            </a:extLst>
          </p:cNvPr>
          <p:cNvSpPr>
            <a:spLocks noGrp="1"/>
          </p:cNvSpPr>
          <p:nvPr>
            <p:ph type="title"/>
          </p:nvPr>
        </p:nvSpPr>
        <p:spPr/>
        <p:txBody>
          <a:bodyPr/>
          <a:lstStyle/>
          <a:p>
            <a:pPr algn="ctr"/>
            <a:r>
              <a:rPr lang="en-US" b="1" dirty="0"/>
              <a:t>VPK Over Hours Continued</a:t>
            </a:r>
          </a:p>
        </p:txBody>
      </p:sp>
      <p:sp>
        <p:nvSpPr>
          <p:cNvPr id="3" name="Content Placeholder 2">
            <a:extLst>
              <a:ext uri="{FF2B5EF4-FFF2-40B4-BE49-F238E27FC236}">
                <a16:creationId xmlns:a16="http://schemas.microsoft.com/office/drawing/2014/main" id="{F00F2939-DA8E-08A3-F521-73A8B3B63480}"/>
              </a:ext>
            </a:extLst>
          </p:cNvPr>
          <p:cNvSpPr>
            <a:spLocks noGrp="1"/>
          </p:cNvSpPr>
          <p:nvPr>
            <p:ph idx="1"/>
          </p:nvPr>
        </p:nvSpPr>
        <p:spPr/>
        <p:txBody>
          <a:bodyPr/>
          <a:lstStyle/>
          <a:p>
            <a:pPr marL="0" indent="0" algn="ctr">
              <a:buNone/>
            </a:pPr>
            <a:r>
              <a:rPr lang="en-US" dirty="0"/>
              <a:t>Reasons why a child may be over hours:</a:t>
            </a:r>
          </a:p>
          <a:p>
            <a:pPr marL="0" indent="0" algn="ctr">
              <a:buNone/>
            </a:pPr>
            <a:endParaRPr lang="en-US" dirty="0"/>
          </a:p>
          <a:p>
            <a:pPr marL="0" indent="0" algn="ctr">
              <a:buNone/>
            </a:pPr>
            <a:r>
              <a:rPr lang="en-US" dirty="0"/>
              <a:t>VPK reenrollment from a program that provided different hours. Such as going from a 3 hour a day class to a 5 hour a day class.</a:t>
            </a:r>
          </a:p>
          <a:p>
            <a:pPr marL="0" indent="0" algn="ctr">
              <a:buNone/>
            </a:pPr>
            <a:endParaRPr lang="en-US" dirty="0"/>
          </a:p>
          <a:p>
            <a:pPr marL="0" indent="0" algn="ctr">
              <a:buNone/>
            </a:pPr>
            <a:r>
              <a:rPr lang="en-US" dirty="0"/>
              <a:t>VPK reenrollment into a program with a different start date than yours. Such as reenrolling from a program that started in August, but your program may not have started until October. </a:t>
            </a:r>
          </a:p>
        </p:txBody>
      </p:sp>
      <p:pic>
        <p:nvPicPr>
          <p:cNvPr id="4" name="Picture 3" descr="A close up of a logo&#10;&#10;Description automatically generated">
            <a:extLst>
              <a:ext uri="{FF2B5EF4-FFF2-40B4-BE49-F238E27FC236}">
                <a16:creationId xmlns:a16="http://schemas.microsoft.com/office/drawing/2014/main" id="{B7F29969-7B12-4867-EA35-62EBC5C36FD8}"/>
              </a:ext>
            </a:extLst>
          </p:cNvPr>
          <p:cNvPicPr>
            <a:picLocks noChangeAspect="1"/>
          </p:cNvPicPr>
          <p:nvPr/>
        </p:nvPicPr>
        <p:blipFill>
          <a:blip r:embed="rId2"/>
          <a:stretch>
            <a:fillRect/>
          </a:stretch>
        </p:blipFill>
        <p:spPr>
          <a:xfrm>
            <a:off x="10703849" y="5627076"/>
            <a:ext cx="1312539" cy="973343"/>
          </a:xfrm>
          <a:prstGeom prst="rect">
            <a:avLst/>
          </a:prstGeom>
        </p:spPr>
      </p:pic>
    </p:spTree>
    <p:extLst>
      <p:ext uri="{BB962C8B-B14F-4D97-AF65-F5344CB8AC3E}">
        <p14:creationId xmlns:p14="http://schemas.microsoft.com/office/powerpoint/2010/main" val="26800591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E666F-FEA2-4ACE-BA23-C8DEAF85CA69}"/>
              </a:ext>
            </a:extLst>
          </p:cNvPr>
          <p:cNvSpPr>
            <a:spLocks noGrp="1"/>
          </p:cNvSpPr>
          <p:nvPr>
            <p:ph type="title"/>
          </p:nvPr>
        </p:nvSpPr>
        <p:spPr/>
        <p:txBody>
          <a:bodyPr/>
          <a:lstStyle/>
          <a:p>
            <a:pPr algn="ctr"/>
            <a:r>
              <a:rPr lang="en-US" dirty="0"/>
              <a:t>Other CLASS Learning Opportunities</a:t>
            </a:r>
          </a:p>
        </p:txBody>
      </p:sp>
      <p:sp>
        <p:nvSpPr>
          <p:cNvPr id="3" name="Content Placeholder 2">
            <a:extLst>
              <a:ext uri="{FF2B5EF4-FFF2-40B4-BE49-F238E27FC236}">
                <a16:creationId xmlns:a16="http://schemas.microsoft.com/office/drawing/2014/main" id="{97139057-E07A-4EBC-AD45-86927B0CDAD6}"/>
              </a:ext>
            </a:extLst>
          </p:cNvPr>
          <p:cNvSpPr>
            <a:spLocks noGrp="1"/>
          </p:cNvSpPr>
          <p:nvPr>
            <p:ph idx="1"/>
          </p:nvPr>
        </p:nvSpPr>
        <p:spPr>
          <a:xfrm>
            <a:off x="838200" y="1351722"/>
            <a:ext cx="10515600" cy="5247861"/>
          </a:xfrm>
        </p:spPr>
        <p:txBody>
          <a:bodyPr>
            <a:normAutofit fontScale="55000" lnSpcReduction="20000"/>
          </a:bodyPr>
          <a:lstStyle/>
          <a:p>
            <a:r>
              <a:rPr lang="en-US" dirty="0"/>
              <a:t>Check the ECS training calendar: </a:t>
            </a:r>
          </a:p>
          <a:p>
            <a:pPr marL="0" indent="0">
              <a:buNone/>
            </a:pPr>
            <a:r>
              <a:rPr lang="en-US" dirty="0"/>
              <a:t>	</a:t>
            </a:r>
            <a:r>
              <a:rPr lang="en-US" dirty="0">
                <a:hlinkClick r:id="rId2"/>
              </a:rPr>
              <a:t>https://ecs4kids.gosignmeup.com/Public/Course/Browse</a:t>
            </a:r>
            <a:endParaRPr lang="en-US" dirty="0"/>
          </a:p>
          <a:p>
            <a:endParaRPr lang="en-US" sz="2300" dirty="0"/>
          </a:p>
          <a:p>
            <a:r>
              <a:rPr lang="en-US" dirty="0"/>
              <a:t>Check the Early Learning Florida Training Calendar</a:t>
            </a:r>
          </a:p>
          <a:p>
            <a:pPr marL="0" indent="0">
              <a:buNone/>
            </a:pPr>
            <a:r>
              <a:rPr lang="en-US" dirty="0"/>
              <a:t>	</a:t>
            </a:r>
            <a:r>
              <a:rPr lang="en-US" dirty="0">
                <a:hlinkClick r:id="rId3"/>
              </a:rPr>
              <a:t>https://www.earlylearningflorida.com/catalog</a:t>
            </a:r>
            <a:endParaRPr lang="en-US" dirty="0"/>
          </a:p>
          <a:p>
            <a:pPr marL="0" indent="0" algn="ctr">
              <a:buNone/>
            </a:pPr>
            <a:endParaRPr lang="en-US" sz="2300" dirty="0"/>
          </a:p>
          <a:p>
            <a:r>
              <a:rPr lang="en-US" dirty="0"/>
              <a:t>Read the ECS Helping Hands Monthly Newsletter</a:t>
            </a:r>
          </a:p>
          <a:p>
            <a:pPr lvl="1"/>
            <a:r>
              <a:rPr lang="en-US" dirty="0"/>
              <a:t>Includes CLASS strategies in the activities</a:t>
            </a:r>
          </a:p>
          <a:p>
            <a:pPr marL="457200" lvl="1" indent="0">
              <a:buNone/>
            </a:pPr>
            <a:endParaRPr lang="en-US" dirty="0"/>
          </a:p>
          <a:p>
            <a:r>
              <a:rPr lang="en-US" dirty="0"/>
              <a:t>Read the Book of the Month activities/ Watch the BOM videos </a:t>
            </a:r>
          </a:p>
          <a:p>
            <a:pPr lvl="1"/>
            <a:r>
              <a:rPr lang="en-US" dirty="0"/>
              <a:t>Includes CLASS strategies in the activities</a:t>
            </a:r>
          </a:p>
          <a:p>
            <a:pPr lvl="1"/>
            <a:r>
              <a:rPr lang="en-US" dirty="0"/>
              <a:t>Posted to “ECS In The Know” Provider Facebook Group</a:t>
            </a:r>
          </a:p>
          <a:p>
            <a:pPr marL="457200" lvl="1" indent="0">
              <a:buNone/>
            </a:pPr>
            <a:endParaRPr lang="en-US" dirty="0"/>
          </a:p>
          <a:p>
            <a:r>
              <a:rPr lang="en-US" dirty="0"/>
              <a:t>Visit the Teachstone website for products to use in the classroom</a:t>
            </a:r>
          </a:p>
          <a:p>
            <a:pPr marL="0" indent="0">
              <a:buNone/>
            </a:pPr>
            <a:r>
              <a:rPr lang="en-US" dirty="0"/>
              <a:t>	</a:t>
            </a:r>
            <a:r>
              <a:rPr lang="en-US" dirty="0">
                <a:hlinkClick r:id="rId4"/>
              </a:rPr>
              <a:t>https://teachstone.com/</a:t>
            </a:r>
            <a:endParaRPr lang="en-US" dirty="0"/>
          </a:p>
          <a:p>
            <a:endParaRPr lang="en-US" dirty="0"/>
          </a:p>
          <a:p>
            <a:r>
              <a:rPr lang="en-US" dirty="0"/>
              <a:t>Reminder: For providers who received the CLASS strategy cards and CLASS dictionary- be intentional about using these materials in the classroom. </a:t>
            </a:r>
          </a:p>
          <a:p>
            <a:r>
              <a:rPr lang="en-US" dirty="0"/>
              <a:t>Directors- ensure lesson plans are being created with CLASS strategies in mind, complete informal CLASS strategy observations; create training plans for each staff member that include formal and informal CLASS training</a:t>
            </a:r>
          </a:p>
          <a:p>
            <a:pPr lvl="1"/>
            <a:endParaRPr lang="en-US" dirty="0"/>
          </a:p>
          <a:p>
            <a:pPr marL="0" indent="0">
              <a:buNone/>
            </a:pPr>
            <a:endParaRPr lang="en-US" dirty="0"/>
          </a:p>
        </p:txBody>
      </p:sp>
      <p:pic>
        <p:nvPicPr>
          <p:cNvPr id="4" name="Picture 3" descr="A close up of a logo&#10;&#10;Description automatically generated">
            <a:extLst>
              <a:ext uri="{FF2B5EF4-FFF2-40B4-BE49-F238E27FC236}">
                <a16:creationId xmlns:a16="http://schemas.microsoft.com/office/drawing/2014/main" id="{158FECCF-C52C-AECE-D35F-8A500024A750}"/>
              </a:ext>
            </a:extLst>
          </p:cNvPr>
          <p:cNvPicPr>
            <a:picLocks noChangeAspect="1"/>
          </p:cNvPicPr>
          <p:nvPr/>
        </p:nvPicPr>
        <p:blipFill>
          <a:blip r:embed="rId5"/>
          <a:stretch>
            <a:fillRect/>
          </a:stretch>
        </p:blipFill>
        <p:spPr>
          <a:xfrm>
            <a:off x="10587118" y="365125"/>
            <a:ext cx="1312539" cy="973343"/>
          </a:xfrm>
          <a:prstGeom prst="rect">
            <a:avLst/>
          </a:prstGeom>
        </p:spPr>
      </p:pic>
    </p:spTree>
    <p:extLst>
      <p:ext uri="{BB962C8B-B14F-4D97-AF65-F5344CB8AC3E}">
        <p14:creationId xmlns:p14="http://schemas.microsoft.com/office/powerpoint/2010/main" val="19525080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45508-196B-45A8-861E-3F170112CA9D}"/>
              </a:ext>
            </a:extLst>
          </p:cNvPr>
          <p:cNvSpPr>
            <a:spLocks noGrp="1"/>
          </p:cNvSpPr>
          <p:nvPr>
            <p:ph type="title"/>
          </p:nvPr>
        </p:nvSpPr>
        <p:spPr/>
        <p:txBody>
          <a:bodyPr/>
          <a:lstStyle/>
          <a:p>
            <a:pPr algn="ctr"/>
            <a:r>
              <a:rPr lang="en-US" dirty="0"/>
              <a:t>Quality Performance System Staff Rosters for SR Providers</a:t>
            </a:r>
          </a:p>
        </p:txBody>
      </p:sp>
      <p:sp>
        <p:nvSpPr>
          <p:cNvPr id="4" name="Content Placeholder 2">
            <a:extLst>
              <a:ext uri="{FF2B5EF4-FFF2-40B4-BE49-F238E27FC236}">
                <a16:creationId xmlns:a16="http://schemas.microsoft.com/office/drawing/2014/main" id="{0FE26D2C-1B0D-496E-9A4E-BBBC03C75A06}"/>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Staff rosters must be updated and submitted monthly (by the 20th of each month). </a:t>
            </a:r>
          </a:p>
          <a:p>
            <a:r>
              <a:rPr lang="en-US" dirty="0"/>
              <a:t>Staff rosters and CLASS registration are separate requirements. If you receive an email to complete registration for CLASS assessments, you must complete the registration and make sure your roster is complete and submitted.</a:t>
            </a:r>
          </a:p>
          <a:p>
            <a:r>
              <a:rPr lang="en-US" dirty="0"/>
              <a:t>Family Child Care providers must also submit staff rosters, even if there is only 1 staff member (themselves). </a:t>
            </a:r>
          </a:p>
        </p:txBody>
      </p:sp>
      <p:pic>
        <p:nvPicPr>
          <p:cNvPr id="3" name="Picture 2" descr="A close up of a logo&#10;&#10;Description automatically generated">
            <a:extLst>
              <a:ext uri="{FF2B5EF4-FFF2-40B4-BE49-F238E27FC236}">
                <a16:creationId xmlns:a16="http://schemas.microsoft.com/office/drawing/2014/main" id="{147EC955-B393-DB6E-27DA-0436DD4B79C9}"/>
              </a:ext>
            </a:extLst>
          </p:cNvPr>
          <p:cNvPicPr>
            <a:picLocks noChangeAspect="1"/>
          </p:cNvPicPr>
          <p:nvPr/>
        </p:nvPicPr>
        <p:blipFill>
          <a:blip r:embed="rId2"/>
          <a:stretch>
            <a:fillRect/>
          </a:stretch>
        </p:blipFill>
        <p:spPr>
          <a:xfrm>
            <a:off x="10703849" y="5627076"/>
            <a:ext cx="1312539" cy="973343"/>
          </a:xfrm>
          <a:prstGeom prst="rect">
            <a:avLst/>
          </a:prstGeom>
        </p:spPr>
      </p:pic>
    </p:spTree>
    <p:extLst>
      <p:ext uri="{BB962C8B-B14F-4D97-AF65-F5344CB8AC3E}">
        <p14:creationId xmlns:p14="http://schemas.microsoft.com/office/powerpoint/2010/main" val="11505505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838200"/>
            <a:ext cx="8229600" cy="1143000"/>
          </a:xfrm>
        </p:spPr>
        <p:txBody>
          <a:bodyPr/>
          <a:lstStyle/>
          <a:p>
            <a:r>
              <a:rPr lang="en-US"/>
              <a:t>Questions?</a:t>
            </a:r>
          </a:p>
        </p:txBody>
      </p:sp>
      <p:pic>
        <p:nvPicPr>
          <p:cNvPr id="4098" name="Picture 2" descr="C:\Documents and Settings\awilliams\Local Settings\Temporary Internet Files\Content.IE5\EJDCVWIK\450px-Blue_question_mark.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6675" y="1862138"/>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0666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9"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0"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2" name="Rectangle 11">
            <a:extLst>
              <a:ext uri="{FF2B5EF4-FFF2-40B4-BE49-F238E27FC236}">
                <a16:creationId xmlns:a16="http://schemas.microsoft.com/office/drawing/2014/main" id="{A77A6167-FCC5-49E8-B280-CECAF151E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a:extLst>
              <a:ext uri="{FF2B5EF4-FFF2-40B4-BE49-F238E27FC236}">
                <a16:creationId xmlns:a16="http://schemas.microsoft.com/office/drawing/2014/main" id="{F84046EA-4273-437E-9DE5-5AEE713C35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8042649B-F3CB-42F1-B7C7-FB84CF094801}"/>
              </a:ext>
            </a:extLst>
          </p:cNvPr>
          <p:cNvSpPr>
            <a:spLocks noGrp="1"/>
          </p:cNvSpPr>
          <p:nvPr>
            <p:ph type="title"/>
          </p:nvPr>
        </p:nvSpPr>
        <p:spPr>
          <a:xfrm>
            <a:off x="1371198" y="3047859"/>
            <a:ext cx="5301138" cy="3254321"/>
          </a:xfrm>
        </p:spPr>
        <p:txBody>
          <a:bodyPr vert="horz" lIns="91440" tIns="45720" rIns="91440" bIns="45720" rtlCol="0" anchor="b">
            <a:normAutofit fontScale="90000"/>
          </a:bodyPr>
          <a:lstStyle/>
          <a:p>
            <a:r>
              <a:rPr lang="en-US" sz="6600" cap="all"/>
              <a:t>Grant Updates</a:t>
            </a:r>
            <a:br>
              <a:rPr lang="en-US" sz="6600" cap="all"/>
            </a:br>
            <a:br>
              <a:rPr lang="en-US" sz="6600" cap="all"/>
            </a:br>
            <a:br>
              <a:rPr lang="en-US" sz="6600" cap="all"/>
            </a:br>
            <a:endParaRPr lang="en-US" sz="6600" cap="all"/>
          </a:p>
        </p:txBody>
      </p:sp>
      <p:pic>
        <p:nvPicPr>
          <p:cNvPr id="3" name="Picture 3">
            <a:extLst>
              <a:ext uri="{FF2B5EF4-FFF2-40B4-BE49-F238E27FC236}">
                <a16:creationId xmlns:a16="http://schemas.microsoft.com/office/drawing/2014/main" id="{93E849C4-03BD-4BC4-A1F0-AB5599F4B7C7}"/>
              </a:ext>
            </a:extLst>
          </p:cNvPr>
          <p:cNvPicPr>
            <a:picLocks noChangeAspect="1"/>
          </p:cNvPicPr>
          <p:nvPr/>
        </p:nvPicPr>
        <p:blipFill rotWithShape="1">
          <a:blip r:embed="rId2"/>
          <a:srcRect r="3446"/>
          <a:stretch/>
        </p:blipFill>
        <p:spPr>
          <a:xfrm>
            <a:off x="7225748" y="10"/>
            <a:ext cx="4966252" cy="6857990"/>
          </a:xfrm>
          <a:prstGeom prst="rect">
            <a:avLst/>
          </a:prstGeom>
        </p:spPr>
      </p:pic>
      <p:sp>
        <p:nvSpPr>
          <p:cNvPr id="4" name="TextBox 3">
            <a:extLst>
              <a:ext uri="{FF2B5EF4-FFF2-40B4-BE49-F238E27FC236}">
                <a16:creationId xmlns:a16="http://schemas.microsoft.com/office/drawing/2014/main" id="{E5158D33-39BF-4216-8BFD-4858269E8C8F}"/>
              </a:ext>
            </a:extLst>
          </p:cNvPr>
          <p:cNvSpPr txBox="1"/>
          <p:nvPr/>
        </p:nvSpPr>
        <p:spPr>
          <a:xfrm>
            <a:off x="4868173" y="5328249"/>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Brittney Spangler</a:t>
            </a:r>
          </a:p>
        </p:txBody>
      </p:sp>
    </p:spTree>
    <p:extLst>
      <p:ext uri="{BB962C8B-B14F-4D97-AF65-F5344CB8AC3E}">
        <p14:creationId xmlns:p14="http://schemas.microsoft.com/office/powerpoint/2010/main" val="3630330322"/>
      </p:ext>
    </p:extLst>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3DC6B-F59A-CDD4-7D64-969A7569997A}"/>
              </a:ext>
            </a:extLst>
          </p:cNvPr>
          <p:cNvSpPr>
            <a:spLocks noGrp="1"/>
          </p:cNvSpPr>
          <p:nvPr>
            <p:ph type="title"/>
          </p:nvPr>
        </p:nvSpPr>
        <p:spPr>
          <a:xfrm>
            <a:off x="8471424" y="1110882"/>
            <a:ext cx="3053039" cy="1385738"/>
          </a:xfrm>
        </p:spPr>
        <p:txBody>
          <a:bodyPr anchor="b">
            <a:noAutofit/>
          </a:bodyPr>
          <a:lstStyle/>
          <a:p>
            <a:br>
              <a:rPr lang="en-US" dirty="0"/>
            </a:br>
            <a:r>
              <a:rPr lang="en-US" dirty="0"/>
              <a:t>AVAILABLE GRANTS</a:t>
            </a:r>
          </a:p>
        </p:txBody>
      </p:sp>
      <p:pic>
        <p:nvPicPr>
          <p:cNvPr id="7" name="Content Placeholder 6" descr="A green sign with white lettering&#10;&#10;Description automatically generated with low confidence">
            <a:extLst>
              <a:ext uri="{FF2B5EF4-FFF2-40B4-BE49-F238E27FC236}">
                <a16:creationId xmlns:a16="http://schemas.microsoft.com/office/drawing/2014/main" id="{198D5DBF-25AE-0FD3-BD2E-223A52CAF44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34275" y="1125998"/>
            <a:ext cx="6900380" cy="4606003"/>
          </a:xfrm>
          <a:prstGeom prst="rect">
            <a:avLst/>
          </a:prstGeom>
        </p:spPr>
      </p:pic>
      <p:sp>
        <p:nvSpPr>
          <p:cNvPr id="12" name="Content Placeholder 11">
            <a:extLst>
              <a:ext uri="{FF2B5EF4-FFF2-40B4-BE49-F238E27FC236}">
                <a16:creationId xmlns:a16="http://schemas.microsoft.com/office/drawing/2014/main" id="{6455FD8C-9E54-F22A-73DE-CF72725FC59F}"/>
              </a:ext>
            </a:extLst>
          </p:cNvPr>
          <p:cNvSpPr>
            <a:spLocks noGrp="1"/>
          </p:cNvSpPr>
          <p:nvPr>
            <p:ph idx="1"/>
          </p:nvPr>
        </p:nvSpPr>
        <p:spPr>
          <a:xfrm>
            <a:off x="8702211" y="2967422"/>
            <a:ext cx="2822251" cy="3250498"/>
          </a:xfrm>
        </p:spPr>
        <p:txBody>
          <a:bodyPr>
            <a:normAutofit/>
          </a:bodyPr>
          <a:lstStyle/>
          <a:p>
            <a:pPr>
              <a:buFont typeface="Wingdings" panose="05000000000000000000" pitchFamily="2" charset="2"/>
              <a:buChar char="§"/>
            </a:pPr>
            <a:r>
              <a:rPr lang="en-US" sz="2400" dirty="0"/>
              <a:t>Workforce Grant</a:t>
            </a:r>
          </a:p>
          <a:p>
            <a:pPr>
              <a:buFont typeface="Wingdings" panose="05000000000000000000" pitchFamily="2" charset="2"/>
              <a:buChar char="§"/>
            </a:pPr>
            <a:r>
              <a:rPr lang="en-US" sz="2400" dirty="0"/>
              <a:t>ARPA</a:t>
            </a:r>
          </a:p>
        </p:txBody>
      </p:sp>
      <p:sp>
        <p:nvSpPr>
          <p:cNvPr id="8" name="TextBox 7">
            <a:extLst>
              <a:ext uri="{FF2B5EF4-FFF2-40B4-BE49-F238E27FC236}">
                <a16:creationId xmlns:a16="http://schemas.microsoft.com/office/drawing/2014/main" id="{CAC46C4C-4EE0-649B-C504-D512BB4BB8D0}"/>
              </a:ext>
            </a:extLst>
          </p:cNvPr>
          <p:cNvSpPr txBox="1"/>
          <p:nvPr/>
        </p:nvSpPr>
        <p:spPr>
          <a:xfrm>
            <a:off x="5173111" y="5531946"/>
            <a:ext cx="236154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picserver.org/highway-signs2/g/grant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pic>
        <p:nvPicPr>
          <p:cNvPr id="9" name="Picture 8" descr="Shape, icon, circle&#10;&#10;Description automatically generated">
            <a:extLst>
              <a:ext uri="{FF2B5EF4-FFF2-40B4-BE49-F238E27FC236}">
                <a16:creationId xmlns:a16="http://schemas.microsoft.com/office/drawing/2014/main" id="{C6947B0A-71EA-29A8-1B13-6703F82C4441}"/>
              </a:ext>
            </a:extLst>
          </p:cNvPr>
          <p:cNvPicPr>
            <a:picLocks noChangeAspect="1"/>
          </p:cNvPicPr>
          <p:nvPr/>
        </p:nvPicPr>
        <p:blipFill>
          <a:blip r:embed="rId5"/>
          <a:stretch>
            <a:fillRect/>
          </a:stretch>
        </p:blipFill>
        <p:spPr>
          <a:xfrm>
            <a:off x="10429873" y="5512842"/>
            <a:ext cx="1310754" cy="975445"/>
          </a:xfrm>
          <a:prstGeom prst="rect">
            <a:avLst/>
          </a:prstGeom>
        </p:spPr>
      </p:pic>
    </p:spTree>
    <p:extLst>
      <p:ext uri="{BB962C8B-B14F-4D97-AF65-F5344CB8AC3E}">
        <p14:creationId xmlns:p14="http://schemas.microsoft.com/office/powerpoint/2010/main" val="18821918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5D35D-E131-6545-2F2A-F62BDDCDD91E}"/>
              </a:ext>
            </a:extLst>
          </p:cNvPr>
          <p:cNvSpPr>
            <a:spLocks noGrp="1"/>
          </p:cNvSpPr>
          <p:nvPr>
            <p:ph type="title"/>
          </p:nvPr>
        </p:nvSpPr>
        <p:spPr>
          <a:xfrm>
            <a:off x="1371600" y="236306"/>
            <a:ext cx="9601200" cy="1068512"/>
          </a:xfrm>
        </p:spPr>
        <p:txBody>
          <a:bodyPr>
            <a:normAutofit fontScale="90000"/>
          </a:bodyPr>
          <a:lstStyle/>
          <a:p>
            <a:r>
              <a:rPr lang="en-US" sz="4000" dirty="0"/>
              <a:t>Workforce Grant: Important New Application Process Effective 03/13/23</a:t>
            </a:r>
            <a:br>
              <a:rPr lang="en-US" dirty="0"/>
            </a:br>
            <a:endParaRPr lang="en-US" sz="2700" dirty="0"/>
          </a:p>
        </p:txBody>
      </p:sp>
      <p:sp>
        <p:nvSpPr>
          <p:cNvPr id="3" name="Content Placeholder 2">
            <a:extLst>
              <a:ext uri="{FF2B5EF4-FFF2-40B4-BE49-F238E27FC236}">
                <a16:creationId xmlns:a16="http://schemas.microsoft.com/office/drawing/2014/main" id="{82435815-EB09-B585-54E6-035FA347A08F}"/>
              </a:ext>
            </a:extLst>
          </p:cNvPr>
          <p:cNvSpPr>
            <a:spLocks noGrp="1"/>
          </p:cNvSpPr>
          <p:nvPr>
            <p:ph idx="1"/>
          </p:nvPr>
        </p:nvSpPr>
        <p:spPr>
          <a:xfrm>
            <a:off x="837344" y="1236133"/>
            <a:ext cx="5840858" cy="4995333"/>
          </a:xfrm>
        </p:spPr>
        <p:txBody>
          <a:bodyPr>
            <a:normAutofit fontScale="92500" lnSpcReduction="10000"/>
          </a:bodyPr>
          <a:lstStyle/>
          <a:p>
            <a:pPr marL="0" indent="0">
              <a:buNone/>
            </a:pPr>
            <a:endParaRPr lang="en-US" dirty="0">
              <a:solidFill>
                <a:srgbClr val="0A0A0A"/>
              </a:solidFill>
              <a:latin typeface="proxima-nova"/>
            </a:endParaRPr>
          </a:p>
          <a:p>
            <a:pPr marL="0" indent="0">
              <a:buNone/>
            </a:pPr>
            <a:r>
              <a:rPr lang="en-US" dirty="0">
                <a:solidFill>
                  <a:srgbClr val="0A0A0A"/>
                </a:solidFill>
                <a:latin typeface="+mj-lt"/>
              </a:rPr>
              <a:t>Go to the following link: </a:t>
            </a:r>
          </a:p>
          <a:p>
            <a:pPr marL="0" indent="0">
              <a:buNone/>
            </a:pPr>
            <a:r>
              <a:rPr lang="en-US" sz="1800" b="1" u="sng" dirty="0">
                <a:solidFill>
                  <a:srgbClr val="0070C0"/>
                </a:solidFill>
                <a:effectLst/>
                <a:latin typeface="+mj-l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https://elcecs.webauthor.com</a:t>
            </a:r>
            <a:r>
              <a:rPr lang="en-US" sz="1800" b="1" u="sng" dirty="0">
                <a:solidFill>
                  <a:srgbClr val="0070C0"/>
                </a:solidFill>
                <a:latin typeface="+mj-lt"/>
                <a:ea typeface="Calibri" panose="020F0502020204030204" pitchFamily="34" charset="0"/>
                <a:cs typeface="Calibri" panose="020F0502020204030204" pitchFamily="34" charset="0"/>
              </a:rPr>
              <a:t> </a:t>
            </a:r>
          </a:p>
          <a:p>
            <a:pPr marL="0" indent="0">
              <a:buNone/>
            </a:pPr>
            <a:endParaRPr lang="en-US" b="1" dirty="0">
              <a:solidFill>
                <a:srgbClr val="0070C0"/>
              </a:solidFill>
              <a:latin typeface="+mj-lt"/>
            </a:endParaRPr>
          </a:p>
          <a:p>
            <a:pPr marL="457200" indent="-457200">
              <a:lnSpc>
                <a:spcPct val="110000"/>
              </a:lnSpc>
              <a:spcBef>
                <a:spcPts val="0"/>
              </a:spcBef>
              <a:spcAft>
                <a:spcPts val="0"/>
              </a:spcAft>
              <a:buAutoNum type="arabicPeriod"/>
            </a:pPr>
            <a:r>
              <a:rPr lang="en-US" dirty="0">
                <a:solidFill>
                  <a:schemeClr val="tx1"/>
                </a:solidFill>
                <a:latin typeface="+mj-lt"/>
              </a:rPr>
              <a:t>Owners/Directors please register for an account </a:t>
            </a:r>
          </a:p>
          <a:p>
            <a:pPr marL="0" indent="0">
              <a:lnSpc>
                <a:spcPct val="110000"/>
              </a:lnSpc>
              <a:spcBef>
                <a:spcPts val="0"/>
              </a:spcBef>
              <a:spcAft>
                <a:spcPts val="0"/>
              </a:spcAft>
              <a:buNone/>
            </a:pPr>
            <a:r>
              <a:rPr lang="en-US" dirty="0">
                <a:solidFill>
                  <a:schemeClr val="tx1"/>
                </a:solidFill>
                <a:latin typeface="+mj-lt"/>
              </a:rPr>
              <a:t>        through ARPA module at the link listed above. </a:t>
            </a:r>
          </a:p>
          <a:p>
            <a:pPr marL="0" indent="0">
              <a:lnSpc>
                <a:spcPct val="110000"/>
              </a:lnSpc>
              <a:spcBef>
                <a:spcPts val="0"/>
              </a:spcBef>
              <a:spcAft>
                <a:spcPts val="0"/>
              </a:spcAft>
              <a:buNone/>
            </a:pPr>
            <a:r>
              <a:rPr lang="en-US" dirty="0">
                <a:solidFill>
                  <a:schemeClr val="tx1"/>
                </a:solidFill>
                <a:latin typeface="+mj-lt"/>
              </a:rPr>
              <a:t>2.     If you have already registered, you can simply </a:t>
            </a:r>
          </a:p>
          <a:p>
            <a:pPr marL="0" indent="0">
              <a:lnSpc>
                <a:spcPct val="110000"/>
              </a:lnSpc>
              <a:spcBef>
                <a:spcPts val="0"/>
              </a:spcBef>
              <a:spcAft>
                <a:spcPts val="0"/>
              </a:spcAft>
              <a:buNone/>
            </a:pPr>
            <a:r>
              <a:rPr lang="en-US" dirty="0">
                <a:solidFill>
                  <a:schemeClr val="tx1"/>
                </a:solidFill>
                <a:latin typeface="+mj-lt"/>
              </a:rPr>
              <a:t>        sign in by clicking on the blue button and use  </a:t>
            </a:r>
          </a:p>
          <a:p>
            <a:pPr marL="0" indent="0">
              <a:lnSpc>
                <a:spcPct val="110000"/>
              </a:lnSpc>
              <a:spcBef>
                <a:spcPts val="0"/>
              </a:spcBef>
              <a:spcAft>
                <a:spcPts val="0"/>
              </a:spcAft>
              <a:buNone/>
            </a:pPr>
            <a:r>
              <a:rPr lang="en-US" dirty="0">
                <a:solidFill>
                  <a:schemeClr val="tx1"/>
                </a:solidFill>
                <a:latin typeface="+mj-lt"/>
              </a:rPr>
              <a:t>        the information provided during the registration   </a:t>
            </a:r>
          </a:p>
          <a:p>
            <a:pPr marL="0" indent="0">
              <a:lnSpc>
                <a:spcPct val="110000"/>
              </a:lnSpc>
              <a:spcBef>
                <a:spcPts val="0"/>
              </a:spcBef>
              <a:spcAft>
                <a:spcPts val="0"/>
              </a:spcAft>
              <a:buNone/>
            </a:pPr>
            <a:r>
              <a:rPr lang="en-US" dirty="0">
                <a:solidFill>
                  <a:schemeClr val="tx1"/>
                </a:solidFill>
                <a:latin typeface="+mj-lt"/>
              </a:rPr>
              <a:t>        process. </a:t>
            </a:r>
          </a:p>
          <a:p>
            <a:pPr marL="0" indent="0">
              <a:lnSpc>
                <a:spcPct val="110000"/>
              </a:lnSpc>
              <a:spcBef>
                <a:spcPts val="0"/>
              </a:spcBef>
              <a:spcAft>
                <a:spcPts val="0"/>
              </a:spcAft>
              <a:buNone/>
            </a:pPr>
            <a:r>
              <a:rPr lang="en-US" dirty="0">
                <a:solidFill>
                  <a:schemeClr val="tx1"/>
                </a:solidFill>
                <a:latin typeface="+mj-lt"/>
              </a:rPr>
              <a:t>3.    When registering, you will be prompted to enter</a:t>
            </a:r>
          </a:p>
          <a:p>
            <a:pPr marL="0" indent="0">
              <a:lnSpc>
                <a:spcPct val="110000"/>
              </a:lnSpc>
              <a:spcBef>
                <a:spcPts val="0"/>
              </a:spcBef>
              <a:spcAft>
                <a:spcPts val="0"/>
              </a:spcAft>
              <a:buNone/>
            </a:pPr>
            <a:r>
              <a:rPr lang="en-US" dirty="0">
                <a:solidFill>
                  <a:schemeClr val="tx1"/>
                </a:solidFill>
                <a:latin typeface="+mj-lt"/>
              </a:rPr>
              <a:t>       your information such as your name, email  </a:t>
            </a:r>
          </a:p>
          <a:p>
            <a:pPr marL="0" indent="0">
              <a:lnSpc>
                <a:spcPct val="110000"/>
              </a:lnSpc>
              <a:spcBef>
                <a:spcPts val="0"/>
              </a:spcBef>
              <a:spcAft>
                <a:spcPts val="0"/>
              </a:spcAft>
              <a:buNone/>
            </a:pPr>
            <a:r>
              <a:rPr lang="en-US" dirty="0">
                <a:solidFill>
                  <a:schemeClr val="tx1"/>
                </a:solidFill>
                <a:latin typeface="+mj-lt"/>
              </a:rPr>
              <a:t>       address, and reason for registering. </a:t>
            </a:r>
          </a:p>
          <a:p>
            <a:pPr marL="0" indent="0">
              <a:lnSpc>
                <a:spcPct val="110000"/>
              </a:lnSpc>
              <a:spcBef>
                <a:spcPts val="0"/>
              </a:spcBef>
              <a:spcAft>
                <a:spcPts val="0"/>
              </a:spcAft>
              <a:buNone/>
            </a:pPr>
            <a:endParaRPr lang="en-US" sz="1800" dirty="0">
              <a:solidFill>
                <a:schemeClr val="tx1"/>
              </a:solidFill>
              <a:effectLst/>
              <a:latin typeface="+mj-lt"/>
              <a:ea typeface="Calibri" panose="020F0502020204030204" pitchFamily="34" charset="0"/>
            </a:endParaRPr>
          </a:p>
          <a:p>
            <a:pPr marL="0" indent="0">
              <a:lnSpc>
                <a:spcPct val="110000"/>
              </a:lnSpc>
              <a:spcBef>
                <a:spcPts val="0"/>
              </a:spcBef>
              <a:spcAft>
                <a:spcPts val="0"/>
              </a:spcAft>
              <a:buNone/>
            </a:pPr>
            <a:r>
              <a:rPr lang="en-US" sz="1800" dirty="0">
                <a:effectLst/>
                <a:latin typeface="+mj-lt"/>
                <a:ea typeface="Calibri" panose="020F0502020204030204" pitchFamily="34" charset="0"/>
              </a:rPr>
              <a:t>       Please enter: </a:t>
            </a:r>
            <a:r>
              <a:rPr lang="en-US" sz="1800" b="1" u="sng" dirty="0">
                <a:effectLst/>
                <a:latin typeface="+mj-lt"/>
                <a:ea typeface="Calibri" panose="020F0502020204030204" pitchFamily="34" charset="0"/>
              </a:rPr>
              <a:t>Apply for ARPA Grants</a:t>
            </a:r>
            <a:r>
              <a:rPr lang="en-US" sz="1800" u="sng" dirty="0">
                <a:effectLst/>
                <a:latin typeface="+mj-lt"/>
                <a:ea typeface="Calibri" panose="020F0502020204030204" pitchFamily="34" charset="0"/>
              </a:rPr>
              <a:t> </a:t>
            </a:r>
            <a:r>
              <a:rPr lang="en-US" sz="1800" dirty="0">
                <a:effectLst/>
                <a:latin typeface="+mj-lt"/>
                <a:ea typeface="Calibri" panose="020F0502020204030204" pitchFamily="34" charset="0"/>
              </a:rPr>
              <a:t>in the registration  </a:t>
            </a:r>
          </a:p>
          <a:p>
            <a:pPr marL="0" indent="0">
              <a:lnSpc>
                <a:spcPct val="110000"/>
              </a:lnSpc>
              <a:spcBef>
                <a:spcPts val="0"/>
              </a:spcBef>
              <a:spcAft>
                <a:spcPts val="0"/>
              </a:spcAft>
              <a:buNone/>
            </a:pPr>
            <a:r>
              <a:rPr lang="en-US" sz="1800" dirty="0">
                <a:latin typeface="+mj-lt"/>
                <a:ea typeface="Calibri" panose="020F0502020204030204" pitchFamily="34" charset="0"/>
              </a:rPr>
              <a:t>       </a:t>
            </a:r>
            <a:r>
              <a:rPr lang="en-US" sz="1800" dirty="0">
                <a:effectLst/>
                <a:latin typeface="+mj-lt"/>
                <a:ea typeface="Calibri" panose="020F0502020204030204" pitchFamily="34" charset="0"/>
              </a:rPr>
              <a:t>reason box &amp; then click register. </a:t>
            </a:r>
          </a:p>
          <a:p>
            <a:pPr marL="0" indent="0">
              <a:lnSpc>
                <a:spcPct val="110000"/>
              </a:lnSpc>
              <a:spcBef>
                <a:spcPts val="0"/>
              </a:spcBef>
              <a:spcAft>
                <a:spcPts val="0"/>
              </a:spcAft>
              <a:buNone/>
            </a:pPr>
            <a:endParaRPr lang="en-US" dirty="0">
              <a:solidFill>
                <a:schemeClr val="tx1"/>
              </a:solidFill>
              <a:latin typeface="proxima-nova"/>
            </a:endParaRPr>
          </a:p>
          <a:p>
            <a:pPr marL="0" indent="0" algn="ctr">
              <a:buNone/>
            </a:pPr>
            <a:endParaRPr lang="en-US" b="1" i="0" dirty="0">
              <a:solidFill>
                <a:schemeClr val="tx1"/>
              </a:solidFill>
              <a:effectLst/>
              <a:latin typeface="proxima-nova"/>
            </a:endParaRPr>
          </a:p>
          <a:p>
            <a:pPr marL="0" indent="0" algn="ctr">
              <a:buNone/>
            </a:pPr>
            <a:endParaRPr lang="en-US" b="1" i="0" dirty="0">
              <a:solidFill>
                <a:srgbClr val="0070C0"/>
              </a:solidFill>
              <a:effectLst/>
              <a:latin typeface="proxima-nova"/>
            </a:endParaRPr>
          </a:p>
          <a:p>
            <a:pPr marL="0" indent="0" algn="ctr">
              <a:buNone/>
            </a:pPr>
            <a:endParaRPr lang="en-US" b="1" i="0" dirty="0">
              <a:solidFill>
                <a:srgbClr val="0A0A0A"/>
              </a:solidFill>
              <a:effectLst/>
              <a:latin typeface="proxima-nova"/>
            </a:endParaRPr>
          </a:p>
          <a:p>
            <a:pPr algn="ctr"/>
            <a:endParaRPr lang="en-US" dirty="0"/>
          </a:p>
        </p:txBody>
      </p:sp>
      <p:pic>
        <p:nvPicPr>
          <p:cNvPr id="11" name="Picture 10" descr="Graphical user interface, text, application&#10;&#10;Description automatically generated">
            <a:extLst>
              <a:ext uri="{FF2B5EF4-FFF2-40B4-BE49-F238E27FC236}">
                <a16:creationId xmlns:a16="http://schemas.microsoft.com/office/drawing/2014/main" id="{3A39925A-CDCB-43AB-046F-FEBDEDA4A4C5}"/>
              </a:ext>
            </a:extLst>
          </p:cNvPr>
          <p:cNvPicPr>
            <a:picLocks noChangeAspect="1"/>
          </p:cNvPicPr>
          <p:nvPr/>
        </p:nvPicPr>
        <p:blipFill rotWithShape="1">
          <a:blip r:embed="rId4"/>
          <a:srcRect l="38288" t="16952" r="37438" b="26851"/>
          <a:stretch/>
        </p:blipFill>
        <p:spPr>
          <a:xfrm>
            <a:off x="7281428" y="1008037"/>
            <a:ext cx="4351677" cy="5495189"/>
          </a:xfrm>
          <a:prstGeom prst="rect">
            <a:avLst/>
          </a:prstGeom>
        </p:spPr>
      </p:pic>
      <p:sp>
        <p:nvSpPr>
          <p:cNvPr id="12" name="Arrow: Right 11">
            <a:extLst>
              <a:ext uri="{FF2B5EF4-FFF2-40B4-BE49-F238E27FC236}">
                <a16:creationId xmlns:a16="http://schemas.microsoft.com/office/drawing/2014/main" id="{0B10800A-FDD0-A9EA-B577-0287D5A0B150}"/>
              </a:ext>
            </a:extLst>
          </p:cNvPr>
          <p:cNvSpPr/>
          <p:nvPr/>
        </p:nvSpPr>
        <p:spPr>
          <a:xfrm>
            <a:off x="5613401" y="5948166"/>
            <a:ext cx="2303354" cy="831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REGISTER</a:t>
            </a:r>
          </a:p>
        </p:txBody>
      </p:sp>
    </p:spTree>
    <p:extLst>
      <p:ext uri="{BB962C8B-B14F-4D97-AF65-F5344CB8AC3E}">
        <p14:creationId xmlns:p14="http://schemas.microsoft.com/office/powerpoint/2010/main" val="19698859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29AB2-44FF-3AA2-46BF-DB7C9DD9D800}"/>
              </a:ext>
            </a:extLst>
          </p:cNvPr>
          <p:cNvSpPr>
            <a:spLocks noGrp="1"/>
          </p:cNvSpPr>
          <p:nvPr>
            <p:ph type="title"/>
          </p:nvPr>
        </p:nvSpPr>
        <p:spPr/>
        <p:txBody>
          <a:bodyPr/>
          <a:lstStyle/>
          <a:p>
            <a:r>
              <a:rPr lang="en-US" dirty="0"/>
              <a:t>Workforce Grant Continued</a:t>
            </a:r>
          </a:p>
        </p:txBody>
      </p:sp>
      <p:sp>
        <p:nvSpPr>
          <p:cNvPr id="3" name="Content Placeholder 2">
            <a:extLst>
              <a:ext uri="{FF2B5EF4-FFF2-40B4-BE49-F238E27FC236}">
                <a16:creationId xmlns:a16="http://schemas.microsoft.com/office/drawing/2014/main" id="{CC8BCD7F-3258-1F89-EA7F-4AC9824F9A32}"/>
              </a:ext>
            </a:extLst>
          </p:cNvPr>
          <p:cNvSpPr>
            <a:spLocks noGrp="1"/>
          </p:cNvSpPr>
          <p:nvPr>
            <p:ph idx="1"/>
          </p:nvPr>
        </p:nvSpPr>
        <p:spPr>
          <a:xfrm>
            <a:off x="1371600" y="1540933"/>
            <a:ext cx="9601200" cy="4978400"/>
          </a:xfrm>
        </p:spPr>
        <p:txBody>
          <a:bodyPr>
            <a:normAutofit fontScale="92500"/>
          </a:bodyPr>
          <a:lstStyle/>
          <a:p>
            <a:pPr marL="0" marR="0">
              <a:spcBef>
                <a:spcPts val="0"/>
              </a:spcBef>
              <a:spcAft>
                <a:spcPts val="0"/>
              </a:spcAft>
            </a:pPr>
            <a:r>
              <a:rPr lang="en-US" sz="1800" dirty="0">
                <a:latin typeface="Georgia" panose="02040502050405020303" pitchFamily="18" charset="0"/>
                <a:ea typeface="Calibri" panose="020F0502020204030204" pitchFamily="34" charset="0"/>
              </a:rPr>
              <a:t>Y</a:t>
            </a:r>
            <a:r>
              <a:rPr lang="en-US" sz="1800" dirty="0">
                <a:effectLst/>
                <a:latin typeface="Georgia" panose="02040502050405020303" pitchFamily="18" charset="0"/>
                <a:ea typeface="Calibri" panose="020F0502020204030204" pitchFamily="34" charset="0"/>
              </a:rPr>
              <a:t>ou will receive an automated message letting you know that your account has been approved  </a:t>
            </a:r>
          </a:p>
          <a:p>
            <a:pPr marL="0" marR="0" indent="0">
              <a:spcBef>
                <a:spcPts val="0"/>
              </a:spcBef>
              <a:spcAft>
                <a:spcPts val="0"/>
              </a:spcAft>
              <a:buNone/>
            </a:pPr>
            <a:r>
              <a:rPr lang="en-US" sz="1800" dirty="0">
                <a:latin typeface="Georgia" panose="02040502050405020303" pitchFamily="18" charset="0"/>
                <a:ea typeface="Calibri" panose="020F0502020204030204" pitchFamily="34" charset="0"/>
              </a:rPr>
              <a:t>        </a:t>
            </a:r>
            <a:r>
              <a:rPr lang="en-US" sz="1800" dirty="0">
                <a:effectLst/>
                <a:latin typeface="Georgia" panose="02040502050405020303" pitchFamily="18" charset="0"/>
                <a:ea typeface="Calibri" panose="020F0502020204030204" pitchFamily="34" charset="0"/>
              </a:rPr>
              <a:t>&amp; you will be able to </a:t>
            </a:r>
            <a:r>
              <a:rPr lang="en-US" sz="1800" b="1" dirty="0">
                <a:effectLst/>
                <a:latin typeface="Georgia" panose="02040502050405020303" pitchFamily="18" charset="0"/>
                <a:ea typeface="Calibri" panose="020F0502020204030204" pitchFamily="34" charset="0"/>
              </a:rPr>
              <a:t>log back into your account </a:t>
            </a:r>
            <a:r>
              <a:rPr lang="en-US" sz="1800" dirty="0">
                <a:effectLst/>
                <a:latin typeface="Georgia" panose="02040502050405020303" pitchFamily="18" charset="0"/>
                <a:ea typeface="Calibri" panose="020F0502020204030204" pitchFamily="34" charset="0"/>
              </a:rPr>
              <a:t>&amp; </a:t>
            </a:r>
            <a:r>
              <a:rPr lang="en-US" sz="1800" b="1" dirty="0">
                <a:effectLst/>
                <a:latin typeface="Georgia" panose="02040502050405020303" pitchFamily="18" charset="0"/>
                <a:ea typeface="Calibri" panose="020F0502020204030204" pitchFamily="34" charset="0"/>
              </a:rPr>
              <a:t>create a profile </a:t>
            </a:r>
            <a:r>
              <a:rPr lang="en-US" sz="1800" dirty="0">
                <a:effectLst/>
                <a:latin typeface="Georgia" panose="02040502050405020303" pitchFamily="18" charset="0"/>
                <a:ea typeface="Calibri" panose="020F0502020204030204" pitchFamily="34" charset="0"/>
              </a:rPr>
              <a:t>for your  </a:t>
            </a:r>
          </a:p>
          <a:p>
            <a:pPr marL="0" marR="0" indent="0">
              <a:spcBef>
                <a:spcPts val="0"/>
              </a:spcBef>
              <a:spcAft>
                <a:spcPts val="0"/>
              </a:spcAft>
              <a:buNone/>
            </a:pPr>
            <a:r>
              <a:rPr lang="en-US" sz="1800" dirty="0">
                <a:latin typeface="Georgia" panose="02040502050405020303" pitchFamily="18" charset="0"/>
                <a:ea typeface="Calibri" panose="020F0502020204030204" pitchFamily="34" charset="0"/>
              </a:rPr>
              <a:t>        </a:t>
            </a:r>
            <a:r>
              <a:rPr lang="en-US" sz="1800" dirty="0">
                <a:effectLst/>
                <a:latin typeface="Georgia" panose="02040502050405020303" pitchFamily="18" charset="0"/>
                <a:ea typeface="Calibri" panose="020F0502020204030204" pitchFamily="34" charset="0"/>
              </a:rPr>
              <a:t>school/program.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Georgia" panose="02040502050405020303" pitchFamily="18" charset="0"/>
                <a:ea typeface="Calibri" panose="020F0502020204030204" pitchFamily="34" charset="0"/>
              </a:rPr>
              <a:t>Once logged back in, the first step will be to </a:t>
            </a:r>
            <a:r>
              <a:rPr lang="en-US" sz="1800" b="1" dirty="0">
                <a:effectLst/>
                <a:latin typeface="Georgia" panose="02040502050405020303" pitchFamily="18" charset="0"/>
                <a:ea typeface="Calibri" panose="020F0502020204030204" pitchFamily="34" charset="0"/>
              </a:rPr>
              <a:t>click</a:t>
            </a:r>
            <a:r>
              <a:rPr lang="en-US" sz="1800" dirty="0">
                <a:effectLst/>
                <a:latin typeface="Georgia" panose="02040502050405020303" pitchFamily="18" charset="0"/>
                <a:ea typeface="Calibri" panose="020F0502020204030204" pitchFamily="34" charset="0"/>
              </a:rPr>
              <a:t> the blue button that says </a:t>
            </a:r>
            <a:r>
              <a:rPr lang="en-US" sz="1800" b="1" dirty="0">
                <a:effectLst/>
                <a:latin typeface="Georgia" panose="02040502050405020303" pitchFamily="18" charset="0"/>
                <a:ea typeface="Calibri" panose="020F0502020204030204" pitchFamily="34" charset="0"/>
              </a:rPr>
              <a:t>New Eligibility  </a:t>
            </a:r>
          </a:p>
          <a:p>
            <a:pPr marL="0" marR="0" indent="0">
              <a:spcBef>
                <a:spcPts val="0"/>
              </a:spcBef>
              <a:spcAft>
                <a:spcPts val="0"/>
              </a:spcAft>
              <a:buNone/>
            </a:pPr>
            <a:r>
              <a:rPr lang="en-US" sz="1800" b="1" dirty="0">
                <a:effectLst/>
                <a:latin typeface="Georgia" panose="02040502050405020303" pitchFamily="18" charset="0"/>
                <a:ea typeface="Calibri" panose="020F0502020204030204" pitchFamily="34" charset="0"/>
              </a:rPr>
              <a:t>       Request </a:t>
            </a:r>
            <a:r>
              <a:rPr lang="en-US" sz="1800" dirty="0">
                <a:effectLst/>
                <a:latin typeface="Georgia" panose="02040502050405020303" pitchFamily="18" charset="0"/>
                <a:ea typeface="Calibri" panose="020F0502020204030204" pitchFamily="34" charset="0"/>
              </a:rPr>
              <a:t>in the screen. It will take you to an application where you will enter the information   </a:t>
            </a:r>
          </a:p>
          <a:p>
            <a:pPr marL="0" marR="0" indent="0">
              <a:spcBef>
                <a:spcPts val="0"/>
              </a:spcBef>
              <a:spcAft>
                <a:spcPts val="0"/>
              </a:spcAft>
              <a:buNone/>
            </a:pPr>
            <a:r>
              <a:rPr lang="en-US" sz="1800" dirty="0">
                <a:latin typeface="Georgia" panose="02040502050405020303" pitchFamily="18" charset="0"/>
                <a:ea typeface="Calibri" panose="020F0502020204030204" pitchFamily="34" charset="0"/>
              </a:rPr>
              <a:t>        </a:t>
            </a:r>
            <a:r>
              <a:rPr lang="en-US" sz="1800" dirty="0">
                <a:effectLst/>
                <a:latin typeface="Georgia" panose="02040502050405020303" pitchFamily="18" charset="0"/>
                <a:ea typeface="Calibri" panose="020F0502020204030204" pitchFamily="34" charset="0"/>
              </a:rPr>
              <a:t>for your school. If you already have a current provider profile through the statewide portal,   </a:t>
            </a:r>
          </a:p>
          <a:p>
            <a:pPr marL="0" marR="0" indent="0">
              <a:spcBef>
                <a:spcPts val="0"/>
              </a:spcBef>
              <a:spcAft>
                <a:spcPts val="0"/>
              </a:spcAft>
              <a:buNone/>
            </a:pPr>
            <a:r>
              <a:rPr lang="en-US" sz="1800" dirty="0">
                <a:latin typeface="Georgia" panose="02040502050405020303" pitchFamily="18" charset="0"/>
                <a:ea typeface="Calibri" panose="020F0502020204030204" pitchFamily="34" charset="0"/>
              </a:rPr>
              <a:t>        </a:t>
            </a:r>
            <a:r>
              <a:rPr lang="en-US" sz="1800" dirty="0">
                <a:effectLst/>
                <a:latin typeface="Georgia" panose="02040502050405020303" pitchFamily="18" charset="0"/>
                <a:ea typeface="Calibri" panose="020F0502020204030204" pitchFamily="34" charset="0"/>
              </a:rPr>
              <a:t>then your school information should prepopulate for you without you having to fill in  </a:t>
            </a:r>
          </a:p>
          <a:p>
            <a:pPr marL="0" marR="0" indent="0">
              <a:spcBef>
                <a:spcPts val="0"/>
              </a:spcBef>
              <a:spcAft>
                <a:spcPts val="0"/>
              </a:spcAft>
              <a:buNone/>
            </a:pPr>
            <a:r>
              <a:rPr lang="en-US" sz="1800" dirty="0">
                <a:latin typeface="Georgia" panose="02040502050405020303" pitchFamily="18" charset="0"/>
                <a:ea typeface="Calibri" panose="020F0502020204030204" pitchFamily="34" charset="0"/>
              </a:rPr>
              <a:t>        </a:t>
            </a:r>
            <a:r>
              <a:rPr lang="en-US" sz="1800" dirty="0">
                <a:effectLst/>
                <a:latin typeface="Georgia" panose="02040502050405020303" pitchFamily="18" charset="0"/>
                <a:ea typeface="Calibri" panose="020F0502020204030204" pitchFamily="34" charset="0"/>
              </a:rPr>
              <a:t>everything.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Georgia" panose="02040502050405020303"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Georgia" panose="02040502050405020303" pitchFamily="18" charset="0"/>
                <a:ea typeface="Calibri" panose="020F0502020204030204" pitchFamily="34" charset="0"/>
              </a:rPr>
              <a:t>Once you </a:t>
            </a:r>
            <a:r>
              <a:rPr lang="en-US" sz="1800" b="1" dirty="0">
                <a:effectLst/>
                <a:latin typeface="Georgia" panose="02040502050405020303" pitchFamily="18" charset="0"/>
                <a:ea typeface="Calibri" panose="020F0502020204030204" pitchFamily="34" charset="0"/>
              </a:rPr>
              <a:t>submit </a:t>
            </a:r>
            <a:r>
              <a:rPr lang="en-US" sz="1800" dirty="0">
                <a:effectLst/>
                <a:latin typeface="Georgia" panose="02040502050405020303" pitchFamily="18" charset="0"/>
                <a:ea typeface="Calibri" panose="020F0502020204030204" pitchFamily="34" charset="0"/>
              </a:rPr>
              <a:t>that first </a:t>
            </a:r>
            <a:r>
              <a:rPr lang="en-US" sz="1800" b="1" dirty="0">
                <a:effectLst/>
                <a:latin typeface="Georgia" panose="02040502050405020303" pitchFamily="18" charset="0"/>
                <a:ea typeface="Calibri" panose="020F0502020204030204" pitchFamily="34" charset="0"/>
              </a:rPr>
              <a:t>initial application</a:t>
            </a:r>
            <a:r>
              <a:rPr lang="en-US" sz="1800" dirty="0">
                <a:effectLst/>
                <a:latin typeface="Georgia" panose="02040502050405020303" pitchFamily="18" charset="0"/>
                <a:ea typeface="Calibri" panose="020F0502020204030204" pitchFamily="34" charset="0"/>
              </a:rPr>
              <a:t>, our coalition will review that application.  </a:t>
            </a:r>
          </a:p>
          <a:p>
            <a:pPr marL="0" marR="0" indent="0">
              <a:spcBef>
                <a:spcPts val="0"/>
              </a:spcBef>
              <a:spcAft>
                <a:spcPts val="0"/>
              </a:spcAft>
              <a:buNone/>
            </a:pPr>
            <a:r>
              <a:rPr lang="en-US" sz="1800" dirty="0">
                <a:latin typeface="Georgia" panose="02040502050405020303" pitchFamily="18" charset="0"/>
                <a:ea typeface="Calibri" panose="020F0502020204030204" pitchFamily="34" charset="0"/>
              </a:rPr>
              <a:t>        </a:t>
            </a:r>
            <a:r>
              <a:rPr lang="en-US" sz="1800" dirty="0">
                <a:effectLst/>
                <a:latin typeface="Georgia" panose="02040502050405020303" pitchFamily="18" charset="0"/>
                <a:ea typeface="Calibri" panose="020F0502020204030204" pitchFamily="34" charset="0"/>
              </a:rPr>
              <a:t>Upon approval you will gain access to apply for any of the workforce grants based upon </a:t>
            </a:r>
          </a:p>
          <a:p>
            <a:pPr marL="0" marR="0" indent="0">
              <a:spcBef>
                <a:spcPts val="0"/>
              </a:spcBef>
              <a:spcAft>
                <a:spcPts val="0"/>
              </a:spcAft>
              <a:buNone/>
            </a:pPr>
            <a:r>
              <a:rPr lang="en-US" sz="1800" dirty="0">
                <a:latin typeface="Georgia" panose="02040502050405020303" pitchFamily="18" charset="0"/>
                <a:ea typeface="Calibri" panose="020F0502020204030204" pitchFamily="34" charset="0"/>
              </a:rPr>
              <a:t>        </a:t>
            </a:r>
            <a:r>
              <a:rPr lang="en-US" sz="1800" dirty="0">
                <a:effectLst/>
                <a:latin typeface="Georgia" panose="02040502050405020303" pitchFamily="18" charset="0"/>
                <a:ea typeface="Calibri" panose="020F0502020204030204" pitchFamily="34" charset="0"/>
              </a:rPr>
              <a:t>eligibility requirements. </a:t>
            </a:r>
          </a:p>
          <a:p>
            <a:pPr marL="0" marR="0" indent="0">
              <a:spcBef>
                <a:spcPts val="0"/>
              </a:spcBef>
              <a:spcAft>
                <a:spcPts val="0"/>
              </a:spcAft>
              <a:buNone/>
            </a:pPr>
            <a:endParaRPr lang="en-US" sz="1800" dirty="0">
              <a:effectLst/>
              <a:latin typeface="Georgia" panose="02040502050405020303" pitchFamily="18" charset="0"/>
              <a:ea typeface="Calibri" panose="020F0502020204030204" pitchFamily="34" charset="0"/>
            </a:endParaRPr>
          </a:p>
          <a:p>
            <a:pPr marL="0" marR="0" indent="0">
              <a:spcBef>
                <a:spcPts val="0"/>
              </a:spcBef>
              <a:spcAft>
                <a:spcPts val="0"/>
              </a:spcAft>
              <a:buNone/>
            </a:pPr>
            <a:endParaRPr lang="en-US" sz="1800" dirty="0">
              <a:effectLst/>
              <a:latin typeface="Georgia" panose="02040502050405020303" pitchFamily="18" charset="0"/>
              <a:ea typeface="Calibri" panose="020F0502020204030204" pitchFamily="34" charset="0"/>
            </a:endParaRPr>
          </a:p>
          <a:p>
            <a:pPr marL="0" marR="0" indent="0" algn="ctr">
              <a:spcBef>
                <a:spcPts val="0"/>
              </a:spcBef>
              <a:spcAft>
                <a:spcPts val="0"/>
              </a:spcAft>
              <a:buNone/>
            </a:pPr>
            <a:r>
              <a:rPr lang="en-US" sz="1800" dirty="0">
                <a:effectLst/>
                <a:latin typeface="Georgia" panose="02040502050405020303" pitchFamily="18" charset="0"/>
                <a:ea typeface="Calibri" panose="020F0502020204030204" pitchFamily="34" charset="0"/>
              </a:rPr>
              <a:t>If you receive multiple rejections &amp; need assistance with registering for an account or a particular application, please reach out to the </a:t>
            </a:r>
            <a:r>
              <a:rPr lang="en-US" sz="1800" b="1" u="sng" dirty="0">
                <a:solidFill>
                  <a:schemeClr val="tx1"/>
                </a:solidFill>
                <a:effectLst/>
                <a:latin typeface="Georgia" panose="02040502050405020303" pitchFamily="18" charset="0"/>
                <a:ea typeface="Calibri" panose="020F0502020204030204" pitchFamily="34" charset="0"/>
                <a:hlinkClick r:id="rId2">
                  <a:extLst>
                    <a:ext uri="{A12FA001-AC4F-418D-AE19-62706E023703}">
                      <ahyp:hlinkClr xmlns:ahyp="http://schemas.microsoft.com/office/drawing/2018/hyperlinkcolor" val="tx"/>
                    </a:ext>
                  </a:extLst>
                </a:hlinkClick>
              </a:rPr>
              <a:t>workforcegrants@ecs4kids.org</a:t>
            </a:r>
            <a:r>
              <a:rPr lang="en-US" sz="1800" b="1" dirty="0">
                <a:solidFill>
                  <a:schemeClr val="tx1"/>
                </a:solidFill>
                <a:effectLst/>
                <a:latin typeface="Georgia" panose="02040502050405020303" pitchFamily="18" charset="0"/>
                <a:ea typeface="Calibri" panose="020F0502020204030204" pitchFamily="34" charset="0"/>
              </a:rPr>
              <a:t> </a:t>
            </a:r>
            <a:r>
              <a:rPr lang="en-US" sz="1800" dirty="0">
                <a:effectLst/>
                <a:latin typeface="Georgia" panose="02040502050405020303" pitchFamily="18" charset="0"/>
                <a:ea typeface="Calibri" panose="020F0502020204030204" pitchFamily="34" charset="0"/>
              </a:rPr>
              <a:t>to schedule a virtual meeting to help walk you through the process. </a:t>
            </a:r>
            <a:endParaRPr lang="en-US" sz="1800" dirty="0">
              <a:effectLst/>
              <a:latin typeface="Calibri" panose="020F0502020204030204" pitchFamily="34" charset="0"/>
              <a:ea typeface="Calibri" panose="020F0502020204030204" pitchFamily="34" charset="0"/>
            </a:endParaRPr>
          </a:p>
          <a:p>
            <a:endParaRPr lang="en-US" dirty="0"/>
          </a:p>
        </p:txBody>
      </p:sp>
      <p:pic>
        <p:nvPicPr>
          <p:cNvPr id="4" name="Picture 3" descr="Shape, icon, circle&#10;&#10;Description automatically generated">
            <a:extLst>
              <a:ext uri="{FF2B5EF4-FFF2-40B4-BE49-F238E27FC236}">
                <a16:creationId xmlns:a16="http://schemas.microsoft.com/office/drawing/2014/main" id="{60DB32CE-6DA2-E107-113A-D66A812009CF}"/>
              </a:ext>
            </a:extLst>
          </p:cNvPr>
          <p:cNvPicPr>
            <a:picLocks noChangeAspect="1"/>
          </p:cNvPicPr>
          <p:nvPr/>
        </p:nvPicPr>
        <p:blipFill>
          <a:blip r:embed="rId3"/>
          <a:stretch>
            <a:fillRect/>
          </a:stretch>
        </p:blipFill>
        <p:spPr>
          <a:xfrm>
            <a:off x="10642524" y="5543888"/>
            <a:ext cx="1310754" cy="975445"/>
          </a:xfrm>
          <a:prstGeom prst="rect">
            <a:avLst/>
          </a:prstGeom>
        </p:spPr>
      </p:pic>
    </p:spTree>
    <p:extLst>
      <p:ext uri="{BB962C8B-B14F-4D97-AF65-F5344CB8AC3E}">
        <p14:creationId xmlns:p14="http://schemas.microsoft.com/office/powerpoint/2010/main" val="38445743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FFEA4-DE81-FF53-0092-0074D2620780}"/>
              </a:ext>
            </a:extLst>
          </p:cNvPr>
          <p:cNvSpPr>
            <a:spLocks noGrp="1"/>
          </p:cNvSpPr>
          <p:nvPr>
            <p:ph type="title"/>
          </p:nvPr>
        </p:nvSpPr>
        <p:spPr/>
        <p:txBody>
          <a:bodyPr/>
          <a:lstStyle/>
          <a:p>
            <a:r>
              <a:rPr lang="en-US" dirty="0" err="1"/>
              <a:t>Arpa</a:t>
            </a:r>
            <a:r>
              <a:rPr lang="en-US" dirty="0"/>
              <a:t> grants</a:t>
            </a:r>
          </a:p>
        </p:txBody>
      </p:sp>
      <p:sp>
        <p:nvSpPr>
          <p:cNvPr id="3" name="Text Placeholder 2">
            <a:extLst>
              <a:ext uri="{FF2B5EF4-FFF2-40B4-BE49-F238E27FC236}">
                <a16:creationId xmlns:a16="http://schemas.microsoft.com/office/drawing/2014/main" id="{F5B3CCC7-A2F7-D691-2023-2A2E6F0FAF12}"/>
              </a:ext>
            </a:extLst>
          </p:cNvPr>
          <p:cNvSpPr>
            <a:spLocks noGrp="1"/>
          </p:cNvSpPr>
          <p:nvPr>
            <p:ph type="body" idx="1"/>
          </p:nvPr>
        </p:nvSpPr>
        <p:spPr/>
        <p:txBody>
          <a:bodyPr>
            <a:normAutofit/>
          </a:bodyPr>
          <a:lstStyle/>
          <a:p>
            <a:r>
              <a:rPr lang="en-US" sz="6600" dirty="0"/>
              <a:t>1 &amp; 2</a:t>
            </a:r>
          </a:p>
        </p:txBody>
      </p:sp>
      <p:pic>
        <p:nvPicPr>
          <p:cNvPr id="4" name="Picture 3" descr="Shape, icon, circle&#10;&#10;Description automatically generated">
            <a:extLst>
              <a:ext uri="{FF2B5EF4-FFF2-40B4-BE49-F238E27FC236}">
                <a16:creationId xmlns:a16="http://schemas.microsoft.com/office/drawing/2014/main" id="{E5AABE8C-7080-8075-244A-B5E90C961683}"/>
              </a:ext>
            </a:extLst>
          </p:cNvPr>
          <p:cNvPicPr>
            <a:picLocks noChangeAspect="1"/>
          </p:cNvPicPr>
          <p:nvPr/>
        </p:nvPicPr>
        <p:blipFill>
          <a:blip r:embed="rId2"/>
          <a:stretch>
            <a:fillRect/>
          </a:stretch>
        </p:blipFill>
        <p:spPr>
          <a:xfrm>
            <a:off x="503250" y="5257661"/>
            <a:ext cx="1310754" cy="975445"/>
          </a:xfrm>
          <a:prstGeom prst="rect">
            <a:avLst/>
          </a:prstGeom>
        </p:spPr>
      </p:pic>
    </p:spTree>
    <p:extLst>
      <p:ext uri="{BB962C8B-B14F-4D97-AF65-F5344CB8AC3E}">
        <p14:creationId xmlns:p14="http://schemas.microsoft.com/office/powerpoint/2010/main" val="19719519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68927-6875-585D-BF23-3BB75102C7AE}"/>
              </a:ext>
            </a:extLst>
          </p:cNvPr>
          <p:cNvSpPr>
            <a:spLocks noGrp="1"/>
          </p:cNvSpPr>
          <p:nvPr>
            <p:ph type="title"/>
          </p:nvPr>
        </p:nvSpPr>
        <p:spPr>
          <a:xfrm>
            <a:off x="1371600" y="266330"/>
            <a:ext cx="9601200" cy="1136339"/>
          </a:xfrm>
        </p:spPr>
        <p:txBody>
          <a:bodyPr>
            <a:normAutofit/>
          </a:bodyPr>
          <a:lstStyle/>
          <a:p>
            <a:pPr algn="ctr"/>
            <a:r>
              <a:rPr lang="en-US" dirty="0"/>
              <a:t>ARPA Grant Deadline Changes</a:t>
            </a:r>
            <a:br>
              <a:rPr lang="en-US" dirty="0"/>
            </a:br>
            <a:r>
              <a:rPr lang="en-US" sz="2200" dirty="0"/>
              <a:t>(Through Provider Portal) </a:t>
            </a:r>
          </a:p>
        </p:txBody>
      </p:sp>
      <p:sp>
        <p:nvSpPr>
          <p:cNvPr id="3" name="Text Placeholder 2">
            <a:extLst>
              <a:ext uri="{FF2B5EF4-FFF2-40B4-BE49-F238E27FC236}">
                <a16:creationId xmlns:a16="http://schemas.microsoft.com/office/drawing/2014/main" id="{B55342EE-951D-CEDC-F36F-1C1A28D56C20}"/>
              </a:ext>
            </a:extLst>
          </p:cNvPr>
          <p:cNvSpPr>
            <a:spLocks noGrp="1"/>
          </p:cNvSpPr>
          <p:nvPr>
            <p:ph type="body" idx="1"/>
          </p:nvPr>
        </p:nvSpPr>
        <p:spPr>
          <a:xfrm>
            <a:off x="955497" y="1491448"/>
            <a:ext cx="4860087" cy="506027"/>
          </a:xfrm>
        </p:spPr>
        <p:txBody>
          <a:bodyPr/>
          <a:lstStyle/>
          <a:p>
            <a:endParaRPr lang="en-US" dirty="0"/>
          </a:p>
          <a:p>
            <a:endParaRPr lang="en-US" dirty="0"/>
          </a:p>
          <a:p>
            <a:r>
              <a:rPr lang="en-US" b="1" dirty="0"/>
              <a:t>ARPA Round 1</a:t>
            </a:r>
          </a:p>
        </p:txBody>
      </p:sp>
      <p:sp>
        <p:nvSpPr>
          <p:cNvPr id="4" name="Content Placeholder 3">
            <a:extLst>
              <a:ext uri="{FF2B5EF4-FFF2-40B4-BE49-F238E27FC236}">
                <a16:creationId xmlns:a16="http://schemas.microsoft.com/office/drawing/2014/main" id="{96452CE3-238A-09AB-1F14-26F6B699E9FC}"/>
              </a:ext>
            </a:extLst>
          </p:cNvPr>
          <p:cNvSpPr>
            <a:spLocks noGrp="1"/>
          </p:cNvSpPr>
          <p:nvPr>
            <p:ph sz="half" idx="2"/>
          </p:nvPr>
        </p:nvSpPr>
        <p:spPr>
          <a:xfrm>
            <a:off x="955497" y="2086252"/>
            <a:ext cx="5569516" cy="4625266"/>
          </a:xfrm>
        </p:spPr>
        <p:txBody>
          <a:bodyPr>
            <a:normAutofit fontScale="92500" lnSpcReduction="10000"/>
          </a:bodyPr>
          <a:lstStyle/>
          <a:p>
            <a:r>
              <a:rPr lang="en-US" dirty="0"/>
              <a:t>Initial Application </a:t>
            </a:r>
            <a:r>
              <a:rPr lang="en-US" b="1" dirty="0"/>
              <a:t>Expired</a:t>
            </a:r>
            <a:r>
              <a:rPr lang="en-US" dirty="0"/>
              <a:t> June 30, 2022</a:t>
            </a:r>
          </a:p>
          <a:p>
            <a:pPr marL="0" indent="0">
              <a:buNone/>
            </a:pPr>
            <a:endParaRPr lang="en-US" dirty="0"/>
          </a:p>
          <a:p>
            <a:r>
              <a:rPr lang="en-US" dirty="0"/>
              <a:t>Round 1, </a:t>
            </a:r>
            <a:r>
              <a:rPr lang="en-US" b="1" dirty="0"/>
              <a:t>Second</a:t>
            </a:r>
            <a:r>
              <a:rPr lang="en-US" dirty="0"/>
              <a:t> Installment Survey</a:t>
            </a:r>
          </a:p>
          <a:p>
            <a:pPr>
              <a:buFont typeface="Courier New" panose="02070309020205020404" pitchFamily="49" charset="0"/>
              <a:buChar char="o"/>
            </a:pPr>
            <a:r>
              <a:rPr lang="en-US" dirty="0"/>
              <a:t>Submission Expired – December 15, 2022</a:t>
            </a:r>
          </a:p>
          <a:p>
            <a:pPr>
              <a:buFont typeface="Courier New" panose="02070309020205020404" pitchFamily="49" charset="0"/>
              <a:buChar char="o"/>
            </a:pPr>
            <a:r>
              <a:rPr lang="en-US" dirty="0"/>
              <a:t>Approval in EFSM Expired – December 30,2022</a:t>
            </a:r>
          </a:p>
          <a:p>
            <a:pPr>
              <a:buFont typeface="Courier New" panose="02070309020205020404" pitchFamily="49" charset="0"/>
              <a:buChar char="o"/>
            </a:pPr>
            <a:r>
              <a:rPr lang="en-US" dirty="0"/>
              <a:t>Payments Expired – January 31, 2023</a:t>
            </a:r>
          </a:p>
          <a:p>
            <a:pPr marL="0" indent="0">
              <a:buNone/>
            </a:pPr>
            <a:endParaRPr lang="en-US" dirty="0"/>
          </a:p>
          <a:p>
            <a:r>
              <a:rPr lang="en-US" dirty="0"/>
              <a:t>Round 1, </a:t>
            </a:r>
            <a:r>
              <a:rPr lang="en-US" b="1" dirty="0"/>
              <a:t>Third</a:t>
            </a:r>
            <a:r>
              <a:rPr lang="en-US" dirty="0"/>
              <a:t> Installment Survey</a:t>
            </a:r>
          </a:p>
          <a:p>
            <a:pPr>
              <a:buFont typeface="Courier New" panose="02070309020205020404" pitchFamily="49" charset="0"/>
              <a:buChar char="o"/>
            </a:pPr>
            <a:r>
              <a:rPr lang="en-US" dirty="0"/>
              <a:t>Submission – </a:t>
            </a:r>
            <a:r>
              <a:rPr lang="en-US" strike="sngStrike" dirty="0">
                <a:solidFill>
                  <a:srgbClr val="FF0000"/>
                </a:solidFill>
              </a:rPr>
              <a:t>April 3, 2023</a:t>
            </a:r>
            <a:r>
              <a:rPr lang="en-US" dirty="0">
                <a:solidFill>
                  <a:srgbClr val="FF0000"/>
                </a:solidFill>
              </a:rPr>
              <a:t>  </a:t>
            </a:r>
            <a:r>
              <a:rPr lang="en-US" b="1" dirty="0">
                <a:solidFill>
                  <a:srgbClr val="FF0000"/>
                </a:solidFill>
              </a:rPr>
              <a:t>April 5, 2023</a:t>
            </a:r>
          </a:p>
          <a:p>
            <a:pPr>
              <a:buFont typeface="Courier New" panose="02070309020205020404" pitchFamily="49" charset="0"/>
              <a:buChar char="o"/>
            </a:pPr>
            <a:r>
              <a:rPr lang="en-US" dirty="0"/>
              <a:t>Approval in EFSM – </a:t>
            </a:r>
            <a:r>
              <a:rPr lang="en-US" strike="sngStrike" dirty="0">
                <a:solidFill>
                  <a:srgbClr val="FF0000"/>
                </a:solidFill>
              </a:rPr>
              <a:t>April 17, 2023 </a:t>
            </a:r>
            <a:r>
              <a:rPr lang="en-US" b="1" dirty="0">
                <a:solidFill>
                  <a:srgbClr val="FF0000"/>
                </a:solidFill>
              </a:rPr>
              <a:t>April 19,2023</a:t>
            </a:r>
          </a:p>
          <a:p>
            <a:pPr>
              <a:buFont typeface="Courier New" panose="02070309020205020404" pitchFamily="49" charset="0"/>
              <a:buChar char="o"/>
            </a:pPr>
            <a:r>
              <a:rPr lang="en-US" dirty="0"/>
              <a:t>Payments – May 17, 2023</a:t>
            </a:r>
          </a:p>
          <a:p>
            <a:pPr marL="0" indent="0">
              <a:buNone/>
            </a:pPr>
            <a:endParaRPr lang="en-US" dirty="0"/>
          </a:p>
        </p:txBody>
      </p:sp>
      <p:sp>
        <p:nvSpPr>
          <p:cNvPr id="5" name="Text Placeholder 4">
            <a:extLst>
              <a:ext uri="{FF2B5EF4-FFF2-40B4-BE49-F238E27FC236}">
                <a16:creationId xmlns:a16="http://schemas.microsoft.com/office/drawing/2014/main" id="{09089687-E308-0850-D9F6-1CE59EA13BDF}"/>
              </a:ext>
            </a:extLst>
          </p:cNvPr>
          <p:cNvSpPr>
            <a:spLocks noGrp="1"/>
          </p:cNvSpPr>
          <p:nvPr>
            <p:ph type="body" sz="quarter" idx="3"/>
          </p:nvPr>
        </p:nvSpPr>
        <p:spPr>
          <a:xfrm>
            <a:off x="6525014" y="1491447"/>
            <a:ext cx="4443984" cy="506027"/>
          </a:xfrm>
        </p:spPr>
        <p:txBody>
          <a:bodyPr/>
          <a:lstStyle/>
          <a:p>
            <a:r>
              <a:rPr lang="en-US" b="1" dirty="0"/>
              <a:t>ARPA Round 2</a:t>
            </a:r>
          </a:p>
        </p:txBody>
      </p:sp>
      <p:sp>
        <p:nvSpPr>
          <p:cNvPr id="6" name="Content Placeholder 5">
            <a:extLst>
              <a:ext uri="{FF2B5EF4-FFF2-40B4-BE49-F238E27FC236}">
                <a16:creationId xmlns:a16="http://schemas.microsoft.com/office/drawing/2014/main" id="{6C15DABD-BD9F-C5B5-84B2-BCD0CEE7F4B0}"/>
              </a:ext>
            </a:extLst>
          </p:cNvPr>
          <p:cNvSpPr>
            <a:spLocks noGrp="1"/>
          </p:cNvSpPr>
          <p:nvPr>
            <p:ph sz="quarter" idx="4"/>
          </p:nvPr>
        </p:nvSpPr>
        <p:spPr>
          <a:xfrm>
            <a:off x="6525013" y="2086250"/>
            <a:ext cx="4785137" cy="4625267"/>
          </a:xfrm>
        </p:spPr>
        <p:txBody>
          <a:bodyPr>
            <a:normAutofit fontScale="92500" lnSpcReduction="10000"/>
          </a:bodyPr>
          <a:lstStyle/>
          <a:p>
            <a:r>
              <a:rPr lang="en-US" dirty="0"/>
              <a:t>Submission Expired - February 28, 2023</a:t>
            </a:r>
          </a:p>
          <a:p>
            <a:pPr marL="0" indent="0">
              <a:buNone/>
            </a:pPr>
            <a:endParaRPr lang="en-US" dirty="0"/>
          </a:p>
          <a:p>
            <a:pPr>
              <a:buFont typeface="Courier New" panose="02070309020205020404" pitchFamily="49" charset="0"/>
              <a:buChar char="o"/>
            </a:pPr>
            <a:r>
              <a:rPr lang="en-US" dirty="0"/>
              <a:t>Approval in EFSM – April 5, 2023</a:t>
            </a:r>
          </a:p>
          <a:p>
            <a:pPr>
              <a:buFont typeface="Courier New" panose="02070309020205020404" pitchFamily="49" charset="0"/>
              <a:buChar char="o"/>
            </a:pPr>
            <a:r>
              <a:rPr lang="en-US" dirty="0"/>
              <a:t>Payments – May 5, 2023</a:t>
            </a:r>
          </a:p>
          <a:p>
            <a:pPr>
              <a:buFont typeface="Courier New" panose="02070309020205020404" pitchFamily="49" charset="0"/>
              <a:buChar char="o"/>
            </a:pPr>
            <a:r>
              <a:rPr lang="en-US" dirty="0"/>
              <a:t>Total award will be paid in one payment</a:t>
            </a:r>
          </a:p>
        </p:txBody>
      </p:sp>
      <p:pic>
        <p:nvPicPr>
          <p:cNvPr id="7" name="Picture 6">
            <a:extLst>
              <a:ext uri="{FF2B5EF4-FFF2-40B4-BE49-F238E27FC236}">
                <a16:creationId xmlns:a16="http://schemas.microsoft.com/office/drawing/2014/main" id="{278E8A14-5D7C-B279-7A10-7AF3B8466B26}"/>
              </a:ext>
            </a:extLst>
          </p:cNvPr>
          <p:cNvPicPr>
            <a:picLocks noChangeAspect="1"/>
          </p:cNvPicPr>
          <p:nvPr/>
        </p:nvPicPr>
        <p:blipFill>
          <a:blip r:embed="rId2"/>
          <a:stretch>
            <a:fillRect/>
          </a:stretch>
        </p:blipFill>
        <p:spPr>
          <a:xfrm>
            <a:off x="10313621" y="5525857"/>
            <a:ext cx="1310754" cy="975445"/>
          </a:xfrm>
          <a:prstGeom prst="rect">
            <a:avLst/>
          </a:prstGeom>
        </p:spPr>
      </p:pic>
    </p:spTree>
    <p:extLst>
      <p:ext uri="{BB962C8B-B14F-4D97-AF65-F5344CB8AC3E}">
        <p14:creationId xmlns:p14="http://schemas.microsoft.com/office/powerpoint/2010/main" val="42679149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329E0-C89B-201A-3875-89DFAB039860}"/>
              </a:ext>
            </a:extLst>
          </p:cNvPr>
          <p:cNvSpPr>
            <a:spLocks noGrp="1"/>
          </p:cNvSpPr>
          <p:nvPr>
            <p:ph type="title"/>
          </p:nvPr>
        </p:nvSpPr>
        <p:spPr>
          <a:xfrm>
            <a:off x="1371600" y="685800"/>
            <a:ext cx="9601200" cy="743505"/>
          </a:xfrm>
        </p:spPr>
        <p:txBody>
          <a:bodyPr/>
          <a:lstStyle/>
          <a:p>
            <a:r>
              <a:rPr lang="en-US" dirty="0"/>
              <a:t>New Dates for Final Payments - ARPA</a:t>
            </a:r>
          </a:p>
        </p:txBody>
      </p:sp>
      <p:sp>
        <p:nvSpPr>
          <p:cNvPr id="3" name="Content Placeholder 2">
            <a:extLst>
              <a:ext uri="{FF2B5EF4-FFF2-40B4-BE49-F238E27FC236}">
                <a16:creationId xmlns:a16="http://schemas.microsoft.com/office/drawing/2014/main" id="{7853B5C8-4D68-15D1-883F-128F8E6CF905}"/>
              </a:ext>
            </a:extLst>
          </p:cNvPr>
          <p:cNvSpPr>
            <a:spLocks noGrp="1"/>
          </p:cNvSpPr>
          <p:nvPr>
            <p:ph idx="1"/>
          </p:nvPr>
        </p:nvSpPr>
        <p:spPr>
          <a:xfrm>
            <a:off x="1371600" y="1740023"/>
            <a:ext cx="9601200" cy="4127377"/>
          </a:xfrm>
        </p:spPr>
        <p:txBody>
          <a:bodyPr>
            <a:normAutofit fontScale="92500" lnSpcReduction="10000"/>
          </a:bodyPr>
          <a:lstStyle/>
          <a:p>
            <a:r>
              <a:rPr lang="en-US" sz="1800" b="0" i="0" u="none" strike="noStrike" baseline="0" dirty="0">
                <a:solidFill>
                  <a:srgbClr val="000000"/>
                </a:solidFill>
                <a:latin typeface="Calibri" panose="020F0502020204030204" pitchFamily="34" charset="0"/>
              </a:rPr>
              <a:t>The amount of this final payment for approved Round 2 providers will be determined by DEL on a proportional share of remaining ARP Stabilization funding, less coalitions’/RCMA allowable administrative allocations (up to 5% of ARPA expenditures). </a:t>
            </a:r>
          </a:p>
          <a:p>
            <a:pPr marL="0" indent="0">
              <a:buNone/>
            </a:pPr>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Providers must complete a final survey to qualify for the final payment. </a:t>
            </a:r>
          </a:p>
          <a:p>
            <a:pPr marL="0" indent="0">
              <a:buNone/>
            </a:pPr>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The deadlines for the final payment survey are as follows, </a:t>
            </a:r>
            <a:r>
              <a:rPr lang="en-US" sz="1800" b="1" i="0" u="none" strike="noStrike" baseline="0" dirty="0">
                <a:solidFill>
                  <a:srgbClr val="000000"/>
                </a:solidFill>
                <a:latin typeface="Calibri" panose="020F0502020204030204" pitchFamily="34" charset="0"/>
              </a:rPr>
              <a:t>unless otherwise notified by DEL</a:t>
            </a:r>
            <a:r>
              <a:rPr lang="en-US" sz="1800" b="0" i="0" u="none" strike="noStrike" baseline="0" dirty="0">
                <a:solidFill>
                  <a:srgbClr val="000000"/>
                </a:solidFill>
                <a:latin typeface="Calibri" panose="020F0502020204030204" pitchFamily="34" charset="0"/>
              </a:rPr>
              <a:t>: </a:t>
            </a:r>
          </a:p>
          <a:p>
            <a:pPr>
              <a:buFont typeface="Courier New" panose="02070309020205020404" pitchFamily="49" charset="0"/>
              <a:buChar char="o"/>
            </a:pPr>
            <a:r>
              <a:rPr lang="en-US" sz="1800" b="0" i="0" u="none" strike="noStrike" baseline="0" dirty="0">
                <a:solidFill>
                  <a:srgbClr val="000000"/>
                </a:solidFill>
                <a:latin typeface="Calibri" panose="020F0502020204030204" pitchFamily="34" charset="0"/>
              </a:rPr>
              <a:t>Release in EFSM – </a:t>
            </a:r>
            <a:r>
              <a:rPr lang="en-US" sz="1800" b="0" i="0" u="none" strike="sngStrike" baseline="0" dirty="0">
                <a:solidFill>
                  <a:srgbClr val="FF0000"/>
                </a:solidFill>
                <a:latin typeface="Calibri" panose="020F0502020204030204" pitchFamily="34" charset="0"/>
              </a:rPr>
              <a:t>April 5, 2023 </a:t>
            </a:r>
            <a:r>
              <a:rPr lang="en-US" sz="1800" b="1" i="0" u="none" strike="noStrike" baseline="0" dirty="0">
                <a:solidFill>
                  <a:srgbClr val="FF0000"/>
                </a:solidFill>
                <a:latin typeface="Calibri" panose="020F0502020204030204" pitchFamily="34" charset="0"/>
              </a:rPr>
              <a:t>April 27, 2023</a:t>
            </a:r>
          </a:p>
          <a:p>
            <a:pPr>
              <a:buFont typeface="Courier New" panose="02070309020205020404" pitchFamily="49" charset="0"/>
              <a:buChar char="o"/>
            </a:pPr>
            <a:r>
              <a:rPr lang="en-US" sz="1800" b="0" i="0" u="none" strike="noStrike" baseline="0" dirty="0">
                <a:solidFill>
                  <a:srgbClr val="000000"/>
                </a:solidFill>
                <a:latin typeface="Calibri" panose="020F0502020204030204" pitchFamily="34" charset="0"/>
              </a:rPr>
              <a:t>Submission – </a:t>
            </a:r>
            <a:r>
              <a:rPr lang="en-US" sz="1800" b="0" i="0" u="none" strike="sngStrike" baseline="0" dirty="0">
                <a:solidFill>
                  <a:srgbClr val="FF0000"/>
                </a:solidFill>
                <a:latin typeface="Calibri" panose="020F0502020204030204" pitchFamily="34" charset="0"/>
              </a:rPr>
              <a:t>April 19, 2023 </a:t>
            </a:r>
            <a:r>
              <a:rPr lang="en-US" sz="1800" b="1" i="0" u="none" strike="noStrike" baseline="0" dirty="0">
                <a:solidFill>
                  <a:srgbClr val="FF0000"/>
                </a:solidFill>
                <a:latin typeface="Calibri" panose="020F0502020204030204" pitchFamily="34" charset="0"/>
              </a:rPr>
              <a:t>May 11, 2023</a:t>
            </a:r>
          </a:p>
          <a:p>
            <a:pPr>
              <a:buFont typeface="Courier New" panose="02070309020205020404" pitchFamily="49" charset="0"/>
              <a:buChar char="o"/>
            </a:pPr>
            <a:r>
              <a:rPr lang="en-US" sz="1800" b="0" i="0" u="none" strike="noStrike" baseline="0" dirty="0">
                <a:solidFill>
                  <a:srgbClr val="000000"/>
                </a:solidFill>
                <a:latin typeface="Calibri" panose="020F0502020204030204" pitchFamily="34" charset="0"/>
              </a:rPr>
              <a:t>Approval in EFSM – </a:t>
            </a:r>
            <a:r>
              <a:rPr lang="en-US" sz="1800" i="0" u="none" strike="sngStrike" baseline="0" dirty="0">
                <a:solidFill>
                  <a:srgbClr val="FF0000"/>
                </a:solidFill>
                <a:latin typeface="Calibri" panose="020F0502020204030204" pitchFamily="34" charset="0"/>
              </a:rPr>
              <a:t>May 3, 2023 </a:t>
            </a:r>
            <a:r>
              <a:rPr lang="en-US" sz="1800" b="1" i="0" u="none" strike="noStrike" baseline="0" dirty="0">
                <a:solidFill>
                  <a:srgbClr val="FF0000"/>
                </a:solidFill>
                <a:latin typeface="Calibri" panose="020F0502020204030204" pitchFamily="34" charset="0"/>
              </a:rPr>
              <a:t>May 25, 2023</a:t>
            </a:r>
          </a:p>
          <a:p>
            <a:pPr>
              <a:buFont typeface="Courier New" panose="02070309020205020404" pitchFamily="49" charset="0"/>
              <a:buChar char="o"/>
            </a:pPr>
            <a:r>
              <a:rPr lang="en-US" sz="1800" b="0" i="0" u="none" strike="noStrike" baseline="0" dirty="0">
                <a:solidFill>
                  <a:srgbClr val="000000"/>
                </a:solidFill>
                <a:latin typeface="Calibri" panose="020F0502020204030204" pitchFamily="34" charset="0"/>
              </a:rPr>
              <a:t>Coalitions notified of final payment amount – </a:t>
            </a:r>
            <a:r>
              <a:rPr lang="en-US" sz="1800" b="0" i="0" u="none" strike="sngStrike" baseline="0" dirty="0">
                <a:solidFill>
                  <a:srgbClr val="FF0000"/>
                </a:solidFill>
                <a:latin typeface="Calibri" panose="020F0502020204030204" pitchFamily="34" charset="0"/>
              </a:rPr>
              <a:t>May 17, 2023 </a:t>
            </a:r>
            <a:r>
              <a:rPr lang="en-US" sz="1800" b="1" i="0" u="none" strike="noStrike" baseline="0" dirty="0">
                <a:solidFill>
                  <a:srgbClr val="FF0000"/>
                </a:solidFill>
                <a:latin typeface="Calibri" panose="020F0502020204030204" pitchFamily="34" charset="0"/>
              </a:rPr>
              <a:t>June 15,2023</a:t>
            </a:r>
          </a:p>
          <a:p>
            <a:pPr>
              <a:buFont typeface="Courier New" panose="02070309020205020404" pitchFamily="49" charset="0"/>
              <a:buChar char="o"/>
            </a:pPr>
            <a:r>
              <a:rPr lang="en-US" sz="1800" b="0" i="0" u="none" strike="noStrike" baseline="0" dirty="0">
                <a:solidFill>
                  <a:srgbClr val="000000"/>
                </a:solidFill>
                <a:latin typeface="Calibri" panose="020F0502020204030204" pitchFamily="34" charset="0"/>
              </a:rPr>
              <a:t>Payments – </a:t>
            </a:r>
            <a:r>
              <a:rPr lang="en-US" sz="1800" b="0" i="0" u="none" strike="sngStrike" baseline="0" dirty="0">
                <a:solidFill>
                  <a:srgbClr val="FF0000"/>
                </a:solidFill>
                <a:latin typeface="Calibri" panose="020F0502020204030204" pitchFamily="34" charset="0"/>
              </a:rPr>
              <a:t>May 31, 2023 </a:t>
            </a:r>
            <a:r>
              <a:rPr lang="en-US" sz="1800" b="1" i="0" u="none" strike="noStrike" baseline="0" dirty="0">
                <a:solidFill>
                  <a:srgbClr val="FF0000"/>
                </a:solidFill>
                <a:latin typeface="Calibri" panose="020F0502020204030204" pitchFamily="34" charset="0"/>
              </a:rPr>
              <a:t>June 30,2023</a:t>
            </a:r>
          </a:p>
          <a:p>
            <a:endParaRPr lang="en-US" dirty="0"/>
          </a:p>
        </p:txBody>
      </p:sp>
      <p:pic>
        <p:nvPicPr>
          <p:cNvPr id="4" name="Picture 3">
            <a:extLst>
              <a:ext uri="{FF2B5EF4-FFF2-40B4-BE49-F238E27FC236}">
                <a16:creationId xmlns:a16="http://schemas.microsoft.com/office/drawing/2014/main" id="{6EB54476-9C79-A1E1-D29E-609DC187345C}"/>
              </a:ext>
            </a:extLst>
          </p:cNvPr>
          <p:cNvPicPr>
            <a:picLocks noChangeAspect="1"/>
          </p:cNvPicPr>
          <p:nvPr/>
        </p:nvPicPr>
        <p:blipFill>
          <a:blip r:embed="rId2"/>
          <a:stretch>
            <a:fillRect/>
          </a:stretch>
        </p:blipFill>
        <p:spPr>
          <a:xfrm>
            <a:off x="10441831" y="5544518"/>
            <a:ext cx="1310754" cy="975445"/>
          </a:xfrm>
          <a:prstGeom prst="rect">
            <a:avLst/>
          </a:prstGeom>
        </p:spPr>
      </p:pic>
    </p:spTree>
    <p:extLst>
      <p:ext uri="{BB962C8B-B14F-4D97-AF65-F5344CB8AC3E}">
        <p14:creationId xmlns:p14="http://schemas.microsoft.com/office/powerpoint/2010/main" val="3713111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CE49F7-BEAD-455F-9255-673FDCAEFECF}"/>
              </a:ext>
            </a:extLst>
          </p:cNvPr>
          <p:cNvSpPr>
            <a:spLocks noGrp="1"/>
          </p:cNvSpPr>
          <p:nvPr>
            <p:ph type="title"/>
          </p:nvPr>
        </p:nvSpPr>
        <p:spPr/>
        <p:txBody>
          <a:bodyPr/>
          <a:lstStyle/>
          <a:p>
            <a:r>
              <a:rPr lang="en-US" b="1" dirty="0"/>
              <a:t>VPK Child Applications</a:t>
            </a:r>
            <a:r>
              <a:rPr lang="en-US" dirty="0"/>
              <a:t>	</a:t>
            </a:r>
          </a:p>
        </p:txBody>
      </p:sp>
      <p:sp>
        <p:nvSpPr>
          <p:cNvPr id="5" name="Content Placeholder 4">
            <a:extLst>
              <a:ext uri="{FF2B5EF4-FFF2-40B4-BE49-F238E27FC236}">
                <a16:creationId xmlns:a16="http://schemas.microsoft.com/office/drawing/2014/main" id="{C4527B8D-BE70-48A0-9FE0-BB7E35408F05}"/>
              </a:ext>
            </a:extLst>
          </p:cNvPr>
          <p:cNvSpPr>
            <a:spLocks noGrp="1"/>
          </p:cNvSpPr>
          <p:nvPr>
            <p:ph idx="1"/>
          </p:nvPr>
        </p:nvSpPr>
        <p:spPr/>
        <p:txBody>
          <a:bodyPr>
            <a:normAutofit fontScale="92500" lnSpcReduction="10000"/>
          </a:bodyPr>
          <a:lstStyle/>
          <a:p>
            <a:r>
              <a:rPr lang="en-US" sz="2000" dirty="0"/>
              <a:t>VPK Child Applications for the 2023-2024 VPK Program Year opened in the Family Portal on January 1, 2023.</a:t>
            </a:r>
          </a:p>
          <a:p>
            <a:r>
              <a:rPr lang="en-US" sz="2000" dirty="0"/>
              <a:t>Family Services Specialists are working in the VPK Child App submitted queue daily for both the 2022-2023 and 2023-2024 program years. </a:t>
            </a:r>
          </a:p>
          <a:p>
            <a:pPr marL="0" indent="0" algn="ctr">
              <a:buNone/>
            </a:pPr>
            <a:r>
              <a:rPr lang="en-US" sz="2000" b="1" dirty="0">
                <a:solidFill>
                  <a:srgbClr val="FF0000"/>
                </a:solidFill>
                <a:latin typeface="+mj-lt"/>
              </a:rPr>
              <a:t>VPK Age Eligibility</a:t>
            </a:r>
          </a:p>
          <a:p>
            <a:pPr marL="0" marR="0" algn="ctr">
              <a:spcBef>
                <a:spcPts val="0"/>
              </a:spcBef>
              <a:spcAft>
                <a:spcPts val="0"/>
              </a:spcAft>
            </a:pPr>
            <a:r>
              <a:rPr lang="en-US" sz="1500" b="1" u="sng" dirty="0">
                <a:effectLst/>
                <a:latin typeface="+mj-lt"/>
                <a:ea typeface="Times New Roman" panose="02020603050405020304" pitchFamily="18" charset="0"/>
              </a:rPr>
              <a:t>If a child was born between September 2, 2017 and September 1, 2018</a:t>
            </a:r>
            <a:r>
              <a:rPr lang="en-US" sz="1500" dirty="0">
                <a:effectLst/>
                <a:latin typeface="+mj-lt"/>
                <a:ea typeface="Times New Roman" panose="02020603050405020304" pitchFamily="18" charset="0"/>
              </a:rPr>
              <a:t>, they are eligible to participate in either the 2022 -2023 School Year Program (540 hours) or the 2023 Summer program (300 hours)</a:t>
            </a:r>
            <a:r>
              <a:rPr lang="en-US" sz="1500" dirty="0">
                <a:effectLst/>
                <a:latin typeface="+mj-lt"/>
                <a:ea typeface="Times New Roman" panose="02020603050405020304" pitchFamily="18" charset="0"/>
                <a:cs typeface="Arial" panose="020B0604020202020204" pitchFamily="34" charset="0"/>
              </a:rPr>
              <a:t>.</a:t>
            </a:r>
            <a:endParaRPr lang="en-US" sz="1500" dirty="0">
              <a:effectLst/>
              <a:latin typeface="+mj-lt"/>
              <a:ea typeface="Times New Roman" panose="02020603050405020304" pitchFamily="18" charset="0"/>
            </a:endParaRPr>
          </a:p>
          <a:p>
            <a:pPr marL="0" marR="0" algn="ctr">
              <a:spcBef>
                <a:spcPts val="0"/>
              </a:spcBef>
              <a:spcAft>
                <a:spcPts val="0"/>
              </a:spcAft>
            </a:pPr>
            <a:r>
              <a:rPr lang="en-US" sz="1500" dirty="0">
                <a:effectLst/>
                <a:latin typeface="+mj-lt"/>
                <a:ea typeface="Times New Roman" panose="02020603050405020304" pitchFamily="18" charset="0"/>
                <a:cs typeface="Arial" panose="020B0604020202020204" pitchFamily="34" charset="0"/>
              </a:rPr>
              <a:t> </a:t>
            </a:r>
            <a:endParaRPr lang="en-US" sz="1500" dirty="0">
              <a:effectLst/>
              <a:latin typeface="+mj-lt"/>
              <a:ea typeface="Times New Roman" panose="02020603050405020304" pitchFamily="18" charset="0"/>
            </a:endParaRPr>
          </a:p>
          <a:p>
            <a:pPr marL="0" marR="0" algn="ctr">
              <a:spcBef>
                <a:spcPts val="0"/>
              </a:spcBef>
              <a:spcAft>
                <a:spcPts val="0"/>
              </a:spcAft>
            </a:pPr>
            <a:r>
              <a:rPr lang="en-US" sz="1400" b="1" dirty="0">
                <a:solidFill>
                  <a:srgbClr val="FF0000"/>
                </a:solidFill>
                <a:effectLst/>
                <a:latin typeface="+mj-lt"/>
                <a:ea typeface="Times New Roman" panose="02020603050405020304" pitchFamily="18" charset="0"/>
                <a:cs typeface="Arial" panose="020B0604020202020204" pitchFamily="34" charset="0"/>
              </a:rPr>
              <a:t>Children born between February 2, 2018 and September 1, 2018 may postpone their VPK participation until the 2023-2024 School Year Program (540 hours) or the 24 Summer Program (300 hours).</a:t>
            </a:r>
            <a:endParaRPr lang="en-US" sz="1400" b="1" dirty="0">
              <a:solidFill>
                <a:srgbClr val="FF0000"/>
              </a:solidFill>
              <a:effectLst/>
              <a:latin typeface="+mj-lt"/>
              <a:ea typeface="Times New Roman" panose="02020603050405020304" pitchFamily="18" charset="0"/>
            </a:endParaRPr>
          </a:p>
          <a:p>
            <a:pPr marL="114300" marR="0" algn="ctr">
              <a:spcBef>
                <a:spcPts val="0"/>
              </a:spcBef>
              <a:spcAft>
                <a:spcPts val="0"/>
              </a:spcAft>
            </a:pPr>
            <a:r>
              <a:rPr lang="en-US" sz="1500" dirty="0">
                <a:effectLst/>
                <a:latin typeface="+mj-lt"/>
                <a:ea typeface="Times New Roman" panose="02020603050405020304" pitchFamily="18" charset="0"/>
              </a:rPr>
              <a:t> </a:t>
            </a:r>
          </a:p>
          <a:p>
            <a:pPr marL="0" marR="0" algn="ctr">
              <a:spcBef>
                <a:spcPts val="0"/>
              </a:spcBef>
              <a:spcAft>
                <a:spcPts val="0"/>
              </a:spcAft>
            </a:pPr>
            <a:r>
              <a:rPr lang="en-US" sz="1500" b="1" u="sng" dirty="0">
                <a:effectLst/>
                <a:latin typeface="+mj-lt"/>
                <a:ea typeface="Times New Roman" panose="02020603050405020304" pitchFamily="18" charset="0"/>
              </a:rPr>
              <a:t>If a child was born between September 2, 2018 and September 1, 2019</a:t>
            </a:r>
            <a:r>
              <a:rPr lang="en-US" sz="1500" dirty="0">
                <a:effectLst/>
                <a:latin typeface="+mj-lt"/>
                <a:ea typeface="Times New Roman" panose="02020603050405020304" pitchFamily="18" charset="0"/>
              </a:rPr>
              <a:t>, they are eligible to participate in either the 2023 -2024 School Year Program (540 hours) or the 2024 Summer program (300 hours)</a:t>
            </a:r>
            <a:r>
              <a:rPr lang="en-US" sz="1500" dirty="0">
                <a:effectLst/>
                <a:latin typeface="+mj-lt"/>
                <a:ea typeface="Times New Roman" panose="02020603050405020304" pitchFamily="18" charset="0"/>
                <a:cs typeface="Arial" panose="020B0604020202020204" pitchFamily="34" charset="0"/>
              </a:rPr>
              <a:t>.</a:t>
            </a:r>
            <a:endParaRPr lang="en-US" sz="1500" dirty="0">
              <a:effectLst/>
              <a:latin typeface="+mj-lt"/>
              <a:ea typeface="Times New Roman" panose="02020603050405020304" pitchFamily="18" charset="0"/>
            </a:endParaRPr>
          </a:p>
          <a:p>
            <a:pPr marL="0" marR="0" algn="ctr">
              <a:spcBef>
                <a:spcPts val="0"/>
              </a:spcBef>
              <a:spcAft>
                <a:spcPts val="0"/>
              </a:spcAft>
            </a:pPr>
            <a:r>
              <a:rPr lang="en-US" sz="1500" dirty="0">
                <a:effectLst/>
                <a:latin typeface="+mj-lt"/>
                <a:ea typeface="Times New Roman" panose="02020603050405020304" pitchFamily="18" charset="0"/>
                <a:cs typeface="Arial" panose="020B0604020202020204" pitchFamily="34" charset="0"/>
              </a:rPr>
              <a:t> </a:t>
            </a:r>
            <a:endParaRPr lang="en-US" sz="1500" dirty="0">
              <a:effectLst/>
              <a:latin typeface="+mj-lt"/>
              <a:ea typeface="Times New Roman" panose="02020603050405020304" pitchFamily="18" charset="0"/>
            </a:endParaRPr>
          </a:p>
          <a:p>
            <a:pPr marL="0" marR="0" algn="ctr">
              <a:spcBef>
                <a:spcPts val="0"/>
              </a:spcBef>
              <a:spcAft>
                <a:spcPts val="0"/>
              </a:spcAft>
            </a:pPr>
            <a:r>
              <a:rPr lang="en-US" sz="1400" b="1" dirty="0">
                <a:solidFill>
                  <a:srgbClr val="FF0000"/>
                </a:solidFill>
                <a:effectLst/>
                <a:latin typeface="+mj-lt"/>
                <a:ea typeface="Times New Roman" panose="02020603050405020304" pitchFamily="18" charset="0"/>
                <a:cs typeface="Arial" panose="020B0604020202020204" pitchFamily="34" charset="0"/>
              </a:rPr>
              <a:t>Children born between February 2, 2018 and September 1, 2018 may postpone their VPK participation until the 2023-2024 School Year Program (540 hours) or the 24 Summer Program (300 hours).</a:t>
            </a:r>
            <a:endParaRPr lang="en-US" sz="1400" b="1" dirty="0">
              <a:solidFill>
                <a:srgbClr val="FF0000"/>
              </a:solidFill>
              <a:effectLst/>
              <a:latin typeface="+mj-lt"/>
              <a:ea typeface="Times New Roman" panose="02020603050405020304" pitchFamily="18" charset="0"/>
            </a:endParaRPr>
          </a:p>
          <a:p>
            <a:pPr marL="0" indent="0" algn="ctr">
              <a:buNone/>
            </a:pPr>
            <a:endParaRPr lang="en-US" sz="2000" dirty="0">
              <a:solidFill>
                <a:srgbClr val="FF0000"/>
              </a:solidFill>
            </a:endParaRPr>
          </a:p>
          <a:p>
            <a:pPr marL="0" indent="0" algn="ctr">
              <a:buNone/>
            </a:pPr>
            <a:endParaRPr lang="en-US" dirty="0"/>
          </a:p>
        </p:txBody>
      </p:sp>
      <p:pic>
        <p:nvPicPr>
          <p:cNvPr id="2" name="Picture 1" descr="A close up of a logo&#10;&#10;Description automatically generated">
            <a:extLst>
              <a:ext uri="{FF2B5EF4-FFF2-40B4-BE49-F238E27FC236}">
                <a16:creationId xmlns:a16="http://schemas.microsoft.com/office/drawing/2014/main" id="{9B93CEA8-DA26-FDFC-4AC7-5909049C60F7}"/>
              </a:ext>
            </a:extLst>
          </p:cNvPr>
          <p:cNvPicPr>
            <a:picLocks noChangeAspect="1"/>
          </p:cNvPicPr>
          <p:nvPr/>
        </p:nvPicPr>
        <p:blipFill>
          <a:blip r:embed="rId2"/>
          <a:stretch>
            <a:fillRect/>
          </a:stretch>
        </p:blipFill>
        <p:spPr>
          <a:xfrm>
            <a:off x="10703849" y="5627076"/>
            <a:ext cx="1312539" cy="973343"/>
          </a:xfrm>
          <a:prstGeom prst="rect">
            <a:avLst/>
          </a:prstGeom>
        </p:spPr>
      </p:pic>
    </p:spTree>
    <p:extLst>
      <p:ext uri="{BB962C8B-B14F-4D97-AF65-F5344CB8AC3E}">
        <p14:creationId xmlns:p14="http://schemas.microsoft.com/office/powerpoint/2010/main" val="32104733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C68D9-08D8-80FC-33F7-446FCB40682F}"/>
              </a:ext>
            </a:extLst>
          </p:cNvPr>
          <p:cNvSpPr>
            <a:spLocks noGrp="1"/>
          </p:cNvSpPr>
          <p:nvPr>
            <p:ph type="title"/>
          </p:nvPr>
        </p:nvSpPr>
        <p:spPr>
          <a:xfrm>
            <a:off x="1023562" y="685800"/>
            <a:ext cx="10493524" cy="1485900"/>
          </a:xfrm>
        </p:spPr>
        <p:txBody>
          <a:bodyPr>
            <a:normAutofit/>
          </a:bodyPr>
          <a:lstStyle/>
          <a:p>
            <a:r>
              <a:rPr lang="en-US"/>
              <a:t>Provider Reporting ARPA Round 1 and 2</a:t>
            </a:r>
          </a:p>
        </p:txBody>
      </p:sp>
      <p:sp>
        <p:nvSpPr>
          <p:cNvPr id="8" name="Rectangle 10">
            <a:extLst>
              <a:ext uri="{FF2B5EF4-FFF2-40B4-BE49-F238E27FC236}">
                <a16:creationId xmlns:a16="http://schemas.microsoft.com/office/drawing/2014/main" id="{B9F89C22-0475-4427-B7C8-0269AD40E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14653BE1-54FC-CE0E-3B4A-E54C53FFFE26}"/>
              </a:ext>
            </a:extLst>
          </p:cNvPr>
          <p:cNvSpPr>
            <a:spLocks noGrp="1"/>
          </p:cNvSpPr>
          <p:nvPr>
            <p:ph idx="1"/>
          </p:nvPr>
        </p:nvSpPr>
        <p:spPr>
          <a:xfrm>
            <a:off x="1023562" y="2286000"/>
            <a:ext cx="5072437" cy="3581400"/>
          </a:xfrm>
        </p:spPr>
        <p:txBody>
          <a:bodyPr>
            <a:normAutofit/>
          </a:bodyPr>
          <a:lstStyle/>
          <a:p>
            <a:r>
              <a:rPr lang="en-US" sz="900" b="0" i="0" u="none" strike="noStrike" baseline="0">
                <a:latin typeface="Calibri" panose="020F0502020204030204" pitchFamily="34" charset="0"/>
              </a:rPr>
              <a:t>Providers are required to continue reporting expenditures until all ARPA Child Care Stabilization Subgrant – Round 1 and 2 funds are spent. </a:t>
            </a:r>
          </a:p>
          <a:p>
            <a:r>
              <a:rPr lang="en-US" sz="900" b="0" i="0" u="none" strike="noStrike" baseline="0">
                <a:latin typeface="Calibri" panose="020F0502020204030204" pitchFamily="34" charset="0"/>
              </a:rPr>
              <a:t>All funds must be spent no later than September 30, 2023.</a:t>
            </a:r>
          </a:p>
          <a:p>
            <a:r>
              <a:rPr lang="en-US" sz="900">
                <a:latin typeface="Calibri" panose="020F0502020204030204" pitchFamily="34" charset="0"/>
              </a:rPr>
              <a:t>F</a:t>
            </a:r>
            <a:r>
              <a:rPr lang="en-US" sz="900" b="0" i="0" u="none" strike="noStrike" baseline="0">
                <a:latin typeface="Calibri" panose="020F0502020204030204" pitchFamily="34" charset="0"/>
              </a:rPr>
              <a:t>inal funds utilization reports are due October 31, 2023.</a:t>
            </a:r>
          </a:p>
          <a:p>
            <a:r>
              <a:rPr lang="en-US" sz="900" b="1" i="0" u="sng" strike="noStrike" baseline="0">
                <a:latin typeface="Calibri" panose="020F0502020204030204" pitchFamily="34" charset="0"/>
              </a:rPr>
              <a:t>Providers failing to submit expenditure surveys may be required to repay any unspent funds</a:t>
            </a:r>
            <a:r>
              <a:rPr lang="en-US" sz="900" b="0" i="0" u="none" strike="noStrike" baseline="0">
                <a:latin typeface="Calibri" panose="020F0502020204030204" pitchFamily="34" charset="0"/>
              </a:rPr>
              <a:t>. </a:t>
            </a:r>
          </a:p>
          <a:p>
            <a:r>
              <a:rPr lang="en-US" sz="900" b="0" i="0" u="none" strike="noStrike" baseline="0">
                <a:latin typeface="Calibri" panose="020F0502020204030204" pitchFamily="34" charset="0"/>
              </a:rPr>
              <a:t>The ELC of North Florida/Episcopal Children’s Services are required to make and document efforts to obtain close-out expenditure spending when a provider ceases operations with an outstanding balance. </a:t>
            </a:r>
          </a:p>
          <a:p>
            <a:endParaRPr lang="en-US" sz="900">
              <a:latin typeface="Calibri" panose="020F0502020204030204" pitchFamily="34" charset="0"/>
            </a:endParaRPr>
          </a:p>
          <a:p>
            <a:pPr marL="0" indent="0">
              <a:buNone/>
            </a:pPr>
            <a:r>
              <a:rPr lang="en-US" sz="900" b="1">
                <a:latin typeface="Calibri" panose="020F0502020204030204" pitchFamily="34" charset="0"/>
              </a:rPr>
              <a:t>Guidance Available:</a:t>
            </a:r>
          </a:p>
          <a:p>
            <a:r>
              <a:rPr lang="en-US" sz="900">
                <a:latin typeface="Calibri" panose="020F0502020204030204" pitchFamily="34" charset="0"/>
              </a:rPr>
              <a:t>Sample Budget Tracking</a:t>
            </a:r>
          </a:p>
          <a:p>
            <a:r>
              <a:rPr lang="en-US" sz="900">
                <a:latin typeface="Calibri" panose="020F0502020204030204" pitchFamily="34" charset="0"/>
              </a:rPr>
              <a:t>Child Care Stabilization Spending Documentation Guide</a:t>
            </a:r>
            <a:endParaRPr lang="en-US" sz="900" b="0" i="0" u="none" strike="noStrike" baseline="0">
              <a:latin typeface="Cambria" panose="02040503050406030204" pitchFamily="18" charset="0"/>
            </a:endParaRPr>
          </a:p>
          <a:p>
            <a:r>
              <a:rPr lang="en-US" sz="900" b="0" i="0" u="none" strike="noStrike" baseline="0">
                <a:latin typeface="Cambria" panose="02040503050406030204" pitchFamily="18" charset="0"/>
              </a:rPr>
              <a:t> Child Care Stabilization Subgrant Provider FAQs – 10/28/2022 	</a:t>
            </a:r>
          </a:p>
          <a:p>
            <a:r>
              <a:rPr lang="en-US" sz="900">
                <a:latin typeface="Cambria" panose="02040503050406030204" pitchFamily="18" charset="0"/>
              </a:rPr>
              <a:t>Email </a:t>
            </a:r>
            <a:r>
              <a:rPr lang="en-US" sz="900">
                <a:latin typeface="Cambria" panose="02040503050406030204" pitchFamily="18" charset="0"/>
                <a:hlinkClick r:id="rId2">
                  <a:extLst>
                    <a:ext uri="{A12FA001-AC4F-418D-AE19-62706E023703}">
                      <ahyp:hlinkClr xmlns:ahyp="http://schemas.microsoft.com/office/drawing/2018/hyperlinkcolor" val="tx"/>
                    </a:ext>
                  </a:extLst>
                </a:hlinkClick>
              </a:rPr>
              <a:t>Contracts@ecs4kids.org</a:t>
            </a:r>
            <a:r>
              <a:rPr lang="en-US" sz="900">
                <a:latin typeface="Cambria" panose="02040503050406030204" pitchFamily="18" charset="0"/>
              </a:rPr>
              <a:t> and ask for the documents listed above for assistance with allowable costs and how to track funds spent. </a:t>
            </a:r>
            <a:endParaRPr lang="en-US" sz="900" b="0" i="0" u="none" strike="noStrike" baseline="0">
              <a:latin typeface="Cambria" panose="02040503050406030204" pitchFamily="18" charset="0"/>
            </a:endParaRPr>
          </a:p>
          <a:p>
            <a:pPr marL="0" indent="0">
              <a:buNone/>
            </a:pPr>
            <a:endParaRPr lang="en-US" sz="900"/>
          </a:p>
        </p:txBody>
      </p:sp>
      <p:pic>
        <p:nvPicPr>
          <p:cNvPr id="6" name="Picture 5" descr="Text, logo">
            <a:extLst>
              <a:ext uri="{FF2B5EF4-FFF2-40B4-BE49-F238E27FC236}">
                <a16:creationId xmlns:a16="http://schemas.microsoft.com/office/drawing/2014/main" id="{E844A4F0-C53B-5A81-9B56-EA52DA601B3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460746" y="2350235"/>
            <a:ext cx="5007234" cy="3542618"/>
          </a:xfrm>
          <a:prstGeom prst="rect">
            <a:avLst/>
          </a:prstGeom>
        </p:spPr>
      </p:pic>
      <p:pic>
        <p:nvPicPr>
          <p:cNvPr id="4" name="Picture 3" descr="Shape, icon, circle&#10;&#10;Description automatically generated">
            <a:extLst>
              <a:ext uri="{FF2B5EF4-FFF2-40B4-BE49-F238E27FC236}">
                <a16:creationId xmlns:a16="http://schemas.microsoft.com/office/drawing/2014/main" id="{8AC58E51-870E-8D82-9B9F-C3B051EF52C4}"/>
              </a:ext>
            </a:extLst>
          </p:cNvPr>
          <p:cNvPicPr>
            <a:picLocks noChangeAspect="1"/>
          </p:cNvPicPr>
          <p:nvPr/>
        </p:nvPicPr>
        <p:blipFill>
          <a:blip r:embed="rId5"/>
          <a:stretch>
            <a:fillRect/>
          </a:stretch>
        </p:blipFill>
        <p:spPr>
          <a:xfrm>
            <a:off x="10429873" y="5512842"/>
            <a:ext cx="1310754" cy="975445"/>
          </a:xfrm>
          <a:prstGeom prst="rect">
            <a:avLst/>
          </a:prstGeom>
        </p:spPr>
      </p:pic>
    </p:spTree>
    <p:extLst>
      <p:ext uri="{BB962C8B-B14F-4D97-AF65-F5344CB8AC3E}">
        <p14:creationId xmlns:p14="http://schemas.microsoft.com/office/powerpoint/2010/main" val="9274301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DCBC0-1EEE-A5CB-6776-4BB328DA2DAE}"/>
              </a:ext>
            </a:extLst>
          </p:cNvPr>
          <p:cNvSpPr>
            <a:spLocks noGrp="1"/>
          </p:cNvSpPr>
          <p:nvPr>
            <p:ph type="title"/>
          </p:nvPr>
        </p:nvSpPr>
        <p:spPr/>
        <p:txBody>
          <a:bodyPr>
            <a:normAutofit fontScale="90000"/>
          </a:bodyPr>
          <a:lstStyle/>
          <a:p>
            <a:r>
              <a:rPr lang="en-US" dirty="0"/>
              <a:t>Florida’s Assessment of Student thinking (FAST)</a:t>
            </a:r>
          </a:p>
        </p:txBody>
      </p:sp>
      <p:sp>
        <p:nvSpPr>
          <p:cNvPr id="3" name="Text Placeholder 2">
            <a:extLst>
              <a:ext uri="{FF2B5EF4-FFF2-40B4-BE49-F238E27FC236}">
                <a16:creationId xmlns:a16="http://schemas.microsoft.com/office/drawing/2014/main" id="{DD2D2B81-FFDE-0D4D-AD69-6F14EF386D66}"/>
              </a:ext>
            </a:extLst>
          </p:cNvPr>
          <p:cNvSpPr>
            <a:spLocks noGrp="1"/>
          </p:cNvSpPr>
          <p:nvPr>
            <p:ph type="body" idx="1"/>
          </p:nvPr>
        </p:nvSpPr>
        <p:spPr/>
        <p:txBody>
          <a:bodyPr/>
          <a:lstStyle/>
          <a:p>
            <a:r>
              <a:rPr lang="en-US" dirty="0"/>
              <a:t>USING STAR EARLY LITERACY</a:t>
            </a:r>
          </a:p>
        </p:txBody>
      </p:sp>
      <p:pic>
        <p:nvPicPr>
          <p:cNvPr id="4" name="Picture 3">
            <a:extLst>
              <a:ext uri="{FF2B5EF4-FFF2-40B4-BE49-F238E27FC236}">
                <a16:creationId xmlns:a16="http://schemas.microsoft.com/office/drawing/2014/main" id="{19A6C3EC-DFAE-3079-FCC6-F66B8BB6B566}"/>
              </a:ext>
            </a:extLst>
          </p:cNvPr>
          <p:cNvPicPr>
            <a:picLocks noChangeAspect="1"/>
          </p:cNvPicPr>
          <p:nvPr/>
        </p:nvPicPr>
        <p:blipFill>
          <a:blip r:embed="rId2"/>
          <a:stretch>
            <a:fillRect/>
          </a:stretch>
        </p:blipFill>
        <p:spPr>
          <a:xfrm>
            <a:off x="1158627" y="5068917"/>
            <a:ext cx="1310754" cy="975445"/>
          </a:xfrm>
          <a:prstGeom prst="rect">
            <a:avLst/>
          </a:prstGeom>
        </p:spPr>
      </p:pic>
    </p:spTree>
    <p:extLst>
      <p:ext uri="{BB962C8B-B14F-4D97-AF65-F5344CB8AC3E}">
        <p14:creationId xmlns:p14="http://schemas.microsoft.com/office/powerpoint/2010/main" val="17862108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C137A-6F0F-328A-7B20-5E4FC7E7823F}"/>
              </a:ext>
            </a:extLst>
          </p:cNvPr>
          <p:cNvSpPr>
            <a:spLocks noGrp="1"/>
          </p:cNvSpPr>
          <p:nvPr>
            <p:ph type="title"/>
          </p:nvPr>
        </p:nvSpPr>
        <p:spPr/>
        <p:txBody>
          <a:bodyPr/>
          <a:lstStyle/>
          <a:p>
            <a:r>
              <a:rPr lang="en-US" dirty="0"/>
              <a:t>What is FAST? </a:t>
            </a:r>
          </a:p>
        </p:txBody>
      </p:sp>
      <p:sp>
        <p:nvSpPr>
          <p:cNvPr id="3" name="Content Placeholder 2">
            <a:extLst>
              <a:ext uri="{FF2B5EF4-FFF2-40B4-BE49-F238E27FC236}">
                <a16:creationId xmlns:a16="http://schemas.microsoft.com/office/drawing/2014/main" id="{517D6FC3-3FAE-0592-F57C-23F8178F11DD}"/>
              </a:ext>
            </a:extLst>
          </p:cNvPr>
          <p:cNvSpPr>
            <a:spLocks noGrp="1"/>
          </p:cNvSpPr>
          <p:nvPr>
            <p:ph idx="1"/>
          </p:nvPr>
        </p:nvSpPr>
        <p:spPr>
          <a:xfrm>
            <a:off x="1371600" y="2006353"/>
            <a:ext cx="9601200" cy="3861047"/>
          </a:xfrm>
        </p:spPr>
        <p:txBody>
          <a:bodyPr/>
          <a:lstStyle/>
          <a:p>
            <a:pPr marL="0" indent="0" algn="l">
              <a:buNone/>
            </a:pPr>
            <a:r>
              <a:rPr lang="en-US" b="0" i="0" dirty="0">
                <a:solidFill>
                  <a:srgbClr val="145EA2"/>
                </a:solidFill>
                <a:effectLst/>
                <a:latin typeface="Frutiger LT"/>
              </a:rPr>
              <a:t>Florida's Assessment of Student Thinking (FAST) using Star Early Literacy</a:t>
            </a:r>
          </a:p>
          <a:p>
            <a:pPr marL="0" indent="0" algn="l">
              <a:buNone/>
            </a:pPr>
            <a:r>
              <a:rPr lang="en-US" b="0" i="0" dirty="0">
                <a:solidFill>
                  <a:srgbClr val="5B5B5B"/>
                </a:solidFill>
                <a:effectLst/>
                <a:latin typeface="Frutiger LT"/>
              </a:rPr>
              <a:t>The Coordinated Screening and Progress Monitoring Program is the statewide, standardized program known as Florida's Assessment of Student Thinking (FAST) using Star Early Literacy implemented in all VPK programs as required by s. 1002.68, F.S., that is used to assess student achievement of the performance standards established in s. 1002.67(1)(a), F.S., in early literacy and mathematics.</a:t>
            </a:r>
          </a:p>
          <a:p>
            <a:pPr marL="0" indent="0" algn="l">
              <a:buNone/>
            </a:pPr>
            <a:r>
              <a:rPr lang="en-US" b="0" i="0" dirty="0">
                <a:solidFill>
                  <a:srgbClr val="5B5B5B"/>
                </a:solidFill>
                <a:effectLst/>
                <a:latin typeface="Frutiger LT"/>
              </a:rPr>
              <a:t>VPK Programs (school-year and summer) will begin implementation of the FAST using Star Early Literacy beginning in the 2022-2023 VPK Program Year.</a:t>
            </a:r>
          </a:p>
          <a:p>
            <a:pPr marL="0" indent="0">
              <a:buNone/>
            </a:pPr>
            <a:endParaRPr lang="en-US" dirty="0"/>
          </a:p>
        </p:txBody>
      </p:sp>
      <p:pic>
        <p:nvPicPr>
          <p:cNvPr id="4" name="Picture 3">
            <a:extLst>
              <a:ext uri="{FF2B5EF4-FFF2-40B4-BE49-F238E27FC236}">
                <a16:creationId xmlns:a16="http://schemas.microsoft.com/office/drawing/2014/main" id="{72860CAD-6043-4812-38E3-33C47FE009E9}"/>
              </a:ext>
            </a:extLst>
          </p:cNvPr>
          <p:cNvPicPr>
            <a:picLocks noChangeAspect="1"/>
          </p:cNvPicPr>
          <p:nvPr/>
        </p:nvPicPr>
        <p:blipFill>
          <a:blip r:embed="rId2"/>
          <a:stretch>
            <a:fillRect/>
          </a:stretch>
        </p:blipFill>
        <p:spPr>
          <a:xfrm>
            <a:off x="10507145" y="5684477"/>
            <a:ext cx="1310754" cy="975445"/>
          </a:xfrm>
          <a:prstGeom prst="rect">
            <a:avLst/>
          </a:prstGeom>
        </p:spPr>
      </p:pic>
    </p:spTree>
    <p:extLst>
      <p:ext uri="{BB962C8B-B14F-4D97-AF65-F5344CB8AC3E}">
        <p14:creationId xmlns:p14="http://schemas.microsoft.com/office/powerpoint/2010/main" val="22559011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D03CF-698A-E854-B66B-A9628B681AA4}"/>
              </a:ext>
            </a:extLst>
          </p:cNvPr>
          <p:cNvSpPr>
            <a:spLocks noGrp="1"/>
          </p:cNvSpPr>
          <p:nvPr>
            <p:ph type="title"/>
          </p:nvPr>
        </p:nvSpPr>
        <p:spPr>
          <a:xfrm>
            <a:off x="1371600" y="300038"/>
            <a:ext cx="9601200" cy="814387"/>
          </a:xfrm>
        </p:spPr>
        <p:txBody>
          <a:bodyPr/>
          <a:lstStyle/>
          <a:p>
            <a:r>
              <a:rPr lang="en-US"/>
              <a:t>FAST Implementation </a:t>
            </a:r>
          </a:p>
        </p:txBody>
      </p:sp>
      <p:sp>
        <p:nvSpPr>
          <p:cNvPr id="3" name="Content Placeholder 2">
            <a:extLst>
              <a:ext uri="{FF2B5EF4-FFF2-40B4-BE49-F238E27FC236}">
                <a16:creationId xmlns:a16="http://schemas.microsoft.com/office/drawing/2014/main" id="{C33E9811-6E41-16FB-C510-C95EE3091796}"/>
              </a:ext>
            </a:extLst>
          </p:cNvPr>
          <p:cNvSpPr>
            <a:spLocks noGrp="1"/>
          </p:cNvSpPr>
          <p:nvPr>
            <p:ph idx="1"/>
          </p:nvPr>
        </p:nvSpPr>
        <p:spPr>
          <a:xfrm>
            <a:off x="1371600" y="971551"/>
            <a:ext cx="9786938" cy="5715000"/>
          </a:xfrm>
        </p:spPr>
        <p:txBody>
          <a:bodyPr>
            <a:normAutofit/>
          </a:bodyPr>
          <a:lstStyle/>
          <a:p>
            <a:pPr algn="l">
              <a:buFont typeface="Arial" panose="020B0604020202020204" pitchFamily="34" charset="0"/>
              <a:buChar char="•"/>
            </a:pPr>
            <a:r>
              <a:rPr lang="en-US" b="0" i="0" dirty="0">
                <a:solidFill>
                  <a:srgbClr val="5B5B5B"/>
                </a:solidFill>
                <a:effectLst/>
                <a:latin typeface="-apple-system"/>
              </a:rPr>
              <a:t>VPK Programs are required to administer the assessment </a:t>
            </a:r>
            <a:r>
              <a:rPr lang="en-US" b="1" i="0" u="sng" dirty="0">
                <a:solidFill>
                  <a:srgbClr val="5B5B5B"/>
                </a:solidFill>
                <a:effectLst/>
                <a:latin typeface="-apple-system"/>
              </a:rPr>
              <a:t>three times </a:t>
            </a:r>
            <a:r>
              <a:rPr lang="en-US" b="0" i="0" dirty="0">
                <a:solidFill>
                  <a:srgbClr val="5B5B5B"/>
                </a:solidFill>
                <a:effectLst/>
                <a:latin typeface="-apple-system"/>
              </a:rPr>
              <a:t>within its program and must be administered by a qualified test administrator. (PM1; PM2; PM3)</a:t>
            </a:r>
          </a:p>
          <a:p>
            <a:pPr algn="l">
              <a:buFont typeface="Arial" panose="020B0604020202020204" pitchFamily="34" charset="0"/>
              <a:buChar char="•"/>
            </a:pPr>
            <a:r>
              <a:rPr lang="en-US" b="0" i="0" dirty="0">
                <a:solidFill>
                  <a:srgbClr val="5B5B5B"/>
                </a:solidFill>
                <a:effectLst/>
                <a:latin typeface="-apple-system"/>
              </a:rPr>
              <a:t>The assessment shall be administered individually or in a small group with no more than five students.</a:t>
            </a:r>
          </a:p>
          <a:p>
            <a:pPr algn="l">
              <a:buFont typeface="Arial" panose="020B0604020202020204" pitchFamily="34" charset="0"/>
              <a:buChar char="•"/>
            </a:pPr>
            <a:r>
              <a:rPr lang="en-US" b="0" i="0" dirty="0">
                <a:solidFill>
                  <a:srgbClr val="5B5B5B"/>
                </a:solidFill>
                <a:effectLst/>
                <a:latin typeface="-apple-system"/>
              </a:rPr>
              <a:t>The assessment shall be administered on a touchscreen device. Student headphones shall be used when administration occurs in group sizes of two to five students.</a:t>
            </a:r>
          </a:p>
          <a:p>
            <a:pPr algn="l">
              <a:buFont typeface="Arial" panose="020B0604020202020204" pitchFamily="34" charset="0"/>
              <a:buChar char="•"/>
            </a:pPr>
            <a:r>
              <a:rPr lang="en-US" b="0" i="0" dirty="0">
                <a:solidFill>
                  <a:srgbClr val="5B5B5B"/>
                </a:solidFill>
                <a:effectLst/>
                <a:latin typeface="-apple-system"/>
              </a:rPr>
              <a:t>Testing accommodations shall be made in accordance with a student’s current Individual Educational Plan (IEP) of 504 Plan issued by the local school district.</a:t>
            </a:r>
          </a:p>
          <a:p>
            <a:pPr>
              <a:buFont typeface="Arial" panose="020B0604020202020204" pitchFamily="34" charset="0"/>
              <a:buChar char="•"/>
            </a:pPr>
            <a:r>
              <a:rPr lang="en-US" b="0" i="0" dirty="0">
                <a:solidFill>
                  <a:srgbClr val="5B5B5B"/>
                </a:solidFill>
                <a:effectLst/>
                <a:latin typeface="-apple-system"/>
              </a:rPr>
              <a:t>VPK Programs are </a:t>
            </a:r>
            <a:r>
              <a:rPr lang="en-US" b="1" i="0" dirty="0">
                <a:solidFill>
                  <a:srgbClr val="5B5B5B"/>
                </a:solidFill>
                <a:effectLst/>
                <a:latin typeface="-apple-system"/>
              </a:rPr>
              <a:t>required </a:t>
            </a:r>
            <a:r>
              <a:rPr lang="en-US" b="0" i="0" dirty="0">
                <a:solidFill>
                  <a:srgbClr val="5B5B5B"/>
                </a:solidFill>
                <a:effectLst/>
                <a:latin typeface="-apple-system"/>
              </a:rPr>
              <a:t>to provide a student’s performance results from the assessment to the student’s parents </a:t>
            </a:r>
            <a:r>
              <a:rPr lang="en-US" b="1" i="0" dirty="0">
                <a:solidFill>
                  <a:srgbClr val="5B5B5B"/>
                </a:solidFill>
                <a:effectLst/>
                <a:latin typeface="-apple-system"/>
              </a:rPr>
              <a:t>within seven calendar days </a:t>
            </a:r>
            <a:r>
              <a:rPr lang="en-US" b="0" i="0" dirty="0">
                <a:solidFill>
                  <a:srgbClr val="5B5B5B"/>
                </a:solidFill>
                <a:effectLst/>
                <a:latin typeface="-apple-system"/>
              </a:rPr>
              <a:t>after the administration of the assessment. VPK Programs </a:t>
            </a:r>
            <a:r>
              <a:rPr lang="en-US" b="1" i="0" dirty="0">
                <a:solidFill>
                  <a:srgbClr val="5B5B5B"/>
                </a:solidFill>
                <a:effectLst/>
                <a:latin typeface="-apple-system"/>
              </a:rPr>
              <a:t>must provide the Star Parent Report</a:t>
            </a:r>
            <a:r>
              <a:rPr lang="en-US" b="0" i="0" dirty="0">
                <a:solidFill>
                  <a:srgbClr val="5B5B5B"/>
                </a:solidFill>
                <a:effectLst/>
                <a:latin typeface="-apple-system"/>
              </a:rPr>
              <a:t>. The Star Parent Report provides a printable informational letter for parents or guardians and is available in </a:t>
            </a:r>
            <a:r>
              <a:rPr lang="en-US" b="1" i="0" dirty="0">
                <a:solidFill>
                  <a:srgbClr val="5B5B5B"/>
                </a:solidFill>
                <a:effectLst/>
                <a:latin typeface="-apple-system"/>
              </a:rPr>
              <a:t>English</a:t>
            </a:r>
            <a:r>
              <a:rPr lang="en-US" b="0" i="0" dirty="0">
                <a:solidFill>
                  <a:srgbClr val="5B5B5B"/>
                </a:solidFill>
                <a:effectLst/>
                <a:latin typeface="-apple-system"/>
              </a:rPr>
              <a:t> and </a:t>
            </a:r>
            <a:r>
              <a:rPr lang="en-US" b="1" i="0" dirty="0">
                <a:solidFill>
                  <a:srgbClr val="5B5B5B"/>
                </a:solidFill>
                <a:effectLst/>
                <a:latin typeface="-apple-system"/>
              </a:rPr>
              <a:t>Spanish</a:t>
            </a:r>
            <a:r>
              <a:rPr lang="en-US" b="0" i="0" dirty="0">
                <a:solidFill>
                  <a:srgbClr val="5B5B5B"/>
                </a:solidFill>
                <a:effectLst/>
                <a:latin typeface="-apple-system"/>
              </a:rPr>
              <a:t>. This is currently NOT being collected by ECS but may be requested at a later date for monitoring purposes. The link to running instructions can be found here: </a:t>
            </a:r>
            <a:r>
              <a:rPr lang="en-US" b="0" i="0" u="none" strike="noStrike" dirty="0">
                <a:solidFill>
                  <a:srgbClr val="0070C0"/>
                </a:solidFill>
                <a:effectLst/>
                <a:latin typeface="-apple-system"/>
                <a:hlinkClick r:id="rId2">
                  <a:extLst>
                    <a:ext uri="{A12FA001-AC4F-418D-AE19-62706E023703}">
                      <ahyp:hlinkClr xmlns:ahyp="http://schemas.microsoft.com/office/drawing/2018/hyperlinkcolor" val="tx"/>
                    </a:ext>
                  </a:extLst>
                </a:hlinkClick>
              </a:rPr>
              <a:t>https://help2.renaissance.com/reports/25027</a:t>
            </a:r>
            <a:r>
              <a:rPr lang="en-US" b="0" i="0" dirty="0">
                <a:solidFill>
                  <a:srgbClr val="5B5B5B"/>
                </a:solidFill>
                <a:effectLst/>
                <a:latin typeface="-apple-system"/>
              </a:rPr>
              <a:t>. </a:t>
            </a:r>
          </a:p>
          <a:p>
            <a:pPr algn="l">
              <a:buFont typeface="Arial" panose="020B0604020202020204" pitchFamily="34" charset="0"/>
              <a:buChar char="•"/>
            </a:pPr>
            <a:endParaRPr lang="en-US" b="0" i="0" dirty="0">
              <a:solidFill>
                <a:srgbClr val="5B5B5B"/>
              </a:solidFill>
              <a:effectLst/>
              <a:latin typeface="-apple-system"/>
            </a:endParaRPr>
          </a:p>
          <a:p>
            <a:pPr algn="l">
              <a:buFont typeface="Arial" panose="020B0604020202020204" pitchFamily="34" charset="0"/>
              <a:buChar char="•"/>
            </a:pPr>
            <a:endParaRPr lang="en-US" b="0" i="0" dirty="0">
              <a:solidFill>
                <a:srgbClr val="5B5B5B"/>
              </a:solidFill>
              <a:effectLst/>
              <a:latin typeface="-apple-system"/>
            </a:endParaRPr>
          </a:p>
          <a:p>
            <a:endParaRPr lang="en-US" dirty="0"/>
          </a:p>
        </p:txBody>
      </p:sp>
      <p:pic>
        <p:nvPicPr>
          <p:cNvPr id="5" name="Picture 4">
            <a:extLst>
              <a:ext uri="{FF2B5EF4-FFF2-40B4-BE49-F238E27FC236}">
                <a16:creationId xmlns:a16="http://schemas.microsoft.com/office/drawing/2014/main" id="{94D31ACA-1A0F-0120-5941-7A14349E68F4}"/>
              </a:ext>
            </a:extLst>
          </p:cNvPr>
          <p:cNvPicPr>
            <a:picLocks noChangeAspect="1"/>
          </p:cNvPicPr>
          <p:nvPr/>
        </p:nvPicPr>
        <p:blipFill>
          <a:blip r:embed="rId3"/>
          <a:stretch>
            <a:fillRect/>
          </a:stretch>
        </p:blipFill>
        <p:spPr>
          <a:xfrm>
            <a:off x="10503161" y="5582517"/>
            <a:ext cx="1310754" cy="975445"/>
          </a:xfrm>
          <a:prstGeom prst="rect">
            <a:avLst/>
          </a:prstGeom>
        </p:spPr>
      </p:pic>
    </p:spTree>
    <p:extLst>
      <p:ext uri="{BB962C8B-B14F-4D97-AF65-F5344CB8AC3E}">
        <p14:creationId xmlns:p14="http://schemas.microsoft.com/office/powerpoint/2010/main" val="12467104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12C6FE-6E3F-E850-3C09-C8608BEE00B8}"/>
              </a:ext>
            </a:extLst>
          </p:cNvPr>
          <p:cNvSpPr>
            <a:spLocks noGrp="1"/>
          </p:cNvSpPr>
          <p:nvPr>
            <p:ph type="title"/>
          </p:nvPr>
        </p:nvSpPr>
        <p:spPr>
          <a:xfrm>
            <a:off x="967902" y="1194180"/>
            <a:ext cx="3523938" cy="5020353"/>
          </a:xfrm>
        </p:spPr>
        <p:txBody>
          <a:bodyPr>
            <a:normAutofit/>
          </a:bodyPr>
          <a:lstStyle/>
          <a:p>
            <a:r>
              <a:rPr lang="en-US" b="1">
                <a:effectLst/>
                <a:latin typeface="Calibri" panose="020F0502020204030204" pitchFamily="34" charset="0"/>
                <a:ea typeface="Calibri" panose="020F0502020204030204" pitchFamily="34" charset="0"/>
              </a:rPr>
              <a:t>Florida’s Assessment of Student Thinking (FAST) using Star Early Literacy (Cont.)</a:t>
            </a:r>
            <a:endParaRPr lang="en-US"/>
          </a:p>
        </p:txBody>
      </p:sp>
      <p:sp>
        <p:nvSpPr>
          <p:cNvPr id="11" name="Rectangle 10">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A47F3F2-DD92-F516-BF6A-513362D96F95}"/>
              </a:ext>
            </a:extLst>
          </p:cNvPr>
          <p:cNvSpPr>
            <a:spLocks noGrp="1"/>
          </p:cNvSpPr>
          <p:nvPr>
            <p:ph idx="1"/>
          </p:nvPr>
        </p:nvSpPr>
        <p:spPr>
          <a:xfrm>
            <a:off x="5056541" y="1194179"/>
            <a:ext cx="6114847" cy="5020353"/>
          </a:xfrm>
        </p:spPr>
        <p:txBody>
          <a:bodyPr>
            <a:normAutofit/>
          </a:bodyPr>
          <a:lstStyle/>
          <a:p>
            <a:pPr marL="212852" marR="0" indent="0">
              <a:spcBef>
                <a:spcPts val="790"/>
              </a:spcBef>
              <a:spcAft>
                <a:spcPts val="0"/>
              </a:spcAft>
              <a:buNone/>
            </a:pPr>
            <a:r>
              <a:rPr lang="en-US" b="1" kern="0">
                <a:effectLst/>
                <a:latin typeface="Calibri" panose="020F0502020204030204" pitchFamily="34" charset="0"/>
                <a:ea typeface="Calibri" panose="020F0502020204030204" pitchFamily="34" charset="0"/>
              </a:rPr>
              <a:t>Rostering</a:t>
            </a:r>
          </a:p>
          <a:p>
            <a:pPr marL="212217" marR="156845" indent="0">
              <a:spcBef>
                <a:spcPts val="885"/>
              </a:spcBef>
              <a:spcAft>
                <a:spcPts val="0"/>
              </a:spcAft>
              <a:buNone/>
            </a:pPr>
            <a:r>
              <a:rPr lang="en-US">
                <a:effectLst/>
                <a:latin typeface="Calibri" panose="020F0502020204030204" pitchFamily="34" charset="0"/>
                <a:ea typeface="Calibri" panose="020F0502020204030204" pitchFamily="34" charset="0"/>
              </a:rPr>
              <a:t>VPK Program Administrators will need to ensure that their </a:t>
            </a:r>
            <a:r>
              <a:rPr lang="en-US" b="1">
                <a:effectLst/>
                <a:latin typeface="Calibri" panose="020F0502020204030204" pitchFamily="34" charset="0"/>
                <a:ea typeface="Calibri" panose="020F0502020204030204" pitchFamily="34" charset="0"/>
              </a:rPr>
              <a:t>Provider Portal is up to date </a:t>
            </a:r>
            <a:r>
              <a:rPr lang="en-US">
                <a:effectLst/>
                <a:latin typeface="Calibri" panose="020F0502020204030204" pitchFamily="34" charset="0"/>
                <a:ea typeface="Calibri" panose="020F0502020204030204" pitchFamily="34" charset="0"/>
              </a:rPr>
              <a:t>prior to the VPK Program year beginning and throughout the year. The Division of Early Learning (DEL) will send nightly files to Renaissance generated from the DEL Provider Portal. The files will include students enrolled in VPK and information about classrooms and instructors. This allows the Renaissance system to setup the site for VPK Programs to administer the Star Early Literacy Assessment. This also includes adding any new or reenrollment children throughout the program. </a:t>
            </a:r>
          </a:p>
          <a:p>
            <a:pPr marL="212217" marR="156845" indent="0">
              <a:spcBef>
                <a:spcPts val="885"/>
              </a:spcBef>
              <a:spcAft>
                <a:spcPts val="0"/>
              </a:spcAft>
              <a:buNone/>
            </a:pPr>
            <a:r>
              <a:rPr lang="en-US" b="1">
                <a:effectLst/>
                <a:latin typeface="Calibri" panose="020F0502020204030204" pitchFamily="34" charset="0"/>
                <a:ea typeface="Calibri" panose="020F0502020204030204" pitchFamily="34" charset="0"/>
              </a:rPr>
              <a:t>All program changes must be made in the Provider Portal and may take up to 48 hours to reflect in the Renaissance site. Changes cannot be made in the Renaissance site.</a:t>
            </a:r>
          </a:p>
          <a:p>
            <a:endParaRPr lang="en-US"/>
          </a:p>
        </p:txBody>
      </p:sp>
      <p:pic>
        <p:nvPicPr>
          <p:cNvPr id="4" name="Picture 3">
            <a:extLst>
              <a:ext uri="{FF2B5EF4-FFF2-40B4-BE49-F238E27FC236}">
                <a16:creationId xmlns:a16="http://schemas.microsoft.com/office/drawing/2014/main" id="{A437D57D-3DA1-7223-83F5-63D703233C5E}"/>
              </a:ext>
            </a:extLst>
          </p:cNvPr>
          <p:cNvPicPr>
            <a:picLocks noChangeAspect="1"/>
          </p:cNvPicPr>
          <p:nvPr/>
        </p:nvPicPr>
        <p:blipFill>
          <a:blip r:embed="rId2"/>
          <a:stretch>
            <a:fillRect/>
          </a:stretch>
        </p:blipFill>
        <p:spPr>
          <a:xfrm>
            <a:off x="10317423" y="5684477"/>
            <a:ext cx="1310754" cy="975445"/>
          </a:xfrm>
          <a:prstGeom prst="rect">
            <a:avLst/>
          </a:prstGeom>
        </p:spPr>
      </p:pic>
    </p:spTree>
    <p:extLst>
      <p:ext uri="{BB962C8B-B14F-4D97-AF65-F5344CB8AC3E}">
        <p14:creationId xmlns:p14="http://schemas.microsoft.com/office/powerpoint/2010/main" val="10667859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472D6-9327-418A-A516-E5E7DA8B3C96}"/>
              </a:ext>
            </a:extLst>
          </p:cNvPr>
          <p:cNvSpPr>
            <a:spLocks noGrp="1"/>
          </p:cNvSpPr>
          <p:nvPr>
            <p:ph type="title"/>
          </p:nvPr>
        </p:nvSpPr>
        <p:spPr>
          <a:xfrm>
            <a:off x="1253764" y="1327355"/>
            <a:ext cx="3559425" cy="4482564"/>
          </a:xfrm>
        </p:spPr>
        <p:txBody>
          <a:bodyPr>
            <a:normAutofit/>
          </a:bodyPr>
          <a:lstStyle/>
          <a:p>
            <a:r>
              <a:rPr lang="en-US" b="1" dirty="0">
                <a:effectLst/>
                <a:latin typeface="Calibri" panose="020F0502020204030204" pitchFamily="34" charset="0"/>
                <a:ea typeface="Calibri" panose="020F0502020204030204" pitchFamily="34" charset="0"/>
              </a:rPr>
              <a:t>Florida’s Assessment </a:t>
            </a:r>
            <a:br>
              <a:rPr lang="en-US" b="1" dirty="0">
                <a:effectLst/>
                <a:latin typeface="Calibri" panose="020F0502020204030204" pitchFamily="34" charset="0"/>
                <a:ea typeface="Calibri" panose="020F0502020204030204" pitchFamily="34" charset="0"/>
              </a:rPr>
            </a:br>
            <a:r>
              <a:rPr lang="en-US" b="1" dirty="0">
                <a:effectLst/>
                <a:latin typeface="Calibri" panose="020F0502020204030204" pitchFamily="34" charset="0"/>
                <a:ea typeface="Calibri" panose="020F0502020204030204" pitchFamily="34" charset="0"/>
              </a:rPr>
              <a:t>of Student Thinking (FAST) using Star Early Literacy </a:t>
            </a:r>
            <a:endParaRPr lang="en-US" dirty="0">
              <a:highlight>
                <a:srgbClr val="FFFF00"/>
              </a:highlight>
            </a:endParaRPr>
          </a:p>
        </p:txBody>
      </p:sp>
      <p:sp>
        <p:nvSpPr>
          <p:cNvPr id="12" name="Content Placeholder 2">
            <a:extLst>
              <a:ext uri="{FF2B5EF4-FFF2-40B4-BE49-F238E27FC236}">
                <a16:creationId xmlns:a16="http://schemas.microsoft.com/office/drawing/2014/main" id="{E3E53D86-99EB-444E-AA29-100E93926201}"/>
              </a:ext>
            </a:extLst>
          </p:cNvPr>
          <p:cNvSpPr>
            <a:spLocks noGrp="1"/>
          </p:cNvSpPr>
          <p:nvPr>
            <p:ph idx="1"/>
          </p:nvPr>
        </p:nvSpPr>
        <p:spPr>
          <a:xfrm>
            <a:off x="4563122" y="257581"/>
            <a:ext cx="6820644" cy="6018932"/>
          </a:xfrm>
        </p:spPr>
        <p:txBody>
          <a:bodyPr vert="horz" lIns="91440" tIns="45720" rIns="91440" bIns="45720" rtlCol="0">
            <a:normAutofit fontScale="85000" lnSpcReduction="10000"/>
          </a:bodyPr>
          <a:lstStyle/>
          <a:p>
            <a:pPr marL="212852" marR="0" indent="0">
              <a:spcBef>
                <a:spcPts val="0"/>
              </a:spcBef>
              <a:spcAft>
                <a:spcPts val="0"/>
              </a:spcAft>
              <a:buNone/>
            </a:pPr>
            <a:r>
              <a:rPr lang="en-US" b="1" kern="0" dirty="0">
                <a:effectLst/>
                <a:latin typeface="Calibri" panose="020F0502020204030204" pitchFamily="34" charset="0"/>
                <a:ea typeface="Calibri" panose="020F0502020204030204" pitchFamily="34" charset="0"/>
              </a:rPr>
              <a:t>Progress Monitoring (PM) Periods</a:t>
            </a:r>
          </a:p>
          <a:p>
            <a:pPr marL="596900" marR="669290">
              <a:spcBef>
                <a:spcPts val="885"/>
              </a:spcBef>
              <a:spcAft>
                <a:spcPts val="0"/>
              </a:spcAft>
            </a:pPr>
            <a:r>
              <a:rPr lang="en-US" b="1" u="sng" dirty="0">
                <a:effectLst/>
                <a:latin typeface="Calibri" panose="020F0502020204030204" pitchFamily="34" charset="0"/>
                <a:ea typeface="Calibri" panose="020F0502020204030204" pitchFamily="34" charset="0"/>
              </a:rPr>
              <a:t>Progress Monitoring 1 (PM1):</a:t>
            </a:r>
            <a:r>
              <a:rPr lang="en-US" b="1"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Is the </a:t>
            </a:r>
            <a:r>
              <a:rPr lang="en-US" b="1" dirty="0">
                <a:effectLst/>
                <a:latin typeface="Calibri" panose="020F0502020204030204" pitchFamily="34" charset="0"/>
                <a:ea typeface="Calibri" panose="020F0502020204030204" pitchFamily="34" charset="0"/>
              </a:rPr>
              <a:t>first thirty (30) instructional days </a:t>
            </a:r>
            <a:r>
              <a:rPr lang="en-US" dirty="0">
                <a:effectLst/>
                <a:latin typeface="Calibri" panose="020F0502020204030204" pitchFamily="34" charset="0"/>
                <a:ea typeface="Calibri" panose="020F0502020204030204" pitchFamily="34" charset="0"/>
              </a:rPr>
              <a:t>of the VPK class schedule beginning with the first VPK instructional day.</a:t>
            </a:r>
          </a:p>
          <a:p>
            <a:pPr marL="212852" marR="669290" indent="0">
              <a:spcBef>
                <a:spcPts val="885"/>
              </a:spcBef>
              <a:spcAft>
                <a:spcPts val="0"/>
              </a:spcAft>
              <a:buNone/>
            </a:pPr>
            <a:endParaRPr lang="en-US" sz="800" dirty="0">
              <a:effectLst/>
              <a:latin typeface="Calibri" panose="020F0502020204030204" pitchFamily="34" charset="0"/>
              <a:ea typeface="Calibri" panose="020F0502020204030204" pitchFamily="34" charset="0"/>
            </a:endParaRPr>
          </a:p>
          <a:p>
            <a:pPr marL="596900" marR="198755">
              <a:spcBef>
                <a:spcPts val="0"/>
              </a:spcBef>
              <a:spcAft>
                <a:spcPts val="0"/>
              </a:spcAft>
            </a:pPr>
            <a:r>
              <a:rPr lang="en-US" b="1" u="sng" dirty="0">
                <a:effectLst/>
                <a:latin typeface="Calibri" panose="020F0502020204030204" pitchFamily="34" charset="0"/>
                <a:ea typeface="Calibri" panose="020F0502020204030204" pitchFamily="34" charset="0"/>
              </a:rPr>
              <a:t>Progress Monitoring 2 (PM2):</a:t>
            </a:r>
            <a:r>
              <a:rPr lang="en-US" b="1"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Is the period of time in a VPK class schedule where </a:t>
            </a:r>
            <a:r>
              <a:rPr lang="en-US" b="1" dirty="0">
                <a:effectLst/>
                <a:latin typeface="Calibri" panose="020F0502020204030204" pitchFamily="34" charset="0"/>
                <a:ea typeface="Calibri" panose="020F0502020204030204" pitchFamily="34" charset="0"/>
              </a:rPr>
              <a:t>at least 40% of the instructional hours have been completed and no more than 60% of the instructional hours </a:t>
            </a:r>
            <a:r>
              <a:rPr lang="en-US" dirty="0">
                <a:effectLst/>
                <a:latin typeface="Calibri" panose="020F0502020204030204" pitchFamily="34" charset="0"/>
                <a:ea typeface="Calibri" panose="020F0502020204030204" pitchFamily="34" charset="0"/>
              </a:rPr>
              <a:t>have been completed. </a:t>
            </a:r>
            <a:r>
              <a:rPr lang="en-US" b="1" dirty="0">
                <a:solidFill>
                  <a:srgbClr val="FF0000"/>
                </a:solidFill>
                <a:effectLst/>
                <a:latin typeface="Calibri" panose="020F0502020204030204" pitchFamily="34" charset="0"/>
                <a:ea typeface="Calibri" panose="020F0502020204030204" pitchFamily="34" charset="0"/>
              </a:rPr>
              <a:t>PM2 IS A REQUIREMENT FOR VPK</a:t>
            </a:r>
          </a:p>
          <a:p>
            <a:pPr marL="212852" marR="198755" indent="0">
              <a:spcBef>
                <a:spcPts val="0"/>
              </a:spcBef>
              <a:spcAft>
                <a:spcPts val="0"/>
              </a:spcAft>
              <a:buNone/>
            </a:pPr>
            <a:endParaRPr lang="en-US" sz="800" dirty="0">
              <a:effectLst/>
              <a:latin typeface="Calibri" panose="020F0502020204030204" pitchFamily="34" charset="0"/>
              <a:ea typeface="Calibri" panose="020F0502020204030204" pitchFamily="34" charset="0"/>
            </a:endParaRPr>
          </a:p>
          <a:p>
            <a:pPr marL="596900" marR="111125">
              <a:spcBef>
                <a:spcPts val="0"/>
              </a:spcBef>
              <a:spcAft>
                <a:spcPts val="0"/>
              </a:spcAft>
            </a:pPr>
            <a:r>
              <a:rPr lang="en-US" b="1" u="sng" dirty="0">
                <a:effectLst/>
                <a:latin typeface="Calibri" panose="020F0502020204030204" pitchFamily="34" charset="0"/>
                <a:ea typeface="Calibri" panose="020F0502020204030204" pitchFamily="34" charset="0"/>
              </a:rPr>
              <a:t>Progress Monitoring 3 (PM3):</a:t>
            </a:r>
            <a:r>
              <a:rPr lang="en-US" b="1"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rPr>
              <a:t>Is the </a:t>
            </a:r>
            <a:r>
              <a:rPr lang="en-US" b="1" dirty="0">
                <a:effectLst/>
                <a:latin typeface="Calibri" panose="020F0502020204030204" pitchFamily="34" charset="0"/>
                <a:ea typeface="Calibri" panose="020F0502020204030204" pitchFamily="34" charset="0"/>
              </a:rPr>
              <a:t>last thirty (30) instructional days </a:t>
            </a:r>
            <a:r>
              <a:rPr lang="en-US" dirty="0">
                <a:effectLst/>
                <a:latin typeface="Calibri" panose="020F0502020204030204" pitchFamily="34" charset="0"/>
                <a:ea typeface="Calibri" panose="020F0502020204030204" pitchFamily="34" charset="0"/>
              </a:rPr>
              <a:t>of the VPK class schedule ending on the last VPK instructional day.</a:t>
            </a:r>
          </a:p>
          <a:p>
            <a:pPr marL="212852" marR="111125" indent="0">
              <a:spcBef>
                <a:spcPts val="0"/>
              </a:spcBef>
              <a:spcAft>
                <a:spcPts val="0"/>
              </a:spcAft>
              <a:buNone/>
            </a:pPr>
            <a:endParaRPr lang="en-US" sz="800" dirty="0">
              <a:latin typeface="Calibri" panose="020F0502020204030204" pitchFamily="34" charset="0"/>
              <a:ea typeface="Calibri" panose="020F0502020204030204" pitchFamily="34" charset="0"/>
            </a:endParaRPr>
          </a:p>
          <a:p>
            <a:pPr marL="596900" marR="111125">
              <a:spcBef>
                <a:spcPts val="0"/>
              </a:spcBef>
              <a:spcAft>
                <a:spcPts val="0"/>
              </a:spcAft>
            </a:pPr>
            <a:r>
              <a:rPr lang="en-US" b="1" dirty="0">
                <a:effectLst/>
                <a:latin typeface="Calibri" panose="020F0502020204030204" pitchFamily="34" charset="0"/>
                <a:ea typeface="Calibri" panose="020F0502020204030204" pitchFamily="34" charset="0"/>
              </a:rPr>
              <a:t>Please remember that your testing window dates may change if you have any calendar changes. </a:t>
            </a:r>
          </a:p>
          <a:p>
            <a:pPr marL="212852" marR="111125" indent="0">
              <a:spcBef>
                <a:spcPts val="0"/>
              </a:spcBef>
              <a:spcAft>
                <a:spcPts val="0"/>
              </a:spcAft>
              <a:buNone/>
            </a:pPr>
            <a:endParaRPr lang="en-US" sz="900" b="1" dirty="0">
              <a:effectLst/>
              <a:latin typeface="Calibri" panose="020F0502020204030204" pitchFamily="34" charset="0"/>
              <a:ea typeface="Calibri" panose="020F0502020204030204" pitchFamily="34" charset="0"/>
            </a:endParaRPr>
          </a:p>
          <a:p>
            <a:pPr marL="596900" marR="111125">
              <a:spcBef>
                <a:spcPts val="0"/>
              </a:spcBef>
              <a:spcAft>
                <a:spcPts val="0"/>
              </a:spcAft>
            </a:pPr>
            <a:r>
              <a:rPr lang="en-US" dirty="0">
                <a:effectLst/>
                <a:latin typeface="Calibri" panose="020F0502020204030204" pitchFamily="34" charset="0"/>
                <a:ea typeface="Calibri" panose="020F0502020204030204" pitchFamily="34" charset="0"/>
              </a:rPr>
              <a:t>If you accidently test outside of your classroom’s testing windows, you will need to retest the children during your testing windows in order to be in compliance with the VPK contract. </a:t>
            </a:r>
          </a:p>
          <a:p>
            <a:pPr marL="212852" marR="111125" indent="0">
              <a:spcBef>
                <a:spcPts val="0"/>
              </a:spcBef>
              <a:spcAft>
                <a:spcPts val="0"/>
              </a:spcAft>
              <a:buNone/>
            </a:pPr>
            <a:endParaRPr lang="en-US" sz="900" dirty="0">
              <a:effectLst/>
              <a:latin typeface="Calibri" panose="020F0502020204030204" pitchFamily="34" charset="0"/>
              <a:ea typeface="Calibri" panose="020F0502020204030204" pitchFamily="34" charset="0"/>
            </a:endParaRPr>
          </a:p>
          <a:p>
            <a:pPr marL="596900" marR="111125">
              <a:spcBef>
                <a:spcPts val="0"/>
              </a:spcBef>
              <a:spcAft>
                <a:spcPts val="0"/>
              </a:spcAft>
            </a:pPr>
            <a:r>
              <a:rPr lang="en-US" dirty="0">
                <a:latin typeface="Calibri" panose="020F0502020204030204" pitchFamily="34" charset="0"/>
                <a:ea typeface="Calibri" panose="020F0502020204030204" pitchFamily="34" charset="0"/>
              </a:rPr>
              <a:t>If you test a child more than once in your testing window, DEL will use the first test administered for that Progress Monitoring period. </a:t>
            </a:r>
            <a:endParaRPr lang="en-US" dirty="0">
              <a:effectLst/>
              <a:latin typeface="Calibri" panose="020F0502020204030204" pitchFamily="34" charset="0"/>
              <a:ea typeface="Calibri" panose="020F0502020204030204" pitchFamily="34" charset="0"/>
            </a:endParaRPr>
          </a:p>
          <a:p>
            <a:pPr marL="212852" marR="111125" indent="0">
              <a:spcBef>
                <a:spcPts val="0"/>
              </a:spcBef>
              <a:spcAft>
                <a:spcPts val="0"/>
              </a:spcAft>
              <a:buNone/>
            </a:pPr>
            <a:endParaRPr lang="en-US" sz="900" dirty="0">
              <a:effectLst/>
              <a:latin typeface="Calibri" panose="020F0502020204030204" pitchFamily="34" charset="0"/>
              <a:ea typeface="Calibri" panose="020F0502020204030204" pitchFamily="34" charset="0"/>
            </a:endParaRPr>
          </a:p>
          <a:p>
            <a:pPr marL="212852" marR="111125" indent="0">
              <a:spcBef>
                <a:spcPts val="0"/>
              </a:spcBef>
              <a:spcAft>
                <a:spcPts val="0"/>
              </a:spcAft>
              <a:buNone/>
            </a:pPr>
            <a:endParaRPr lang="en-US" sz="800" dirty="0">
              <a:effectLst/>
              <a:latin typeface="Calibri" panose="020F0502020204030204" pitchFamily="34" charset="0"/>
              <a:ea typeface="Calibri" panose="020F0502020204030204" pitchFamily="34" charset="0"/>
            </a:endParaRPr>
          </a:p>
          <a:p>
            <a:pPr marL="596900" marR="111125">
              <a:spcBef>
                <a:spcPts val="0"/>
              </a:spcBef>
              <a:spcAft>
                <a:spcPts val="0"/>
              </a:spcAft>
            </a:pPr>
            <a:r>
              <a:rPr lang="en-US" dirty="0">
                <a:latin typeface="Calibri" panose="020F0502020204030204" pitchFamily="34" charset="0"/>
                <a:ea typeface="Calibri" panose="020F0502020204030204" pitchFamily="34" charset="0"/>
              </a:rPr>
              <a:t>Periodically we are updating our website with current Progress Monitoring Dates for each ELC of North Florida VPK Provider at the following link: </a:t>
            </a:r>
            <a:r>
              <a:rPr lang="en-US" dirty="0">
                <a:solidFill>
                  <a:srgbClr val="0070C0"/>
                </a:solidFill>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https://www.ecs4kids.org/programs/vpk/providers/</a:t>
            </a:r>
            <a:r>
              <a:rPr lang="en-US" dirty="0">
                <a:solidFill>
                  <a:srgbClr val="0070C0"/>
                </a:solidFill>
                <a:latin typeface="Calibri" panose="020F0502020204030204" pitchFamily="34" charset="0"/>
                <a:ea typeface="Calibri" panose="020F0502020204030204" pitchFamily="34" charset="0"/>
              </a:rPr>
              <a:t> </a:t>
            </a:r>
            <a:endParaRPr lang="en-US" dirty="0">
              <a:solidFill>
                <a:srgbClr val="0070C0"/>
              </a:solidFill>
              <a:effectLst/>
              <a:latin typeface="Calibri" panose="020F0502020204030204" pitchFamily="34" charset="0"/>
              <a:ea typeface="Calibri" panose="020F0502020204030204" pitchFamily="34" charset="0"/>
            </a:endParaRPr>
          </a:p>
          <a:p>
            <a:pPr marL="0" indent="0">
              <a:buNone/>
            </a:pPr>
            <a:endParaRPr lang="en-US" sz="1700" dirty="0"/>
          </a:p>
          <a:p>
            <a:endParaRPr lang="en-US" sz="1700" dirty="0"/>
          </a:p>
        </p:txBody>
      </p:sp>
      <p:pic>
        <p:nvPicPr>
          <p:cNvPr id="4" name="Picture 3" descr="A close up of a logo&#10;&#10;Description automatically generated">
            <a:extLst>
              <a:ext uri="{FF2B5EF4-FFF2-40B4-BE49-F238E27FC236}">
                <a16:creationId xmlns:a16="http://schemas.microsoft.com/office/drawing/2014/main" id="{2AB0EBFB-2DA5-41E5-A20D-7C82681419A6}"/>
              </a:ext>
            </a:extLst>
          </p:cNvPr>
          <p:cNvPicPr>
            <a:picLocks noChangeAspect="1"/>
          </p:cNvPicPr>
          <p:nvPr/>
        </p:nvPicPr>
        <p:blipFill>
          <a:blip r:embed="rId3"/>
          <a:stretch>
            <a:fillRect/>
          </a:stretch>
        </p:blipFill>
        <p:spPr>
          <a:xfrm>
            <a:off x="10703849" y="5627076"/>
            <a:ext cx="1312539" cy="973343"/>
          </a:xfrm>
          <a:prstGeom prst="rect">
            <a:avLst/>
          </a:prstGeom>
        </p:spPr>
      </p:pic>
    </p:spTree>
    <p:extLst>
      <p:ext uri="{BB962C8B-B14F-4D97-AF65-F5344CB8AC3E}">
        <p14:creationId xmlns:p14="http://schemas.microsoft.com/office/powerpoint/2010/main" val="38166124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14DA2-32A8-CAF4-A233-49B59D420CC1}"/>
              </a:ext>
            </a:extLst>
          </p:cNvPr>
          <p:cNvSpPr>
            <a:spLocks noGrp="1"/>
          </p:cNvSpPr>
          <p:nvPr>
            <p:ph type="title"/>
          </p:nvPr>
        </p:nvSpPr>
        <p:spPr>
          <a:xfrm>
            <a:off x="1371600" y="185738"/>
            <a:ext cx="9601200" cy="1257300"/>
          </a:xfrm>
        </p:spPr>
        <p:txBody>
          <a:bodyPr>
            <a:normAutofit/>
          </a:bodyPr>
          <a:lstStyle/>
          <a:p>
            <a:r>
              <a:rPr lang="en-US" b="1">
                <a:effectLst/>
                <a:latin typeface="Calibri" panose="020F0502020204030204" pitchFamily="34" charset="0"/>
                <a:ea typeface="Calibri" panose="020F0502020204030204" pitchFamily="34" charset="0"/>
              </a:rPr>
              <a:t>FAST - </a:t>
            </a:r>
            <a:r>
              <a:rPr lang="en-US"/>
              <a:t>Non-Participation Statuses</a:t>
            </a:r>
          </a:p>
        </p:txBody>
      </p:sp>
      <p:sp>
        <p:nvSpPr>
          <p:cNvPr id="3" name="Content Placeholder 2">
            <a:extLst>
              <a:ext uri="{FF2B5EF4-FFF2-40B4-BE49-F238E27FC236}">
                <a16:creationId xmlns:a16="http://schemas.microsoft.com/office/drawing/2014/main" id="{B6393B1F-14C4-A0F8-0CD1-34D0074F695E}"/>
              </a:ext>
            </a:extLst>
          </p:cNvPr>
          <p:cNvSpPr>
            <a:spLocks noGrp="1"/>
          </p:cNvSpPr>
          <p:nvPr>
            <p:ph idx="1"/>
          </p:nvPr>
        </p:nvSpPr>
        <p:spPr>
          <a:xfrm>
            <a:off x="885825" y="900113"/>
            <a:ext cx="11087099" cy="5772149"/>
          </a:xfrm>
        </p:spPr>
        <p:txBody>
          <a:bodyPr>
            <a:normAutofit fontScale="62500" lnSpcReduction="20000"/>
          </a:bodyPr>
          <a:lstStyle/>
          <a:p>
            <a:pPr marL="212852" marR="486410" indent="0">
              <a:lnSpc>
                <a:spcPct val="105000"/>
              </a:lnSpc>
              <a:spcBef>
                <a:spcPts val="880"/>
              </a:spcBef>
              <a:spcAft>
                <a:spcPts val="0"/>
              </a:spcAft>
              <a:buNone/>
            </a:pPr>
            <a:endParaRPr lang="en-US" sz="2600" b="1" dirty="0">
              <a:effectLst/>
              <a:latin typeface="Calibri" panose="020F0502020204030204" pitchFamily="34" charset="0"/>
              <a:ea typeface="Calibri" panose="020F0502020204030204" pitchFamily="34" charset="0"/>
            </a:endParaRPr>
          </a:p>
          <a:p>
            <a:pPr marL="596900" marR="486410">
              <a:lnSpc>
                <a:spcPct val="105000"/>
              </a:lnSpc>
              <a:spcBef>
                <a:spcPts val="880"/>
              </a:spcBef>
              <a:spcAft>
                <a:spcPts val="0"/>
              </a:spcAft>
            </a:pPr>
            <a:r>
              <a:rPr lang="en-US" sz="2600" b="1" dirty="0">
                <a:effectLst/>
                <a:latin typeface="Calibri" panose="020F0502020204030204" pitchFamily="34" charset="0"/>
                <a:ea typeface="Calibri" panose="020F0502020204030204" pitchFamily="34" charset="0"/>
              </a:rPr>
              <a:t>Assessment Inappropriate</a:t>
            </a:r>
            <a:r>
              <a:rPr lang="en-US" sz="2600" dirty="0">
                <a:effectLst/>
                <a:latin typeface="Calibri" panose="020F0502020204030204" pitchFamily="34" charset="0"/>
                <a:ea typeface="Calibri" panose="020F0502020204030204" pitchFamily="34" charset="0"/>
              </a:rPr>
              <a:t>- For students that are Blind/Visually Impaired, Deaf/Hard of Hearing, Medical Exemption Accommodation that can’t be met with computer-based test (IEP/504 requiring Paper Based Test). The Star Early Literacy Assessment may not be appropriate for all VPK students. If you have a student with an Individual Educational Plan (IEP) or 504 Plan and the VPK Program Administrator determines this assessment will not meet the student’s needs, the student should receive a Non-Participation Status of “</a:t>
            </a:r>
            <a:r>
              <a:rPr lang="en-US" sz="2600" b="1" dirty="0">
                <a:effectLst/>
                <a:latin typeface="Calibri" panose="020F0502020204030204" pitchFamily="34" charset="0"/>
                <a:ea typeface="Calibri" panose="020F0502020204030204" pitchFamily="34" charset="0"/>
              </a:rPr>
              <a:t>Assessment Inappropriate</a:t>
            </a:r>
            <a:r>
              <a:rPr lang="en-US" sz="2600" dirty="0">
                <a:effectLst/>
                <a:latin typeface="Calibri" panose="020F0502020204030204" pitchFamily="34" charset="0"/>
                <a:ea typeface="Calibri" panose="020F0502020204030204" pitchFamily="34" charset="0"/>
              </a:rPr>
              <a:t>.”</a:t>
            </a:r>
          </a:p>
          <a:p>
            <a:pPr marL="0" marR="0" indent="0">
              <a:spcBef>
                <a:spcPts val="0"/>
              </a:spcBef>
              <a:spcAft>
                <a:spcPts val="0"/>
              </a:spcAft>
              <a:buNone/>
            </a:pPr>
            <a:endParaRPr lang="en-US" sz="2600" dirty="0">
              <a:effectLst/>
              <a:latin typeface="Calibri" panose="020F0502020204030204" pitchFamily="34" charset="0"/>
              <a:ea typeface="Calibri" panose="020F0502020204030204" pitchFamily="34" charset="0"/>
            </a:endParaRPr>
          </a:p>
          <a:p>
            <a:pPr marL="596900" marR="0">
              <a:spcBef>
                <a:spcPts val="800"/>
              </a:spcBef>
              <a:spcAft>
                <a:spcPts val="0"/>
              </a:spcAft>
            </a:pPr>
            <a:r>
              <a:rPr lang="en-US" sz="2600" b="1" dirty="0">
                <a:effectLst/>
                <a:latin typeface="Calibri" panose="020F0502020204030204" pitchFamily="34" charset="0"/>
                <a:ea typeface="Calibri" panose="020F0502020204030204" pitchFamily="34" charset="0"/>
              </a:rPr>
              <a:t>Failed Practice- </a:t>
            </a:r>
            <a:r>
              <a:rPr lang="en-US" sz="2600" dirty="0">
                <a:effectLst/>
                <a:latin typeface="Calibri" panose="020F0502020204030204" pitchFamily="34" charset="0"/>
                <a:ea typeface="Calibri" panose="020F0502020204030204" pitchFamily="34" charset="0"/>
              </a:rPr>
              <a:t>For students who failed the practice items after three attempts. The Star Early Literacy Assessment Practice Items should be administered to all VPK students unless the student has been given a Non-Participation Status of the Assessment Inappropriate and students should be given at least three attempts to pass the items. If a student continues to fail the items, the student should receive a Non-Participation Status of “</a:t>
            </a:r>
            <a:r>
              <a:rPr lang="en-US" sz="2600" b="1" dirty="0">
                <a:effectLst/>
                <a:latin typeface="Calibri" panose="020F0502020204030204" pitchFamily="34" charset="0"/>
                <a:ea typeface="Calibri" panose="020F0502020204030204" pitchFamily="34" charset="0"/>
              </a:rPr>
              <a:t>Failed Practice</a:t>
            </a:r>
            <a:r>
              <a:rPr lang="en-US" sz="2600" dirty="0">
                <a:effectLst/>
                <a:latin typeface="Calibri" panose="020F0502020204030204" pitchFamily="34" charset="0"/>
                <a:ea typeface="Calibri" panose="020F0502020204030204" pitchFamily="34" charset="0"/>
              </a:rPr>
              <a:t>.”</a:t>
            </a:r>
          </a:p>
          <a:p>
            <a:pPr marL="0" marR="0">
              <a:spcBef>
                <a:spcPts val="0"/>
              </a:spcBef>
              <a:spcAft>
                <a:spcPts val="0"/>
              </a:spcAft>
            </a:pPr>
            <a:endParaRPr lang="en-US" sz="2600" dirty="0">
              <a:effectLst/>
              <a:latin typeface="Calibri" panose="020F0502020204030204" pitchFamily="34" charset="0"/>
              <a:ea typeface="Calibri" panose="020F0502020204030204" pitchFamily="34" charset="0"/>
            </a:endParaRPr>
          </a:p>
          <a:p>
            <a:pPr marL="596900" marR="60960">
              <a:lnSpc>
                <a:spcPct val="105000"/>
              </a:lnSpc>
              <a:spcBef>
                <a:spcPts val="780"/>
              </a:spcBef>
              <a:spcAft>
                <a:spcPts val="0"/>
              </a:spcAft>
            </a:pPr>
            <a:r>
              <a:rPr lang="en-US" sz="2600" b="1" dirty="0">
                <a:effectLst/>
                <a:latin typeface="Calibri" panose="020F0502020204030204" pitchFamily="34" charset="0"/>
                <a:ea typeface="Calibri" panose="020F0502020204030204" pitchFamily="34" charset="0"/>
              </a:rPr>
              <a:t>Not Present During Testing Window</a:t>
            </a:r>
            <a:r>
              <a:rPr lang="en-US" sz="2600" dirty="0">
                <a:effectLst/>
                <a:latin typeface="Calibri" panose="020F0502020204030204" pitchFamily="34" charset="0"/>
                <a:ea typeface="Calibri" panose="020F0502020204030204" pitchFamily="34" charset="0"/>
              </a:rPr>
              <a:t>- For students absent during the </a:t>
            </a:r>
            <a:r>
              <a:rPr lang="en-US" sz="2600" b="1" dirty="0">
                <a:effectLst/>
                <a:latin typeface="Calibri" panose="020F0502020204030204" pitchFamily="34" charset="0"/>
                <a:ea typeface="Calibri" panose="020F0502020204030204" pitchFamily="34" charset="0"/>
              </a:rPr>
              <a:t>entire </a:t>
            </a:r>
            <a:r>
              <a:rPr lang="en-US" sz="2600" dirty="0">
                <a:effectLst/>
                <a:latin typeface="Calibri" panose="020F0502020204030204" pitchFamily="34" charset="0"/>
                <a:ea typeface="Calibri" panose="020F0502020204030204" pitchFamily="34" charset="0"/>
              </a:rPr>
              <a:t>Progress Monitoring period. The Star Early Literacy Assessment dates should be provided to VPK student families, to ensure their child’s attendance on testing days.</a:t>
            </a:r>
          </a:p>
          <a:p>
            <a:pPr marL="212852" marR="60960" indent="0">
              <a:lnSpc>
                <a:spcPct val="105000"/>
              </a:lnSpc>
              <a:spcBef>
                <a:spcPts val="780"/>
              </a:spcBef>
              <a:spcAft>
                <a:spcPts val="0"/>
              </a:spcAft>
              <a:buNone/>
            </a:pPr>
            <a:endParaRPr lang="en-US" sz="2600" dirty="0">
              <a:effectLst/>
              <a:latin typeface="Calibri" panose="020F0502020204030204" pitchFamily="34" charset="0"/>
              <a:ea typeface="Calibri" panose="020F0502020204030204" pitchFamily="34" charset="0"/>
            </a:endParaRPr>
          </a:p>
          <a:p>
            <a:pPr marL="596900" marR="255270">
              <a:spcBef>
                <a:spcPts val="795"/>
              </a:spcBef>
              <a:spcAft>
                <a:spcPts val="0"/>
              </a:spcAft>
            </a:pPr>
            <a:r>
              <a:rPr lang="en-US" sz="2600" b="1" dirty="0">
                <a:effectLst/>
                <a:latin typeface="Calibri" panose="020F0502020204030204" pitchFamily="34" charset="0"/>
                <a:ea typeface="Calibri" panose="020F0502020204030204" pitchFamily="34" charset="0"/>
              </a:rPr>
              <a:t>Non-English Speaker- </a:t>
            </a:r>
            <a:r>
              <a:rPr lang="en-US" sz="2600" dirty="0">
                <a:effectLst/>
                <a:latin typeface="Calibri" panose="020F0502020204030204" pitchFamily="34" charset="0"/>
                <a:ea typeface="Calibri" panose="020F0502020204030204" pitchFamily="34" charset="0"/>
              </a:rPr>
              <a:t>For students with a first language other than English who are unable to pass the practice items after three attempts. The Star Early Literacy Assessment is only administered in English. All students with a first language other than English should be given the opportunity to complete the practice items, if they pass, they continue and complete the assessment. They should be given two additional attempts to pass the practice items. If the student fails the practice items, then the student should receive a Non-Participation Status of “</a:t>
            </a:r>
            <a:r>
              <a:rPr lang="en-US" sz="2600" b="1" dirty="0">
                <a:effectLst/>
                <a:latin typeface="Calibri" panose="020F0502020204030204" pitchFamily="34" charset="0"/>
                <a:ea typeface="Calibri" panose="020F0502020204030204" pitchFamily="34" charset="0"/>
              </a:rPr>
              <a:t>Non-English Speaker</a:t>
            </a:r>
            <a:r>
              <a:rPr lang="en-US" sz="2600" dirty="0">
                <a:effectLst/>
                <a:latin typeface="Calibri" panose="020F0502020204030204" pitchFamily="34" charset="0"/>
                <a:ea typeface="Calibri" panose="020F0502020204030204" pitchFamily="34" charset="0"/>
              </a:rPr>
              <a:t>.”</a:t>
            </a:r>
          </a:p>
        </p:txBody>
      </p:sp>
      <p:pic>
        <p:nvPicPr>
          <p:cNvPr id="4" name="Picture 3">
            <a:extLst>
              <a:ext uri="{FF2B5EF4-FFF2-40B4-BE49-F238E27FC236}">
                <a16:creationId xmlns:a16="http://schemas.microsoft.com/office/drawing/2014/main" id="{080D5016-25DF-3AD7-C98B-C76D7ABBDB7A}"/>
              </a:ext>
            </a:extLst>
          </p:cNvPr>
          <p:cNvPicPr>
            <a:picLocks noChangeAspect="1"/>
          </p:cNvPicPr>
          <p:nvPr/>
        </p:nvPicPr>
        <p:blipFill>
          <a:blip r:embed="rId2"/>
          <a:stretch>
            <a:fillRect/>
          </a:stretch>
        </p:blipFill>
        <p:spPr>
          <a:xfrm>
            <a:off x="10469462" y="5467116"/>
            <a:ext cx="1316850" cy="981541"/>
          </a:xfrm>
          <a:prstGeom prst="rect">
            <a:avLst/>
          </a:prstGeom>
        </p:spPr>
      </p:pic>
    </p:spTree>
    <p:extLst>
      <p:ext uri="{BB962C8B-B14F-4D97-AF65-F5344CB8AC3E}">
        <p14:creationId xmlns:p14="http://schemas.microsoft.com/office/powerpoint/2010/main" val="7232137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D5C18-0D0A-B535-6ADC-1BE290568BF5}"/>
              </a:ext>
            </a:extLst>
          </p:cNvPr>
          <p:cNvSpPr>
            <a:spLocks noGrp="1"/>
          </p:cNvSpPr>
          <p:nvPr>
            <p:ph type="title"/>
          </p:nvPr>
        </p:nvSpPr>
        <p:spPr/>
        <p:txBody>
          <a:bodyPr/>
          <a:lstStyle/>
          <a:p>
            <a:r>
              <a:rPr lang="en-US" b="1">
                <a:effectLst/>
                <a:latin typeface="Calibri" panose="020F0502020204030204" pitchFamily="34" charset="0"/>
                <a:ea typeface="Calibri" panose="020F0502020204030204" pitchFamily="34" charset="0"/>
              </a:rPr>
              <a:t>FAST - </a:t>
            </a:r>
            <a:r>
              <a:rPr lang="en-US"/>
              <a:t>Non-Participation Statuses (Cont.) </a:t>
            </a:r>
          </a:p>
        </p:txBody>
      </p:sp>
      <p:sp>
        <p:nvSpPr>
          <p:cNvPr id="3" name="Content Placeholder 2">
            <a:extLst>
              <a:ext uri="{FF2B5EF4-FFF2-40B4-BE49-F238E27FC236}">
                <a16:creationId xmlns:a16="http://schemas.microsoft.com/office/drawing/2014/main" id="{A60492C4-E4D8-47F6-A888-C58447B67F1D}"/>
              </a:ext>
            </a:extLst>
          </p:cNvPr>
          <p:cNvSpPr>
            <a:spLocks noGrp="1"/>
          </p:cNvSpPr>
          <p:nvPr>
            <p:ph idx="1"/>
          </p:nvPr>
        </p:nvSpPr>
        <p:spPr>
          <a:xfrm>
            <a:off x="1371600" y="2032986"/>
            <a:ext cx="9601200" cy="3834414"/>
          </a:xfrm>
        </p:spPr>
        <p:txBody>
          <a:bodyPr>
            <a:normAutofit fontScale="92500" lnSpcReduction="10000"/>
          </a:bodyPr>
          <a:lstStyle/>
          <a:p>
            <a:endParaRPr lang="en-US" dirty="0"/>
          </a:p>
          <a:p>
            <a:r>
              <a:rPr lang="en-US" sz="2000" b="1" dirty="0">
                <a:effectLst/>
                <a:latin typeface="Calibri" panose="020F0502020204030204" pitchFamily="34" charset="0"/>
                <a:ea typeface="Calibri" panose="020F0502020204030204" pitchFamily="34" charset="0"/>
              </a:rPr>
              <a:t>Each child should attempt to take the assessment </a:t>
            </a:r>
            <a:r>
              <a:rPr lang="en-US" sz="2000" b="1" u="sng" dirty="0">
                <a:effectLst/>
                <a:latin typeface="Calibri" panose="020F0502020204030204" pitchFamily="34" charset="0"/>
                <a:ea typeface="Calibri" panose="020F0502020204030204" pitchFamily="34" charset="0"/>
              </a:rPr>
              <a:t>three (3) times </a:t>
            </a:r>
            <a:r>
              <a:rPr lang="en-US" sz="2000" b="1" dirty="0">
                <a:effectLst/>
                <a:latin typeface="Calibri" panose="020F0502020204030204" pitchFamily="34" charset="0"/>
                <a:ea typeface="Calibri" panose="020F0502020204030204" pitchFamily="34" charset="0"/>
              </a:rPr>
              <a:t>before being marked in a Non-Participation Status</a:t>
            </a:r>
          </a:p>
          <a:p>
            <a:r>
              <a:rPr lang="en-US" dirty="0"/>
              <a:t>Children marked as non-participation are still showing as children not tested on Renaissance reports. </a:t>
            </a:r>
          </a:p>
          <a:p>
            <a:r>
              <a:rPr lang="en-US" dirty="0"/>
              <a:t>Currently, reports are not available to show a list of these children. </a:t>
            </a:r>
          </a:p>
          <a:p>
            <a:r>
              <a:rPr lang="en-US" dirty="0"/>
              <a:t>For monitoring purposes, ECS is asking for providers to run the STAR TEST ACTIVITY REPORT and upload it to the Provider Portal - Document Library in the appropriate STAR Early Literacy PM1; PM2: PM3 Folders. </a:t>
            </a:r>
          </a:p>
          <a:p>
            <a:r>
              <a:rPr lang="en-US" dirty="0"/>
              <a:t>Before uploading, please review the report and any children that are listed as NOT TESTED, please note next to the children’s names the reason they were not tested. </a:t>
            </a:r>
          </a:p>
        </p:txBody>
      </p:sp>
      <p:pic>
        <p:nvPicPr>
          <p:cNvPr id="4" name="Picture 3">
            <a:extLst>
              <a:ext uri="{FF2B5EF4-FFF2-40B4-BE49-F238E27FC236}">
                <a16:creationId xmlns:a16="http://schemas.microsoft.com/office/drawing/2014/main" id="{18CF496A-2D0B-4DEB-92F4-F37F9C68BD65}"/>
              </a:ext>
            </a:extLst>
          </p:cNvPr>
          <p:cNvPicPr>
            <a:picLocks noChangeAspect="1"/>
          </p:cNvPicPr>
          <p:nvPr/>
        </p:nvPicPr>
        <p:blipFill>
          <a:blip r:embed="rId2"/>
          <a:stretch>
            <a:fillRect/>
          </a:stretch>
        </p:blipFill>
        <p:spPr>
          <a:xfrm>
            <a:off x="10452487" y="5490929"/>
            <a:ext cx="1316850" cy="981541"/>
          </a:xfrm>
          <a:prstGeom prst="rect">
            <a:avLst/>
          </a:prstGeom>
        </p:spPr>
      </p:pic>
    </p:spTree>
    <p:extLst>
      <p:ext uri="{BB962C8B-B14F-4D97-AF65-F5344CB8AC3E}">
        <p14:creationId xmlns:p14="http://schemas.microsoft.com/office/powerpoint/2010/main" val="30585743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A82F3-F706-229F-2DCE-1A462B5E488C}"/>
              </a:ext>
            </a:extLst>
          </p:cNvPr>
          <p:cNvSpPr>
            <a:spLocks noGrp="1"/>
          </p:cNvSpPr>
          <p:nvPr>
            <p:ph type="title"/>
          </p:nvPr>
        </p:nvSpPr>
        <p:spPr>
          <a:xfrm>
            <a:off x="1371600" y="284085"/>
            <a:ext cx="9601200" cy="887767"/>
          </a:xfrm>
        </p:spPr>
        <p:txBody>
          <a:bodyPr/>
          <a:lstStyle/>
          <a:p>
            <a:r>
              <a:rPr lang="en-US" dirty="0"/>
              <a:t>FAST Training Requirements &amp; Options</a:t>
            </a:r>
          </a:p>
        </p:txBody>
      </p:sp>
      <p:sp>
        <p:nvSpPr>
          <p:cNvPr id="3" name="Content Placeholder 2">
            <a:extLst>
              <a:ext uri="{FF2B5EF4-FFF2-40B4-BE49-F238E27FC236}">
                <a16:creationId xmlns:a16="http://schemas.microsoft.com/office/drawing/2014/main" id="{A210C89A-F914-765D-157D-DB8B1121CA83}"/>
              </a:ext>
            </a:extLst>
          </p:cNvPr>
          <p:cNvSpPr>
            <a:spLocks noGrp="1"/>
          </p:cNvSpPr>
          <p:nvPr>
            <p:ph idx="1"/>
          </p:nvPr>
        </p:nvSpPr>
        <p:spPr>
          <a:xfrm>
            <a:off x="1371600" y="1171851"/>
            <a:ext cx="9601200" cy="5042517"/>
          </a:xfrm>
        </p:spPr>
        <p:txBody>
          <a:bodyPr>
            <a:normAutofit fontScale="85000" lnSpcReduction="10000"/>
          </a:bodyPr>
          <a:lstStyle/>
          <a:p>
            <a:pPr marL="0" indent="0" algn="l">
              <a:buNone/>
            </a:pPr>
            <a:r>
              <a:rPr lang="en-US" b="0" i="0" dirty="0">
                <a:solidFill>
                  <a:schemeClr val="tx1"/>
                </a:solidFill>
                <a:effectLst/>
                <a:latin typeface="Frutiger LT"/>
              </a:rPr>
              <a:t>To be qualified as a test administrator, an individual must be employed by a private VPK provider or school district; and complete, and document completion of, professional development training that is designed to ensure the proper administration of the assessment. Summer 2022 Webinar training sessions have concluded. VPK Program Directors Training Schedule </a:t>
            </a:r>
            <a:r>
              <a:rPr lang="en-US" b="0" i="0" u="none" strike="noStrike" dirty="0">
                <a:solidFill>
                  <a:schemeClr val="tx1"/>
                </a:solidFill>
                <a:effectLst/>
                <a:latin typeface="Frutiger LT"/>
                <a:hlinkClick r:id="rId2">
                  <a:extLst>
                    <a:ext uri="{A12FA001-AC4F-418D-AE19-62706E023703}">
                      <ahyp:hlinkClr xmlns:ahyp="http://schemas.microsoft.com/office/drawing/2018/hyperlinkcolor" val="tx"/>
                    </a:ext>
                  </a:extLst>
                </a:hlinkClick>
              </a:rPr>
              <a:t>click here</a:t>
            </a:r>
            <a:r>
              <a:rPr lang="en-US" b="0" i="0" dirty="0">
                <a:solidFill>
                  <a:schemeClr val="tx1"/>
                </a:solidFill>
                <a:effectLst/>
                <a:latin typeface="Frutiger LT"/>
              </a:rPr>
              <a:t> and the VPK Program Instructors Training Schedule </a:t>
            </a:r>
            <a:r>
              <a:rPr lang="en-US" b="0" i="0" u="none" strike="noStrike" dirty="0">
                <a:solidFill>
                  <a:schemeClr val="tx1"/>
                </a:solidFill>
                <a:effectLst/>
                <a:latin typeface="Frutiger LT"/>
                <a:hlinkClick r:id="rId3">
                  <a:extLst>
                    <a:ext uri="{A12FA001-AC4F-418D-AE19-62706E023703}">
                      <ahyp:hlinkClr xmlns:ahyp="http://schemas.microsoft.com/office/drawing/2018/hyperlinkcolor" val="tx"/>
                    </a:ext>
                  </a:extLst>
                </a:hlinkClick>
              </a:rPr>
              <a:t>click here</a:t>
            </a:r>
            <a:r>
              <a:rPr lang="en-US" b="0" i="0" dirty="0">
                <a:solidFill>
                  <a:schemeClr val="tx1"/>
                </a:solidFill>
                <a:effectLst/>
                <a:latin typeface="Frutiger LT"/>
              </a:rPr>
              <a:t>.</a:t>
            </a:r>
          </a:p>
          <a:p>
            <a:pPr marL="0" indent="0" algn="l">
              <a:buNone/>
            </a:pPr>
            <a:r>
              <a:rPr lang="en-US" b="0" i="0" dirty="0">
                <a:solidFill>
                  <a:schemeClr val="tx1"/>
                </a:solidFill>
                <a:effectLst/>
                <a:latin typeface="Frutiger LT"/>
              </a:rPr>
              <a:t>For anyone that needs to complete the training requirements can do so through Renaissance-U, using the: </a:t>
            </a:r>
            <a:r>
              <a:rPr lang="en-US" b="0" i="0" u="none" strike="noStrike" dirty="0">
                <a:solidFill>
                  <a:schemeClr val="tx1"/>
                </a:solidFill>
                <a:effectLst/>
                <a:latin typeface="Frutiger LT"/>
                <a:hlinkClick r:id="rId4">
                  <a:extLst>
                    <a:ext uri="{A12FA001-AC4F-418D-AE19-62706E023703}">
                      <ahyp:hlinkClr xmlns:ahyp="http://schemas.microsoft.com/office/drawing/2018/hyperlinkcolor" val="tx"/>
                    </a:ext>
                  </a:extLst>
                </a:hlinkClick>
              </a:rPr>
              <a:t>FAST Star Early Literacy Renaissance-U Enrollment Guidance</a:t>
            </a:r>
            <a:r>
              <a:rPr lang="en-US" b="0" i="0" dirty="0">
                <a:solidFill>
                  <a:schemeClr val="tx1"/>
                </a:solidFill>
                <a:effectLst/>
                <a:latin typeface="Frutiger LT"/>
              </a:rPr>
              <a:t>.</a:t>
            </a:r>
          </a:p>
          <a:p>
            <a:pPr marL="0" indent="0" algn="l">
              <a:buNone/>
            </a:pPr>
            <a:endParaRPr lang="en-US" b="1" i="0" dirty="0">
              <a:solidFill>
                <a:schemeClr val="tx1"/>
              </a:solidFill>
              <a:effectLst/>
              <a:latin typeface="Frutiger LT"/>
            </a:endParaRPr>
          </a:p>
          <a:p>
            <a:pPr marL="0" indent="0" algn="l">
              <a:buNone/>
            </a:pPr>
            <a:r>
              <a:rPr lang="en-US" b="1" i="0" dirty="0">
                <a:solidFill>
                  <a:schemeClr val="tx1"/>
                </a:solidFill>
                <a:effectLst/>
                <a:latin typeface="Frutiger LT"/>
              </a:rPr>
              <a:t>Additional Training through Renaissance</a:t>
            </a:r>
            <a:endParaRPr lang="en-US" b="0" i="0" dirty="0">
              <a:solidFill>
                <a:schemeClr val="tx1"/>
              </a:solidFill>
              <a:effectLst/>
              <a:latin typeface="Frutiger LT"/>
            </a:endParaRPr>
          </a:p>
          <a:p>
            <a:pPr marL="0" indent="0" algn="l">
              <a:buNone/>
            </a:pPr>
            <a:r>
              <a:rPr lang="en-US" b="0" i="0" dirty="0">
                <a:solidFill>
                  <a:schemeClr val="tx1"/>
                </a:solidFill>
                <a:effectLst/>
                <a:latin typeface="Frutiger LT"/>
              </a:rPr>
              <a:t>Smart Start and How-to Webinars are additional resources for Star professional learning. These resources can be accessed using the links below and through Renaissance-U. To access Renaissance-U, log into your Renaissance platform and select the Renaissance-U tile.</a:t>
            </a:r>
          </a:p>
          <a:p>
            <a:pPr marL="0" indent="0" algn="l">
              <a:buNone/>
            </a:pPr>
            <a:r>
              <a:rPr lang="en-US" b="1" i="0" dirty="0">
                <a:solidFill>
                  <a:schemeClr val="tx1"/>
                </a:solidFill>
                <a:effectLst/>
                <a:latin typeface="Frutiger LT"/>
              </a:rPr>
              <a:t>Smart Start </a:t>
            </a:r>
            <a:r>
              <a:rPr lang="en-US" b="0" i="0" dirty="0">
                <a:solidFill>
                  <a:schemeClr val="tx1"/>
                </a:solidFill>
                <a:effectLst/>
                <a:latin typeface="Frutiger LT"/>
              </a:rPr>
              <a:t>is your self-guided journey through Star. Explore introductory videos and resources to help you master basic navigation and essential best practices. Use your students’ Star results to plan personalized instruction in three initial steps. You’ll be introduced to administering the test, using data from screening to group students, accordingly, and gleaning insights from the program to inform instruction.</a:t>
            </a:r>
          </a:p>
          <a:p>
            <a:pPr marL="0" indent="0" algn="l">
              <a:buNone/>
            </a:pPr>
            <a:r>
              <a:rPr lang="en-US" b="0" i="0" dirty="0">
                <a:solidFill>
                  <a:schemeClr val="tx1"/>
                </a:solidFill>
                <a:effectLst/>
                <a:latin typeface="Frutiger LT"/>
              </a:rPr>
              <a:t>Smart Start Link: </a:t>
            </a:r>
            <a:r>
              <a:rPr lang="en-US" b="1" i="0" u="none" strike="noStrike" dirty="0">
                <a:solidFill>
                  <a:srgbClr val="0070C0"/>
                </a:solidFill>
                <a:effectLst/>
                <a:latin typeface="Frutiger LT"/>
                <a:hlinkClick r:id="rId5">
                  <a:extLst>
                    <a:ext uri="{A12FA001-AC4F-418D-AE19-62706E023703}">
                      <ahyp:hlinkClr xmlns:ahyp="http://schemas.microsoft.com/office/drawing/2018/hyperlinkcolor" val="tx"/>
                    </a:ext>
                  </a:extLst>
                </a:hlinkClick>
              </a:rPr>
              <a:t>https://renaissance.widen.net/s/lxl77bvw52/smart-start-landing-page_210318</a:t>
            </a:r>
            <a:endParaRPr lang="en-US" b="0" i="0" dirty="0">
              <a:solidFill>
                <a:srgbClr val="0070C0"/>
              </a:solidFill>
              <a:effectLst/>
              <a:latin typeface="Frutiger LT"/>
            </a:endParaRPr>
          </a:p>
        </p:txBody>
      </p:sp>
      <p:pic>
        <p:nvPicPr>
          <p:cNvPr id="4" name="Picture 3" descr="A close up of a logo&#10;&#10;Description automatically generated">
            <a:extLst>
              <a:ext uri="{FF2B5EF4-FFF2-40B4-BE49-F238E27FC236}">
                <a16:creationId xmlns:a16="http://schemas.microsoft.com/office/drawing/2014/main" id="{59AED2E9-224B-8C9D-2A6A-65F6CA4A1A35}"/>
              </a:ext>
            </a:extLst>
          </p:cNvPr>
          <p:cNvPicPr>
            <a:picLocks noChangeAspect="1"/>
          </p:cNvPicPr>
          <p:nvPr/>
        </p:nvPicPr>
        <p:blipFill>
          <a:blip r:embed="rId6"/>
          <a:stretch>
            <a:fillRect/>
          </a:stretch>
        </p:blipFill>
        <p:spPr>
          <a:xfrm>
            <a:off x="10703849" y="5627076"/>
            <a:ext cx="1312539" cy="973343"/>
          </a:xfrm>
          <a:prstGeom prst="rect">
            <a:avLst/>
          </a:prstGeom>
        </p:spPr>
      </p:pic>
    </p:spTree>
    <p:extLst>
      <p:ext uri="{BB962C8B-B14F-4D97-AF65-F5344CB8AC3E}">
        <p14:creationId xmlns:p14="http://schemas.microsoft.com/office/powerpoint/2010/main" val="33831284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5E53B-EB52-9430-EFAE-897D1159EA4D}"/>
              </a:ext>
            </a:extLst>
          </p:cNvPr>
          <p:cNvSpPr>
            <a:spLocks noGrp="1"/>
          </p:cNvSpPr>
          <p:nvPr>
            <p:ph type="title"/>
          </p:nvPr>
        </p:nvSpPr>
        <p:spPr>
          <a:xfrm>
            <a:off x="1371600" y="204187"/>
            <a:ext cx="9601200" cy="825624"/>
          </a:xfrm>
        </p:spPr>
        <p:txBody>
          <a:bodyPr/>
          <a:lstStyle/>
          <a:p>
            <a:r>
              <a:rPr lang="en-US" dirty="0"/>
              <a:t>FAST TRAINING Confirmation </a:t>
            </a:r>
          </a:p>
        </p:txBody>
      </p:sp>
      <p:sp>
        <p:nvSpPr>
          <p:cNvPr id="3" name="Content Placeholder 2">
            <a:extLst>
              <a:ext uri="{FF2B5EF4-FFF2-40B4-BE49-F238E27FC236}">
                <a16:creationId xmlns:a16="http://schemas.microsoft.com/office/drawing/2014/main" id="{25C18440-B7DD-C78F-995B-A39C5BF8A5A9}"/>
              </a:ext>
            </a:extLst>
          </p:cNvPr>
          <p:cNvSpPr>
            <a:spLocks noGrp="1"/>
          </p:cNvSpPr>
          <p:nvPr>
            <p:ph idx="1"/>
          </p:nvPr>
        </p:nvSpPr>
        <p:spPr>
          <a:xfrm>
            <a:off x="1371600" y="914401"/>
            <a:ext cx="9601200" cy="5521910"/>
          </a:xfrm>
        </p:spPr>
        <p:txBody>
          <a:bodyPr>
            <a:normAutofit fontScale="92500" lnSpcReduction="20000"/>
          </a:bodyPr>
          <a:lstStyle/>
          <a:p>
            <a:pPr marL="73152" marR="0" indent="0">
              <a:lnSpc>
                <a:spcPct val="105000"/>
              </a:lnSpc>
              <a:spcBef>
                <a:spcPts val="0"/>
              </a:spcBef>
              <a:spcAft>
                <a:spcPts val="0"/>
              </a:spcAft>
              <a:buNone/>
            </a:pPr>
            <a:r>
              <a:rPr lang="en-US" sz="1800" b="1" dirty="0">
                <a:solidFill>
                  <a:srgbClr val="000000"/>
                </a:solidFill>
                <a:effectLst/>
                <a:latin typeface="Calibri" panose="020F0502020204030204" pitchFamily="34" charset="0"/>
                <a:ea typeface="Calibri" panose="020F0502020204030204" pitchFamily="34" charset="0"/>
              </a:rPr>
              <a:t>Onsite or Zoom</a:t>
            </a:r>
            <a:endParaRPr lang="en-US" sz="1800" dirty="0">
              <a:effectLst/>
              <a:latin typeface="Calibri" panose="020F0502020204030204" pitchFamily="34" charset="0"/>
              <a:ea typeface="Calibri" panose="020F0502020204030204" pitchFamily="34" charset="0"/>
            </a:endParaRPr>
          </a:p>
          <a:p>
            <a:pPr marL="73152" marR="0" indent="0">
              <a:lnSpc>
                <a:spcPct val="105000"/>
              </a:lnSpc>
              <a:spcBef>
                <a:spcPts val="0"/>
              </a:spcBef>
              <a:spcAft>
                <a:spcPts val="0"/>
              </a:spcAft>
              <a:buNone/>
            </a:pPr>
            <a:r>
              <a:rPr lang="en-US" sz="1800" dirty="0">
                <a:solidFill>
                  <a:srgbClr val="000000"/>
                </a:solidFill>
                <a:effectLst/>
                <a:latin typeface="Calibri" panose="020F0502020204030204" pitchFamily="34" charset="0"/>
                <a:ea typeface="Calibri" panose="020F0502020204030204" pitchFamily="34" charset="0"/>
              </a:rPr>
              <a:t>Participants that attended VPK FAST Training over the summer onsite or via Zoom and completed training and do not see it on their DCF transcript, will need to email </a:t>
            </a:r>
            <a:r>
              <a:rPr lang="en-US" sz="1800" dirty="0">
                <a:solidFill>
                  <a:srgbClr val="0563C2"/>
                </a:solidFill>
                <a:effectLst/>
                <a:latin typeface="Calibri" panose="020F0502020204030204" pitchFamily="34" charset="0"/>
                <a:ea typeface="Calibri" panose="020F0502020204030204" pitchFamily="34" charset="0"/>
              </a:rPr>
              <a:t>VPKFAST@del.fldoe.org </a:t>
            </a:r>
            <a:r>
              <a:rPr lang="en-US" sz="1800" dirty="0">
                <a:solidFill>
                  <a:srgbClr val="000000"/>
                </a:solidFill>
                <a:effectLst/>
                <a:latin typeface="Calibri" panose="020F0502020204030204" pitchFamily="34" charset="0"/>
                <a:ea typeface="Calibri" panose="020F0502020204030204" pitchFamily="34" charset="0"/>
              </a:rPr>
              <a:t>the following information:</a:t>
            </a:r>
            <a:endParaRPr lang="en-US" sz="1800" dirty="0">
              <a:effectLst/>
              <a:latin typeface="Calibri" panose="020F0502020204030204" pitchFamily="34" charset="0"/>
              <a:ea typeface="Calibri" panose="020F0502020204030204" pitchFamily="34" charset="0"/>
            </a:endParaRPr>
          </a:p>
          <a:p>
            <a:pPr marL="873252" lvl="1" indent="-342900">
              <a:lnSpc>
                <a:spcPct val="10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First and Last Name</a:t>
            </a:r>
            <a:endParaRPr lang="en-US" sz="1800" dirty="0">
              <a:effectLst/>
              <a:latin typeface="Calibri" panose="020F0502020204030204" pitchFamily="34" charset="0"/>
              <a:ea typeface="Calibri" panose="020F0502020204030204" pitchFamily="34" charset="0"/>
            </a:endParaRPr>
          </a:p>
          <a:p>
            <a:pPr marL="873252" lvl="1" indent="-342900">
              <a:lnSpc>
                <a:spcPct val="10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Email Address (used to login to DCF account)</a:t>
            </a:r>
            <a:endParaRPr lang="en-US" sz="1800" dirty="0">
              <a:effectLst/>
              <a:latin typeface="Calibri" panose="020F0502020204030204" pitchFamily="34" charset="0"/>
              <a:ea typeface="Calibri" panose="020F0502020204030204" pitchFamily="34" charset="0"/>
            </a:endParaRPr>
          </a:p>
          <a:p>
            <a:pPr marL="873252" lvl="1" indent="-342900">
              <a:lnSpc>
                <a:spcPct val="10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DCF Student ID</a:t>
            </a:r>
            <a:endParaRPr lang="en-US" sz="1800" dirty="0">
              <a:effectLst/>
              <a:latin typeface="Calibri" panose="020F0502020204030204" pitchFamily="34" charset="0"/>
              <a:ea typeface="Calibri" panose="020F0502020204030204" pitchFamily="34" charset="0"/>
            </a:endParaRPr>
          </a:p>
          <a:p>
            <a:pPr marL="873252" lvl="1" indent="-342900">
              <a:lnSpc>
                <a:spcPct val="10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Session Type (Onsite or Zoom)</a:t>
            </a:r>
            <a:endParaRPr lang="en-US" sz="1800" dirty="0">
              <a:effectLst/>
              <a:latin typeface="Calibri" panose="020F0502020204030204" pitchFamily="34" charset="0"/>
              <a:ea typeface="Calibri" panose="020F0502020204030204" pitchFamily="34" charset="0"/>
            </a:endParaRPr>
          </a:p>
          <a:p>
            <a:pPr marL="873252" lvl="1" indent="-342900">
              <a:lnSpc>
                <a:spcPct val="10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Session Date and Time</a:t>
            </a:r>
          </a:p>
          <a:p>
            <a:pPr marL="0" marR="0" indent="0">
              <a:lnSpc>
                <a:spcPct val="105000"/>
              </a:lnSpc>
              <a:spcBef>
                <a:spcPts val="0"/>
              </a:spcBef>
              <a:spcAft>
                <a:spcPts val="800"/>
              </a:spcAft>
              <a:buNone/>
            </a:pPr>
            <a:endParaRPr lang="en-US" sz="1800" dirty="0">
              <a:solidFill>
                <a:srgbClr val="538135"/>
              </a:solidFill>
              <a:effectLst/>
              <a:latin typeface="Calibri" panose="020F0502020204030204" pitchFamily="34" charset="0"/>
              <a:ea typeface="Calibri" panose="020F0502020204030204" pitchFamily="34" charset="0"/>
            </a:endParaRPr>
          </a:p>
          <a:p>
            <a:pPr marL="0" marR="0" indent="0">
              <a:lnSpc>
                <a:spcPct val="105000"/>
              </a:lnSpc>
              <a:spcBef>
                <a:spcPts val="0"/>
              </a:spcBef>
              <a:spcAft>
                <a:spcPts val="800"/>
              </a:spcAft>
              <a:buNone/>
            </a:pPr>
            <a:r>
              <a:rPr lang="en-US" sz="1800" dirty="0">
                <a:solidFill>
                  <a:srgbClr val="538135"/>
                </a:solidFill>
                <a:effectLst/>
                <a:latin typeface="Calibri" panose="020F0502020204030204" pitchFamily="34" charset="0"/>
                <a:ea typeface="Calibri" panose="020F0502020204030204" pitchFamily="34" charset="0"/>
              </a:rPr>
              <a:t>Many did not register with correct information and/or did not provide DCF ID at all. Information must match 100% with DCF to be imported on transcripts.  </a:t>
            </a:r>
          </a:p>
          <a:p>
            <a:pPr marL="0" marR="0" indent="0">
              <a:lnSpc>
                <a:spcPct val="105000"/>
              </a:lnSpc>
              <a:spcBef>
                <a:spcPts val="0"/>
              </a:spcBef>
              <a:spcAft>
                <a:spcPts val="800"/>
              </a:spcAft>
              <a:buNone/>
            </a:pPr>
            <a:r>
              <a:rPr lang="en-US" sz="1800" dirty="0">
                <a:solidFill>
                  <a:srgbClr val="538135"/>
                </a:solidFill>
                <a:effectLst/>
                <a:latin typeface="Calibri" panose="020F0502020204030204" pitchFamily="34" charset="0"/>
                <a:ea typeface="Calibri" panose="020F0502020204030204" pitchFamily="34" charset="0"/>
              </a:rPr>
              <a:t>If there is a name change the individual must provide legal documentation to DCF.  So far, there are 7,400 successful imports on transcripts. Zoom and </a:t>
            </a:r>
            <a:r>
              <a:rPr lang="en-US" sz="1800" dirty="0" err="1">
                <a:solidFill>
                  <a:srgbClr val="538135"/>
                </a:solidFill>
                <a:effectLst/>
                <a:latin typeface="Calibri" panose="020F0502020204030204" pitchFamily="34" charset="0"/>
                <a:ea typeface="Calibri" panose="020F0502020204030204" pitchFamily="34" charset="0"/>
              </a:rPr>
              <a:t>OnSite</a:t>
            </a:r>
            <a:r>
              <a:rPr lang="en-US" sz="1800" dirty="0">
                <a:solidFill>
                  <a:srgbClr val="538135"/>
                </a:solidFill>
                <a:effectLst/>
                <a:latin typeface="Calibri" panose="020F0502020204030204" pitchFamily="34" charset="0"/>
                <a:ea typeface="Calibri" panose="020F0502020204030204" pitchFamily="34" charset="0"/>
              </a:rPr>
              <a:t> participants must email vpkfast directly to verify training and DEL will send to DCF. </a:t>
            </a:r>
          </a:p>
          <a:p>
            <a:pPr marL="0" marR="0" indent="0">
              <a:lnSpc>
                <a:spcPct val="105000"/>
              </a:lnSpc>
              <a:spcBef>
                <a:spcPts val="0"/>
              </a:spcBef>
              <a:spcAft>
                <a:spcPts val="800"/>
              </a:spcAft>
              <a:buNone/>
            </a:pPr>
            <a:endParaRPr lang="en-US" sz="1800" b="1" dirty="0">
              <a:effectLst/>
              <a:latin typeface="Calibri" panose="020F0502020204030204" pitchFamily="34" charset="0"/>
              <a:ea typeface="Times New Roman" panose="02020603050405020304" pitchFamily="18" charset="0"/>
            </a:endParaRPr>
          </a:p>
          <a:p>
            <a:pPr marL="0" marR="0" indent="0">
              <a:lnSpc>
                <a:spcPct val="105000"/>
              </a:lnSpc>
              <a:spcBef>
                <a:spcPts val="0"/>
              </a:spcBef>
              <a:spcAft>
                <a:spcPts val="800"/>
              </a:spcAft>
              <a:buNone/>
            </a:pPr>
            <a:r>
              <a:rPr lang="en-US" sz="1800" b="1" dirty="0">
                <a:effectLst/>
                <a:latin typeface="Calibri" panose="020F0502020204030204" pitchFamily="34" charset="0"/>
                <a:ea typeface="Times New Roman" panose="02020603050405020304" pitchFamily="18" charset="0"/>
              </a:rPr>
              <a:t>Renaissance-U</a:t>
            </a:r>
            <a:endParaRPr lang="en-US" sz="1800" b="1" dirty="0">
              <a:latin typeface="Calibri" panose="020F0502020204030204" pitchFamily="34" charset="0"/>
              <a:ea typeface="Times New Roman" panose="02020603050405020304" pitchFamily="18" charset="0"/>
            </a:endParaRPr>
          </a:p>
          <a:p>
            <a:pPr marL="0" marR="0" indent="0">
              <a:lnSpc>
                <a:spcPct val="105000"/>
              </a:lnSpc>
              <a:spcBef>
                <a:spcPts val="0"/>
              </a:spcBef>
              <a:spcAft>
                <a:spcPts val="800"/>
              </a:spcAft>
              <a:buNone/>
            </a:pPr>
            <a:r>
              <a:rPr lang="en-US" sz="1800" dirty="0">
                <a:solidFill>
                  <a:srgbClr val="000000"/>
                </a:solidFill>
                <a:effectLst/>
                <a:latin typeface="Calibri" panose="020F0502020204030204" pitchFamily="34" charset="0"/>
                <a:ea typeface="Calibri" panose="020F0502020204030204" pitchFamily="34" charset="0"/>
              </a:rPr>
              <a:t>Participants that have completed the training through Renaissance‐U that DCF has been unable to import on transcripts will be emailed directly with next steps. </a:t>
            </a:r>
          </a:p>
          <a:p>
            <a:pPr marL="0" marR="0" indent="0">
              <a:lnSpc>
                <a:spcPct val="105000"/>
              </a:lnSpc>
              <a:spcBef>
                <a:spcPts val="0"/>
              </a:spcBef>
              <a:spcAft>
                <a:spcPts val="800"/>
              </a:spcAft>
              <a:buNone/>
            </a:pPr>
            <a:r>
              <a:rPr lang="en-US" sz="1800" dirty="0">
                <a:solidFill>
                  <a:srgbClr val="538135"/>
                </a:solidFill>
                <a:effectLst/>
                <a:latin typeface="Calibri" panose="020F0502020204030204" pitchFamily="34" charset="0"/>
                <a:ea typeface="Calibri" panose="020F0502020204030204" pitchFamily="34" charset="0"/>
              </a:rPr>
              <a:t>Updated information from Ren U is sent to DCF on weekly basis.  It will take at least one week to show on transcript once profiles are updated.</a:t>
            </a:r>
            <a:r>
              <a:rPr lang="en-U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endParaRPr lang="en-US" dirty="0"/>
          </a:p>
        </p:txBody>
      </p:sp>
      <p:pic>
        <p:nvPicPr>
          <p:cNvPr id="4" name="Picture 3" descr="A close up of a logo&#10;&#10;Description automatically generated">
            <a:extLst>
              <a:ext uri="{FF2B5EF4-FFF2-40B4-BE49-F238E27FC236}">
                <a16:creationId xmlns:a16="http://schemas.microsoft.com/office/drawing/2014/main" id="{7A19D901-5216-E83A-39A5-4164BC3CF4D2}"/>
              </a:ext>
            </a:extLst>
          </p:cNvPr>
          <p:cNvPicPr>
            <a:picLocks noChangeAspect="1"/>
          </p:cNvPicPr>
          <p:nvPr/>
        </p:nvPicPr>
        <p:blipFill>
          <a:blip r:embed="rId2"/>
          <a:stretch>
            <a:fillRect/>
          </a:stretch>
        </p:blipFill>
        <p:spPr>
          <a:xfrm>
            <a:off x="10703849" y="5627076"/>
            <a:ext cx="1312539" cy="973343"/>
          </a:xfrm>
          <a:prstGeom prst="rect">
            <a:avLst/>
          </a:prstGeom>
        </p:spPr>
      </p:pic>
    </p:spTree>
    <p:extLst>
      <p:ext uri="{BB962C8B-B14F-4D97-AF65-F5344CB8AC3E}">
        <p14:creationId xmlns:p14="http://schemas.microsoft.com/office/powerpoint/2010/main" val="631835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E6B338-F240-A461-C180-44B69758D518}"/>
              </a:ext>
            </a:extLst>
          </p:cNvPr>
          <p:cNvSpPr>
            <a:spLocks noGrp="1"/>
          </p:cNvSpPr>
          <p:nvPr>
            <p:ph type="title"/>
          </p:nvPr>
        </p:nvSpPr>
        <p:spPr>
          <a:xfrm>
            <a:off x="640080" y="639704"/>
            <a:ext cx="3299579" cy="5577840"/>
          </a:xfrm>
        </p:spPr>
        <p:txBody>
          <a:bodyPr anchor="ctr">
            <a:normAutofit/>
          </a:bodyPr>
          <a:lstStyle/>
          <a:p>
            <a:pPr algn="ctr"/>
            <a:r>
              <a:rPr lang="en-US" b="1" dirty="0"/>
              <a:t>VPK Enrollments for 23/24 Program Year</a:t>
            </a:r>
          </a:p>
        </p:txBody>
      </p:sp>
      <p:pic>
        <p:nvPicPr>
          <p:cNvPr id="4" name="Picture 3" descr="A close up of a logo&#10;&#10;Description automatically generated">
            <a:extLst>
              <a:ext uri="{FF2B5EF4-FFF2-40B4-BE49-F238E27FC236}">
                <a16:creationId xmlns:a16="http://schemas.microsoft.com/office/drawing/2014/main" id="{01069620-D628-8485-30FB-36335A9A0B1B}"/>
              </a:ext>
            </a:extLst>
          </p:cNvPr>
          <p:cNvPicPr>
            <a:picLocks noChangeAspect="1"/>
          </p:cNvPicPr>
          <p:nvPr/>
        </p:nvPicPr>
        <p:blipFill>
          <a:blip r:embed="rId2"/>
          <a:stretch>
            <a:fillRect/>
          </a:stretch>
        </p:blipFill>
        <p:spPr>
          <a:xfrm>
            <a:off x="1633599" y="4965596"/>
            <a:ext cx="1312539" cy="973343"/>
          </a:xfrm>
          <a:prstGeom prst="rect">
            <a:avLst/>
          </a:prstGeom>
        </p:spPr>
      </p:pic>
      <p:graphicFrame>
        <p:nvGraphicFramePr>
          <p:cNvPr id="6" name="Content Placeholder 2">
            <a:extLst>
              <a:ext uri="{FF2B5EF4-FFF2-40B4-BE49-F238E27FC236}">
                <a16:creationId xmlns:a16="http://schemas.microsoft.com/office/drawing/2014/main" id="{9DF7B9D7-98F9-8870-7D63-7A37488A5F0C}"/>
              </a:ext>
            </a:extLst>
          </p:cNvPr>
          <p:cNvGraphicFramePr>
            <a:graphicFrameLocks noGrp="1"/>
          </p:cNvGraphicFramePr>
          <p:nvPr>
            <p:ph idx="1"/>
            <p:extLst>
              <p:ext uri="{D42A27DB-BD31-4B8C-83A1-F6EECF244321}">
                <p14:modId xmlns:p14="http://schemas.microsoft.com/office/powerpoint/2010/main" val="3549800753"/>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90893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A4B14-6C41-228C-A469-904C641D8A2A}"/>
              </a:ext>
            </a:extLst>
          </p:cNvPr>
          <p:cNvSpPr>
            <a:spLocks noGrp="1"/>
          </p:cNvSpPr>
          <p:nvPr>
            <p:ph type="title"/>
          </p:nvPr>
        </p:nvSpPr>
        <p:spPr/>
        <p:txBody>
          <a:bodyPr/>
          <a:lstStyle/>
          <a:p>
            <a:r>
              <a:rPr lang="en-US" b="1">
                <a:effectLst/>
                <a:latin typeface="Calibri" panose="020F0502020204030204" pitchFamily="34" charset="0"/>
                <a:ea typeface="Calibri" panose="020F0502020204030204" pitchFamily="34" charset="0"/>
              </a:rPr>
              <a:t>FAST</a:t>
            </a:r>
            <a:r>
              <a:rPr lang="en-US" b="1">
                <a:latin typeface="Calibri" panose="020F0502020204030204" pitchFamily="34" charset="0"/>
                <a:ea typeface="Calibri" panose="020F0502020204030204" pitchFamily="34" charset="0"/>
              </a:rPr>
              <a:t>/</a:t>
            </a:r>
            <a:r>
              <a:rPr lang="en-US" b="1">
                <a:effectLst/>
                <a:latin typeface="Calibri" panose="020F0502020204030204" pitchFamily="34" charset="0"/>
                <a:ea typeface="Calibri" panose="020F0502020204030204" pitchFamily="34" charset="0"/>
              </a:rPr>
              <a:t>Renaissance Resources &amp; Support</a:t>
            </a:r>
            <a:endParaRPr lang="en-US"/>
          </a:p>
        </p:txBody>
      </p:sp>
      <p:sp>
        <p:nvSpPr>
          <p:cNvPr id="3" name="Content Placeholder 2">
            <a:extLst>
              <a:ext uri="{FF2B5EF4-FFF2-40B4-BE49-F238E27FC236}">
                <a16:creationId xmlns:a16="http://schemas.microsoft.com/office/drawing/2014/main" id="{B9CDF9A5-5063-BCDE-4D13-0AA7127C605E}"/>
              </a:ext>
            </a:extLst>
          </p:cNvPr>
          <p:cNvSpPr>
            <a:spLocks noGrp="1"/>
          </p:cNvSpPr>
          <p:nvPr>
            <p:ph idx="1"/>
          </p:nvPr>
        </p:nvSpPr>
        <p:spPr>
          <a:xfrm>
            <a:off x="1371600" y="1643063"/>
            <a:ext cx="9601200" cy="4943475"/>
          </a:xfrm>
        </p:spPr>
        <p:txBody>
          <a:bodyPr>
            <a:normAutofit/>
          </a:bodyPr>
          <a:lstStyle/>
          <a:p>
            <a:pPr marL="0" marR="0" indent="0">
              <a:spcBef>
                <a:spcPts val="55"/>
              </a:spcBef>
              <a:spcAft>
                <a:spcPts val="0"/>
              </a:spcAft>
              <a:buNone/>
            </a:pPr>
            <a:r>
              <a:rPr lang="en-US" sz="1800" b="1" kern="0" dirty="0">
                <a:solidFill>
                  <a:srgbClr val="1F3863"/>
                </a:solidFill>
                <a:effectLst/>
                <a:latin typeface="Calibri" panose="020F0502020204030204" pitchFamily="34" charset="0"/>
                <a:ea typeface="Calibri" panose="020F0502020204030204" pitchFamily="34" charset="0"/>
              </a:rPr>
              <a:t>    Resource Website</a:t>
            </a:r>
            <a:endParaRPr lang="en-US" sz="1800" b="1" kern="0" dirty="0">
              <a:effectLst/>
              <a:latin typeface="Calibri" panose="020F0502020204030204" pitchFamily="34" charset="0"/>
              <a:ea typeface="Calibri" panose="020F0502020204030204" pitchFamily="34" charset="0"/>
            </a:endParaRPr>
          </a:p>
          <a:p>
            <a:pPr marL="212217" marR="148590" indent="0">
              <a:lnSpc>
                <a:spcPct val="105000"/>
              </a:lnSpc>
              <a:spcBef>
                <a:spcPts val="890"/>
              </a:spcBef>
              <a:spcAft>
                <a:spcPts val="0"/>
              </a:spcAft>
              <a:buNone/>
            </a:pPr>
            <a:r>
              <a:rPr lang="en-US" sz="1800" dirty="0">
                <a:effectLst/>
                <a:latin typeface="Calibri" panose="020F0502020204030204" pitchFamily="34" charset="0"/>
                <a:ea typeface="Calibri" panose="020F0502020204030204" pitchFamily="34" charset="0"/>
              </a:rPr>
              <a:t>VPK Program Administrators should be familiar with the VPK FAST website as information and resources are updated frequently, linked here: </a:t>
            </a:r>
            <a:r>
              <a:rPr lang="en-US" sz="1800" u="sng" dirty="0">
                <a:solidFill>
                  <a:srgbClr val="0000FF"/>
                </a:solidFill>
                <a:effectLst/>
                <a:latin typeface="Calibri" panose="020F0502020204030204" pitchFamily="34" charset="0"/>
                <a:ea typeface="Calibri" panose="020F0502020204030204" pitchFamily="34" charset="0"/>
                <a:hlinkClick r:id="rId2"/>
              </a:rPr>
              <a:t>https://www.floridaearlylearning.com/vpk/fast</a:t>
            </a:r>
            <a:r>
              <a:rPr lang="en-US" sz="1800" dirty="0">
                <a:effectLst/>
                <a:latin typeface="Calibri" panose="020F0502020204030204" pitchFamily="34" charset="0"/>
                <a:ea typeface="Calibri" panose="020F0502020204030204" pitchFamily="34" charset="0"/>
              </a:rPr>
              <a:t>.</a:t>
            </a:r>
          </a:p>
          <a:p>
            <a:pPr marL="212852" marR="0" indent="0">
              <a:spcBef>
                <a:spcPts val="795"/>
              </a:spcBef>
              <a:spcAft>
                <a:spcPts val="0"/>
              </a:spcAft>
              <a:buNone/>
            </a:pPr>
            <a:r>
              <a:rPr lang="en-US" sz="1800" dirty="0">
                <a:effectLst/>
                <a:latin typeface="Calibri" panose="020F0502020204030204" pitchFamily="34" charset="0"/>
                <a:ea typeface="Calibri" panose="020F0502020204030204" pitchFamily="34" charset="0"/>
              </a:rPr>
              <a:t>Several resources have been added</a:t>
            </a:r>
            <a:r>
              <a:rPr lang="en-US" sz="1800" dirty="0">
                <a:latin typeface="Calibri" panose="020F0502020204030204" pitchFamily="34" charset="0"/>
                <a:ea typeface="Calibri" panose="020F0502020204030204" pitchFamily="34" charset="0"/>
              </a:rPr>
              <a:t> &amp; this will your best resource for up-to-date FAST information. </a:t>
            </a:r>
            <a:endParaRPr lang="en-US" sz="1800" dirty="0">
              <a:effectLst/>
              <a:latin typeface="Calibri" panose="020F0502020204030204" pitchFamily="34" charset="0"/>
              <a:ea typeface="Calibri" panose="020F0502020204030204" pitchFamily="34" charset="0"/>
            </a:endParaRPr>
          </a:p>
          <a:p>
            <a:pPr marL="212852" marR="0" indent="0">
              <a:spcBef>
                <a:spcPts val="795"/>
              </a:spcBef>
              <a:spcAft>
                <a:spcPts val="0"/>
              </a:spcAft>
              <a:buNone/>
            </a:pPr>
            <a:endParaRPr lang="en-US" sz="1800" b="1" kern="0" dirty="0">
              <a:solidFill>
                <a:srgbClr val="1F3863"/>
              </a:solidFill>
              <a:effectLst/>
              <a:latin typeface="Calibri" panose="020F0502020204030204" pitchFamily="34" charset="0"/>
              <a:ea typeface="Calibri" panose="020F0502020204030204" pitchFamily="34" charset="0"/>
            </a:endParaRPr>
          </a:p>
          <a:p>
            <a:pPr marL="212852" marR="0" indent="0">
              <a:spcBef>
                <a:spcPts val="795"/>
              </a:spcBef>
              <a:spcAft>
                <a:spcPts val="0"/>
              </a:spcAft>
              <a:buNone/>
            </a:pPr>
            <a:r>
              <a:rPr lang="en-US" sz="1800" b="1" kern="0" dirty="0">
                <a:solidFill>
                  <a:srgbClr val="1F3863"/>
                </a:solidFill>
                <a:effectLst/>
                <a:latin typeface="Calibri" panose="020F0502020204030204" pitchFamily="34" charset="0"/>
                <a:ea typeface="Calibri" panose="020F0502020204030204" pitchFamily="34" charset="0"/>
              </a:rPr>
              <a:t>Contact Information</a:t>
            </a:r>
            <a:endParaRPr lang="en-US" sz="1800" b="1" kern="0" dirty="0">
              <a:effectLst/>
              <a:latin typeface="Calibri" panose="020F0502020204030204" pitchFamily="34" charset="0"/>
              <a:ea typeface="Calibri" panose="020F0502020204030204" pitchFamily="34" charset="0"/>
            </a:endParaRPr>
          </a:p>
          <a:p>
            <a:pPr marL="212852" marR="180340" indent="0">
              <a:lnSpc>
                <a:spcPct val="105000"/>
              </a:lnSpc>
              <a:spcBef>
                <a:spcPts val="875"/>
              </a:spcBef>
              <a:spcAft>
                <a:spcPts val="0"/>
              </a:spcAft>
              <a:buNone/>
            </a:pPr>
            <a:r>
              <a:rPr lang="en-US" sz="1800" b="1" dirty="0">
                <a:solidFill>
                  <a:schemeClr val="tx1"/>
                </a:solidFill>
                <a:effectLst/>
                <a:latin typeface="Calibri" panose="020F0502020204030204" pitchFamily="34" charset="0"/>
                <a:ea typeface="Calibri" panose="020F0502020204030204" pitchFamily="34" charset="0"/>
              </a:rPr>
              <a:t>Renaissance System Support: </a:t>
            </a:r>
            <a:r>
              <a:rPr lang="en-US" sz="1600" b="0" i="0" dirty="0">
                <a:solidFill>
                  <a:schemeClr val="tx1"/>
                </a:solidFill>
                <a:effectLst/>
                <a:latin typeface="Frutiger LT"/>
              </a:rPr>
              <a:t>Users who need Renaissance System support should contact the Renaissance Place Help Desk and Technical Assistance Team at 1-800-338-4204 or by completing this NEW </a:t>
            </a:r>
            <a:r>
              <a:rPr lang="en-US" sz="1600" b="0" i="0" u="none" strike="noStrike" dirty="0">
                <a:solidFill>
                  <a:srgbClr val="0070C0"/>
                </a:solidFill>
                <a:effectLst/>
                <a:latin typeface="Frutiger LT"/>
                <a:hlinkClick r:id="rId3">
                  <a:extLst>
                    <a:ext uri="{A12FA001-AC4F-418D-AE19-62706E023703}">
                      <ahyp:hlinkClr xmlns:ahyp="http://schemas.microsoft.com/office/drawing/2018/hyperlinkcolor" val="tx"/>
                    </a:ext>
                  </a:extLst>
                </a:hlinkClick>
              </a:rPr>
              <a:t>form</a:t>
            </a:r>
            <a:r>
              <a:rPr lang="en-US" sz="1600" b="0" i="0" dirty="0">
                <a:solidFill>
                  <a:srgbClr val="0070C0"/>
                </a:solidFill>
                <a:effectLst/>
                <a:latin typeface="Frutiger LT"/>
              </a:rPr>
              <a:t> </a:t>
            </a:r>
            <a:r>
              <a:rPr lang="en-US" sz="1600" b="0" i="0" dirty="0">
                <a:solidFill>
                  <a:schemeClr val="tx1"/>
                </a:solidFill>
                <a:effectLst/>
                <a:latin typeface="Frutiger LT"/>
              </a:rPr>
              <a:t>(</a:t>
            </a:r>
            <a:r>
              <a:rPr lang="en-US" sz="1600" b="0" i="0" dirty="0">
                <a:solidFill>
                  <a:srgbClr val="0070C0"/>
                </a:solidFill>
                <a:effectLst/>
                <a:latin typeface="Frutiger LT"/>
                <a:hlinkClick r:id="rId4">
                  <a:extLst>
                    <a:ext uri="{A12FA001-AC4F-418D-AE19-62706E023703}">
                      <ahyp:hlinkClr xmlns:ahyp="http://schemas.microsoft.com/office/drawing/2018/hyperlinkcolor" val="tx"/>
                    </a:ext>
                  </a:extLst>
                </a:hlinkClick>
              </a:rPr>
              <a:t>https://www.renaissance.com/request-support/</a:t>
            </a:r>
            <a:r>
              <a:rPr lang="en-US" sz="1600" b="0" i="0" dirty="0">
                <a:solidFill>
                  <a:schemeClr val="tx1"/>
                </a:solidFill>
                <a:effectLst/>
                <a:latin typeface="Frutiger LT"/>
              </a:rPr>
              <a:t>) or a Renaissance representative.</a:t>
            </a:r>
          </a:p>
          <a:p>
            <a:pPr marL="212852" marR="180340" indent="0">
              <a:lnSpc>
                <a:spcPct val="105000"/>
              </a:lnSpc>
              <a:spcBef>
                <a:spcPts val="875"/>
              </a:spcBef>
              <a:spcAft>
                <a:spcPts val="0"/>
              </a:spcAft>
              <a:buNone/>
            </a:pPr>
            <a:r>
              <a:rPr lang="en-US" sz="1800" b="1" dirty="0">
                <a:effectLst/>
                <a:latin typeface="Calibri" panose="020F0502020204030204" pitchFamily="34" charset="0"/>
                <a:ea typeface="Calibri" panose="020F0502020204030204" pitchFamily="34" charset="0"/>
              </a:rPr>
              <a:t>Policy Questions? </a:t>
            </a:r>
            <a:r>
              <a:rPr lang="en-US" sz="1600" b="0" i="0" dirty="0">
                <a:solidFill>
                  <a:schemeClr val="tx1"/>
                </a:solidFill>
                <a:effectLst/>
                <a:latin typeface="Frutiger LT"/>
              </a:rPr>
              <a:t>Contact the Division of Early Learning with questions related to FAST using Star Early Literacy implementation requirements. Select which best describes who you are: </a:t>
            </a:r>
            <a:r>
              <a:rPr lang="en-US" sz="1600" b="0" i="0" u="none" strike="noStrike" dirty="0">
                <a:solidFill>
                  <a:srgbClr val="0070C0"/>
                </a:solidFill>
                <a:effectLst/>
                <a:latin typeface="Frutiger LT"/>
                <a:hlinkClick r:id="rId5">
                  <a:extLst>
                    <a:ext uri="{A12FA001-AC4F-418D-AE19-62706E023703}">
                      <ahyp:hlinkClr xmlns:ahyp="http://schemas.microsoft.com/office/drawing/2018/hyperlinkcolor" val="tx"/>
                    </a:ext>
                  </a:extLst>
                </a:hlinkClick>
              </a:rPr>
              <a:t>VPK Provider</a:t>
            </a:r>
            <a:r>
              <a:rPr lang="en-US" sz="1600" b="0" i="0" dirty="0">
                <a:solidFill>
                  <a:srgbClr val="0070C0"/>
                </a:solidFill>
                <a:effectLst/>
                <a:latin typeface="Frutiger LT"/>
              </a:rPr>
              <a:t> </a:t>
            </a:r>
            <a:r>
              <a:rPr lang="en-US" sz="1600" b="0" i="0" dirty="0">
                <a:solidFill>
                  <a:srgbClr val="5B5B5B"/>
                </a:solidFill>
                <a:effectLst/>
                <a:latin typeface="Frutiger LT"/>
              </a:rPr>
              <a:t>or </a:t>
            </a:r>
            <a:r>
              <a:rPr lang="en-US" sz="1600" b="0" i="0" u="none" strike="noStrike" dirty="0">
                <a:solidFill>
                  <a:srgbClr val="0070C0"/>
                </a:solidFill>
                <a:effectLst/>
                <a:latin typeface="Frutiger LT"/>
                <a:hlinkClick r:id="rId6">
                  <a:extLst>
                    <a:ext uri="{A12FA001-AC4F-418D-AE19-62706E023703}">
                      <ahyp:hlinkClr xmlns:ahyp="http://schemas.microsoft.com/office/drawing/2018/hyperlinkcolor" val="tx"/>
                    </a:ext>
                  </a:extLst>
                </a:hlinkClick>
              </a:rPr>
              <a:t>VPK Parent</a:t>
            </a:r>
            <a:r>
              <a:rPr lang="en-US" sz="1600" b="0" i="0" dirty="0">
                <a:solidFill>
                  <a:srgbClr val="5B5B5B"/>
                </a:solidFill>
                <a:effectLst/>
                <a:latin typeface="Frutiger LT"/>
              </a:rPr>
              <a:t> </a:t>
            </a:r>
            <a:r>
              <a:rPr lang="en-US" sz="1600" b="0" i="0" dirty="0">
                <a:solidFill>
                  <a:schemeClr val="tx1"/>
                </a:solidFill>
                <a:effectLst/>
                <a:latin typeface="Frutiger LT"/>
              </a:rPr>
              <a:t>and your information and questions will be submitted to the Division of Early Learning.</a:t>
            </a:r>
          </a:p>
          <a:p>
            <a:pPr marL="212852" marR="180340" indent="0">
              <a:lnSpc>
                <a:spcPct val="105000"/>
              </a:lnSpc>
              <a:spcBef>
                <a:spcPts val="875"/>
              </a:spcBef>
              <a:spcAft>
                <a:spcPts val="0"/>
              </a:spcAft>
              <a:buNone/>
            </a:pPr>
            <a:r>
              <a:rPr lang="en-US" sz="1800" dirty="0">
                <a:effectLst/>
                <a:latin typeface="Calibri" panose="020F0502020204030204" pitchFamily="34" charset="0"/>
                <a:ea typeface="Calibri" panose="020F0502020204030204" pitchFamily="34" charset="0"/>
              </a:rPr>
              <a:t> </a:t>
            </a:r>
            <a:r>
              <a:rPr lang="en-US" sz="1800" dirty="0">
                <a:solidFill>
                  <a:srgbClr val="0070C0"/>
                </a:solidFill>
                <a:effectLst/>
                <a:latin typeface="Calibri" panose="020F0502020204030204" pitchFamily="34" charset="0"/>
                <a:ea typeface="Calibri" panose="020F0502020204030204" pitchFamily="34" charset="0"/>
                <a:hlinkClick r:id="rId7">
                  <a:extLst>
                    <a:ext uri="{A12FA001-AC4F-418D-AE19-62706E023703}">
                      <ahyp:hlinkClr xmlns:ahyp="http://schemas.microsoft.com/office/drawing/2018/hyperlinkcolor" val="tx"/>
                    </a:ext>
                  </a:extLst>
                </a:hlinkClick>
              </a:rPr>
              <a:t>https://www.floridaearlylearning.com/vpk/fast/fast-vpk-providers-form</a:t>
            </a:r>
            <a:r>
              <a:rPr lang="en-US" sz="1800" dirty="0">
                <a:solidFill>
                  <a:srgbClr val="0070C0"/>
                </a:solidFill>
                <a:effectLst/>
                <a:latin typeface="Calibri" panose="020F0502020204030204" pitchFamily="34" charset="0"/>
                <a:ea typeface="Calibri" panose="020F0502020204030204" pitchFamily="34" charset="0"/>
              </a:rPr>
              <a:t> </a:t>
            </a:r>
            <a:endParaRPr lang="en-US" dirty="0">
              <a:solidFill>
                <a:srgbClr val="0070C0"/>
              </a:solidFill>
            </a:endParaRPr>
          </a:p>
        </p:txBody>
      </p:sp>
      <p:pic>
        <p:nvPicPr>
          <p:cNvPr id="4" name="Picture 3">
            <a:extLst>
              <a:ext uri="{FF2B5EF4-FFF2-40B4-BE49-F238E27FC236}">
                <a16:creationId xmlns:a16="http://schemas.microsoft.com/office/drawing/2014/main" id="{1A7D9208-1EFF-787F-536F-1F5DE45A00D0}"/>
              </a:ext>
            </a:extLst>
          </p:cNvPr>
          <p:cNvPicPr>
            <a:picLocks noChangeAspect="1"/>
          </p:cNvPicPr>
          <p:nvPr/>
        </p:nvPicPr>
        <p:blipFill>
          <a:blip r:embed="rId8"/>
          <a:stretch>
            <a:fillRect/>
          </a:stretch>
        </p:blipFill>
        <p:spPr>
          <a:xfrm>
            <a:off x="10314375" y="5547847"/>
            <a:ext cx="1316850" cy="981541"/>
          </a:xfrm>
          <a:prstGeom prst="rect">
            <a:avLst/>
          </a:prstGeom>
        </p:spPr>
      </p:pic>
    </p:spTree>
    <p:extLst>
      <p:ext uri="{BB962C8B-B14F-4D97-AF65-F5344CB8AC3E}">
        <p14:creationId xmlns:p14="http://schemas.microsoft.com/office/powerpoint/2010/main" val="16014317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9">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2"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8" name="Rectangle 13">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EF2EFB-95A9-409C-701D-5FC6F433B623}"/>
              </a:ext>
            </a:extLst>
          </p:cNvPr>
          <p:cNvSpPr>
            <a:spLocks noGrp="1"/>
          </p:cNvSpPr>
          <p:nvPr>
            <p:ph type="title"/>
          </p:nvPr>
        </p:nvSpPr>
        <p:spPr>
          <a:xfrm>
            <a:off x="8154186" y="634028"/>
            <a:ext cx="3355942" cy="3732835"/>
          </a:xfrm>
        </p:spPr>
        <p:txBody>
          <a:bodyPr vert="horz" lIns="91440" tIns="45720" rIns="91440" bIns="45720" rtlCol="0" anchor="b">
            <a:normAutofit/>
          </a:bodyPr>
          <a:lstStyle/>
          <a:p>
            <a:pPr algn="ctr"/>
            <a:r>
              <a:rPr lang="en-US" sz="5600"/>
              <a:t>Provider payment rates</a:t>
            </a:r>
          </a:p>
        </p:txBody>
      </p:sp>
      <p:sp>
        <p:nvSpPr>
          <p:cNvPr id="9"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3"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5" name="Picture 4" descr="A picture containing text, businesscard, vector graphics&#10;&#10;Description automatically generated">
            <a:extLst>
              <a:ext uri="{FF2B5EF4-FFF2-40B4-BE49-F238E27FC236}">
                <a16:creationId xmlns:a16="http://schemas.microsoft.com/office/drawing/2014/main" id="{13384C20-E5C2-C28F-F855-E5C6898D40E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379023" y="1632757"/>
            <a:ext cx="5659222" cy="3791678"/>
          </a:xfrm>
          <a:prstGeom prst="rect">
            <a:avLst/>
          </a:prstGeom>
        </p:spPr>
      </p:pic>
    </p:spTree>
    <p:extLst>
      <p:ext uri="{BB962C8B-B14F-4D97-AF65-F5344CB8AC3E}">
        <p14:creationId xmlns:p14="http://schemas.microsoft.com/office/powerpoint/2010/main" val="27661875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271F-5B3C-EA74-BD67-AC4B88CB6931}"/>
              </a:ext>
            </a:extLst>
          </p:cNvPr>
          <p:cNvSpPr>
            <a:spLocks noGrp="1"/>
          </p:cNvSpPr>
          <p:nvPr>
            <p:ph type="title"/>
          </p:nvPr>
        </p:nvSpPr>
        <p:spPr>
          <a:xfrm>
            <a:off x="1371600" y="685800"/>
            <a:ext cx="9601200" cy="916969"/>
          </a:xfrm>
        </p:spPr>
        <p:txBody>
          <a:bodyPr/>
          <a:lstStyle/>
          <a:p>
            <a:r>
              <a:rPr lang="en-US" dirty="0"/>
              <a:t>Provider Payment Rates		</a:t>
            </a:r>
          </a:p>
        </p:txBody>
      </p:sp>
      <p:sp>
        <p:nvSpPr>
          <p:cNvPr id="3" name="Content Placeholder 2">
            <a:extLst>
              <a:ext uri="{FF2B5EF4-FFF2-40B4-BE49-F238E27FC236}">
                <a16:creationId xmlns:a16="http://schemas.microsoft.com/office/drawing/2014/main" id="{56E388B6-7C08-8725-F095-B255ACC69AA2}"/>
              </a:ext>
            </a:extLst>
          </p:cNvPr>
          <p:cNvSpPr>
            <a:spLocks noGrp="1"/>
          </p:cNvSpPr>
          <p:nvPr>
            <p:ph idx="1"/>
          </p:nvPr>
        </p:nvSpPr>
        <p:spPr>
          <a:xfrm>
            <a:off x="1371600" y="2094614"/>
            <a:ext cx="9601200" cy="4604136"/>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ability to set provider rates transitioned from the local Early Learning Coalition to the State of Florida as of July 1, 2022</a:t>
            </a:r>
          </a:p>
          <a:p>
            <a:pPr marL="0" marR="0" lvl="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is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no rate increase </a:t>
            </a:r>
            <a:r>
              <a:rPr lang="en-US" sz="1800" dirty="0">
                <a:effectLst/>
                <a:latin typeface="Calibri" panose="020F0502020204030204" pitchFamily="34" charset="0"/>
                <a:ea typeface="Calibri" panose="020F0502020204030204" pitchFamily="34" charset="0"/>
                <a:cs typeface="Times New Roman" panose="02020603050405020304" pitchFamily="18" charset="0"/>
              </a:rPr>
              <a:t>expected in the next year.</a:t>
            </a:r>
          </a:p>
          <a:p>
            <a:pPr marL="0" marR="0" lvl="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 State does a rate increase in the future, they will look at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private pay rates </a:t>
            </a:r>
            <a:r>
              <a:rPr lang="en-US" sz="1800" dirty="0">
                <a:effectLst/>
                <a:latin typeface="Calibri" panose="020F0502020204030204" pitchFamily="34" charset="0"/>
                <a:ea typeface="Calibri" panose="020F0502020204030204" pitchFamily="34" charset="0"/>
                <a:cs typeface="Times New Roman" panose="02020603050405020304" pitchFamily="18" charset="0"/>
              </a:rPr>
              <a:t>providers in each county have entered into the portal under their profile.  </a:t>
            </a:r>
          </a:p>
          <a:p>
            <a:pPr marL="0" marR="0" lvl="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This means it is extremely important that you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do not discount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the rates you give us</a:t>
            </a:r>
            <a:r>
              <a:rPr lang="en-US" sz="1800" dirty="0">
                <a:effectLst/>
                <a:latin typeface="Calibri" panose="020F0502020204030204" pitchFamily="34" charset="0"/>
                <a:ea typeface="Calibri" panose="020F0502020204030204" pitchFamily="34" charset="0"/>
                <a:cs typeface="Times New Roman" panose="02020603050405020304" pitchFamily="18" charset="0"/>
              </a:rPr>
              <a:t>. If you feel that some families may not be able to pay your full rate, it is better to offer them a discount rather than understate your rates in the portal. Doing so, hurts you and all providers in your county in the long run.</a:t>
            </a:r>
          </a:p>
          <a:p>
            <a:endParaRPr lang="en-US" dirty="0"/>
          </a:p>
        </p:txBody>
      </p:sp>
      <p:pic>
        <p:nvPicPr>
          <p:cNvPr id="8" name="Picture 7">
            <a:extLst>
              <a:ext uri="{FF2B5EF4-FFF2-40B4-BE49-F238E27FC236}">
                <a16:creationId xmlns:a16="http://schemas.microsoft.com/office/drawing/2014/main" id="{4D2BC2B6-6565-5C46-0A65-B9DA1F636843}"/>
              </a:ext>
            </a:extLst>
          </p:cNvPr>
          <p:cNvPicPr>
            <a:picLocks noChangeAspect="1"/>
          </p:cNvPicPr>
          <p:nvPr/>
        </p:nvPicPr>
        <p:blipFill>
          <a:blip r:embed="rId2"/>
          <a:stretch>
            <a:fillRect/>
          </a:stretch>
        </p:blipFill>
        <p:spPr>
          <a:xfrm>
            <a:off x="10314375" y="5547847"/>
            <a:ext cx="1316850" cy="981541"/>
          </a:xfrm>
          <a:prstGeom prst="rect">
            <a:avLst/>
          </a:prstGeom>
        </p:spPr>
      </p:pic>
      <p:pic>
        <p:nvPicPr>
          <p:cNvPr id="10" name="Picture 9" descr="Graphical user interface, website&#10;&#10;Description automatically generated">
            <a:extLst>
              <a:ext uri="{FF2B5EF4-FFF2-40B4-BE49-F238E27FC236}">
                <a16:creationId xmlns:a16="http://schemas.microsoft.com/office/drawing/2014/main" id="{0F306691-AA3F-00A5-2B8D-F5ABFEE1C9F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190275" y="5302229"/>
            <a:ext cx="2562446" cy="1555771"/>
          </a:xfrm>
          <a:prstGeom prst="rect">
            <a:avLst/>
          </a:prstGeom>
        </p:spPr>
      </p:pic>
      <p:pic>
        <p:nvPicPr>
          <p:cNvPr id="13" name="Picture 12" descr="Graphical user interface&#10;&#10;Description automatically generated with low confidence">
            <a:extLst>
              <a:ext uri="{FF2B5EF4-FFF2-40B4-BE49-F238E27FC236}">
                <a16:creationId xmlns:a16="http://schemas.microsoft.com/office/drawing/2014/main" id="{FAA6F112-45E3-C3FD-B6FD-9D5D4F27012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231909" y="252052"/>
            <a:ext cx="2838472" cy="1596640"/>
          </a:xfrm>
          <a:prstGeom prst="rect">
            <a:avLst/>
          </a:prstGeom>
        </p:spPr>
      </p:pic>
    </p:spTree>
    <p:extLst>
      <p:ext uri="{BB962C8B-B14F-4D97-AF65-F5344CB8AC3E}">
        <p14:creationId xmlns:p14="http://schemas.microsoft.com/office/powerpoint/2010/main" val="21825178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1885" y="634028"/>
            <a:ext cx="4798243" cy="3732835"/>
          </a:xfrm>
        </p:spPr>
        <p:txBody>
          <a:bodyPr vert="horz" lIns="91440" tIns="45720" rIns="91440" bIns="45720" rtlCol="0" anchor="b">
            <a:normAutofit/>
          </a:bodyPr>
          <a:lstStyle/>
          <a:p>
            <a:pPr algn="ctr"/>
            <a:r>
              <a:rPr lang="en-US" sz="6100" cap="all"/>
              <a:t>Questions?</a:t>
            </a:r>
          </a:p>
        </p:txBody>
      </p:sp>
      <p:pic>
        <p:nvPicPr>
          <p:cNvPr id="4098" name="Picture 2" descr="C:\Documents and Settings\awilliams\Local Settings\Temporary Internet Files\Content.IE5\EJDCVWIK\450px-Blue_question_mark.svg[1].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403" y="1425173"/>
            <a:ext cx="4207669" cy="42076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logo&#10;&#10;Description automatically generated">
            <a:extLst>
              <a:ext uri="{FF2B5EF4-FFF2-40B4-BE49-F238E27FC236}">
                <a16:creationId xmlns:a16="http://schemas.microsoft.com/office/drawing/2014/main" id="{D41A6F31-4562-4DC5-AB2B-5799C1CD0943}"/>
              </a:ext>
            </a:extLst>
          </p:cNvPr>
          <p:cNvPicPr>
            <a:picLocks noChangeAspect="1"/>
          </p:cNvPicPr>
          <p:nvPr/>
        </p:nvPicPr>
        <p:blipFill>
          <a:blip r:embed="rId3"/>
          <a:stretch>
            <a:fillRect/>
          </a:stretch>
        </p:blipFill>
        <p:spPr>
          <a:xfrm>
            <a:off x="10703849" y="5627076"/>
            <a:ext cx="1312539" cy="973343"/>
          </a:xfrm>
          <a:prstGeom prst="rect">
            <a:avLst/>
          </a:prstGeom>
        </p:spPr>
      </p:pic>
    </p:spTree>
    <p:extLst>
      <p:ext uri="{BB962C8B-B14F-4D97-AF65-F5344CB8AC3E}">
        <p14:creationId xmlns:p14="http://schemas.microsoft.com/office/powerpoint/2010/main" val="32304263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10133A5-2F82-4964-B101-0E2F6E435321}"/>
              </a:ext>
            </a:extLst>
          </p:cNvPr>
          <p:cNvSpPr>
            <a:spLocks noGrp="1"/>
          </p:cNvSpPr>
          <p:nvPr>
            <p:ph type="title"/>
          </p:nvPr>
        </p:nvSpPr>
        <p:spPr>
          <a:xfrm>
            <a:off x="640081" y="791570"/>
            <a:ext cx="4018839" cy="5262390"/>
          </a:xfrm>
        </p:spPr>
        <p:txBody>
          <a:bodyPr anchor="ctr">
            <a:normAutofit/>
          </a:bodyPr>
          <a:lstStyle/>
          <a:p>
            <a:pPr algn="r"/>
            <a:r>
              <a:rPr lang="en-US" sz="5400">
                <a:solidFill>
                  <a:schemeClr val="bg2"/>
                </a:solidFill>
              </a:rPr>
              <a:t>SR Provider Survey</a:t>
            </a:r>
          </a:p>
        </p:txBody>
      </p:sp>
      <p:sp>
        <p:nvSpPr>
          <p:cNvPr id="13" name="Rectangle 12">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127649D-7381-4E5B-A37C-C5966E3D3538}"/>
              </a:ext>
            </a:extLst>
          </p:cNvPr>
          <p:cNvSpPr>
            <a:spLocks noGrp="1"/>
          </p:cNvSpPr>
          <p:nvPr>
            <p:ph idx="1"/>
          </p:nvPr>
        </p:nvSpPr>
        <p:spPr>
          <a:xfrm>
            <a:off x="6176720" y="791570"/>
            <a:ext cx="4892308" cy="5262390"/>
          </a:xfrm>
        </p:spPr>
        <p:txBody>
          <a:bodyPr anchor="ctr">
            <a:normAutofit/>
          </a:bodyPr>
          <a:lstStyle/>
          <a:p>
            <a:r>
              <a:rPr lang="en-US" sz="3200"/>
              <a:t>You will receive an email with the link to a survey. Please take the time to fill this out. We use your feedback to guide future Provider Meetings</a:t>
            </a:r>
            <a:r>
              <a:rPr lang="en-US" sz="3200">
                <a:sym typeface="Wingdings" panose="05000000000000000000" pitchFamily="2" charset="2"/>
              </a:rPr>
              <a:t> THANKS!!!</a:t>
            </a:r>
            <a:endParaRPr lang="en-US" sz="3200"/>
          </a:p>
        </p:txBody>
      </p:sp>
      <p:pic>
        <p:nvPicPr>
          <p:cNvPr id="6" name="Picture 5" descr="A close up of a logo&#10;&#10;Description automatically generated">
            <a:extLst>
              <a:ext uri="{FF2B5EF4-FFF2-40B4-BE49-F238E27FC236}">
                <a16:creationId xmlns:a16="http://schemas.microsoft.com/office/drawing/2014/main" id="{AA56C8FC-A4F4-44E9-872B-666E236ADE80}"/>
              </a:ext>
            </a:extLst>
          </p:cNvPr>
          <p:cNvPicPr>
            <a:picLocks noChangeAspect="1"/>
          </p:cNvPicPr>
          <p:nvPr/>
        </p:nvPicPr>
        <p:blipFill>
          <a:blip r:embed="rId2"/>
          <a:stretch>
            <a:fillRect/>
          </a:stretch>
        </p:blipFill>
        <p:spPr>
          <a:xfrm>
            <a:off x="10703849" y="5617649"/>
            <a:ext cx="1312539" cy="973343"/>
          </a:xfrm>
          <a:prstGeom prst="rect">
            <a:avLst/>
          </a:prstGeom>
        </p:spPr>
      </p:pic>
    </p:spTree>
    <p:extLst>
      <p:ext uri="{BB962C8B-B14F-4D97-AF65-F5344CB8AC3E}">
        <p14:creationId xmlns:p14="http://schemas.microsoft.com/office/powerpoint/2010/main" val="215892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0972" y="76201"/>
            <a:ext cx="7125113" cy="1523999"/>
          </a:xfrm>
        </p:spPr>
        <p:txBody>
          <a:bodyPr>
            <a:normAutofit fontScale="90000"/>
          </a:bodyPr>
          <a:lstStyle/>
          <a:p>
            <a:pPr algn="ctr"/>
            <a:br>
              <a:rPr lang="en-US"/>
            </a:br>
            <a:r>
              <a:rPr lang="en-US" b="1">
                <a:latin typeface="Century Gothic" panose="020B0502020202020204" pitchFamily="34" charset="0"/>
              </a:rPr>
              <a:t>More Questions </a:t>
            </a:r>
            <a:br>
              <a:rPr lang="en-US">
                <a:latin typeface="Century Gothic" panose="020B0502020202020204" pitchFamily="34" charset="0"/>
              </a:rPr>
            </a:br>
            <a:endParaRPr lang="en-US">
              <a:latin typeface="Century Gothic" panose="020B0502020202020204" pitchFamily="34" charset="0"/>
            </a:endParaRPr>
          </a:p>
        </p:txBody>
      </p:sp>
      <p:sp>
        <p:nvSpPr>
          <p:cNvPr id="3" name="Content Placeholder 2"/>
          <p:cNvSpPr>
            <a:spLocks noGrp="1"/>
          </p:cNvSpPr>
          <p:nvPr>
            <p:ph idx="1"/>
          </p:nvPr>
        </p:nvSpPr>
        <p:spPr>
          <a:xfrm>
            <a:off x="2286001" y="1469574"/>
            <a:ext cx="9742392" cy="4245427"/>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p>
            <a:pPr marL="0" indent="0">
              <a:buNone/>
            </a:pPr>
            <a:r>
              <a:rPr lang="en-US" sz="1600">
                <a:latin typeface="Century Gothic"/>
              </a:rPr>
              <a:t>            </a:t>
            </a:r>
            <a:r>
              <a:rPr lang="en-US" sz="1600" b="1">
                <a:latin typeface="Century Gothic"/>
              </a:rPr>
              <a:t>Amanda Griffis                                                                     Brittney Spangler</a:t>
            </a:r>
          </a:p>
          <a:p>
            <a:pPr marL="0" indent="0">
              <a:buNone/>
            </a:pPr>
            <a:r>
              <a:rPr lang="en-US" sz="1400">
                <a:latin typeface="Century Gothic"/>
              </a:rPr>
              <a:t>         (904)726-1500 x 2255                                                                                 (904)726-1500 x 2229</a:t>
            </a:r>
          </a:p>
          <a:p>
            <a:pPr marL="0" indent="0">
              <a:buNone/>
            </a:pPr>
            <a:r>
              <a:rPr lang="en-US" sz="1400">
                <a:latin typeface="Century Gothic"/>
              </a:rPr>
              <a:t>    </a:t>
            </a:r>
            <a:r>
              <a:rPr lang="en-US" sz="1400" u="sng">
                <a:solidFill>
                  <a:srgbClr val="0000FF"/>
                </a:solidFill>
                <a:latin typeface="Century Gothic"/>
              </a:rPr>
              <a:t>Amanda.griffis@ecs4kids.org</a:t>
            </a:r>
            <a:r>
              <a:rPr lang="en-US" sz="1400">
                <a:latin typeface="Century Gothic"/>
              </a:rPr>
              <a:t>                                                              </a:t>
            </a:r>
            <a:r>
              <a:rPr lang="en-US" sz="1400" u="sng">
                <a:solidFill>
                  <a:srgbClr val="0000FF"/>
                </a:solidFill>
                <a:latin typeface="Century Gothic"/>
              </a:rPr>
              <a:t>brittney.spangler@ecs4kids.org</a:t>
            </a:r>
          </a:p>
          <a:p>
            <a:pPr marL="0" indent="0">
              <a:buNone/>
            </a:pPr>
            <a:endParaRPr lang="en-US" sz="1400">
              <a:latin typeface="Century Gothic" panose="020B0502020202020204" pitchFamily="34" charset="0"/>
            </a:endParaRPr>
          </a:p>
          <a:p>
            <a:pPr marL="0" indent="0">
              <a:buNone/>
            </a:pPr>
            <a:endParaRPr lang="en-US" sz="1400">
              <a:latin typeface="Century Gothic" panose="020B0502020202020204" pitchFamily="34" charset="0"/>
            </a:endParaRPr>
          </a:p>
          <a:p>
            <a:pPr marL="0" indent="0">
              <a:buNone/>
            </a:pPr>
            <a:r>
              <a:rPr lang="en-US" sz="1400">
                <a:latin typeface="Century Gothic"/>
              </a:rPr>
              <a:t>       </a:t>
            </a:r>
            <a:endParaRPr lang="en-US" sz="1400">
              <a:latin typeface="Century Gothic" panose="020B0502020202020204" pitchFamily="34" charset="0"/>
            </a:endParaRPr>
          </a:p>
          <a:p>
            <a:pPr marL="0" indent="0">
              <a:buNone/>
            </a:pPr>
            <a:r>
              <a:rPr lang="en-US" sz="1600">
                <a:latin typeface="Century Gothic"/>
              </a:rPr>
              <a:t>     </a:t>
            </a:r>
            <a:endParaRPr lang="en-US" sz="1600">
              <a:latin typeface="Century Gothic" panose="020B0502020202020204" pitchFamily="34" charset="0"/>
            </a:endParaRPr>
          </a:p>
          <a:p>
            <a:pPr marL="0" indent="0">
              <a:buNone/>
            </a:pPr>
            <a:r>
              <a:rPr lang="en-US" b="1">
                <a:latin typeface="Century Gothic"/>
              </a:rPr>
              <a:t>     </a:t>
            </a:r>
            <a:r>
              <a:rPr lang="en-US" sz="1600" b="1">
                <a:latin typeface="Century Gothic"/>
              </a:rPr>
              <a:t>Ashley Rich                                        Shanda Ellis                           Shivaughn Williams</a:t>
            </a:r>
          </a:p>
          <a:p>
            <a:pPr marL="0" indent="0">
              <a:buNone/>
            </a:pPr>
            <a:r>
              <a:rPr lang="en-US" sz="1400">
                <a:latin typeface="Century Gothic"/>
              </a:rPr>
              <a:t>  (904)726-1500 x 2274                                    (904)726-1500 x 2253                        (904)726-1500 x 2283</a:t>
            </a:r>
          </a:p>
          <a:p>
            <a:pPr marL="0" indent="0">
              <a:buNone/>
            </a:pPr>
            <a:r>
              <a:rPr lang="en-US" sz="1400">
                <a:solidFill>
                  <a:srgbClr val="4E16F5"/>
                </a:solidFill>
                <a:latin typeface="Century Gothic"/>
              </a:rPr>
              <a:t> </a:t>
            </a:r>
            <a:r>
              <a:rPr lang="en-US" sz="1400" u="sng">
                <a:solidFill>
                  <a:srgbClr val="4E16F5"/>
                </a:solidFill>
                <a:latin typeface="Century Gothic"/>
              </a:rPr>
              <a:t>Ashley.rich@ecs4kids.org</a:t>
            </a:r>
            <a:r>
              <a:rPr lang="en-US" sz="1400">
                <a:solidFill>
                  <a:srgbClr val="4E16F5"/>
                </a:solidFill>
                <a:latin typeface="Century Gothic"/>
              </a:rPr>
              <a:t>                      </a:t>
            </a:r>
            <a:r>
              <a:rPr lang="en-US" sz="1400">
                <a:solidFill>
                  <a:srgbClr val="4E16F5"/>
                </a:solidFill>
                <a:latin typeface="Century Gothic"/>
                <a:hlinkClick r:id="rId3">
                  <a:extLst>
                    <a:ext uri="{A12FA001-AC4F-418D-AE19-62706E023703}">
                      <ahyp:hlinkClr xmlns:ahyp="http://schemas.microsoft.com/office/drawing/2018/hyperlinkcolor" val="tx"/>
                    </a:ext>
                  </a:extLst>
                </a:hlinkClick>
              </a:rPr>
              <a:t>shanda.ellis@ecs4kids.org</a:t>
            </a:r>
            <a:r>
              <a:rPr lang="en-US" sz="1400">
                <a:solidFill>
                  <a:srgbClr val="4E16F5"/>
                </a:solidFill>
                <a:latin typeface="Century Gothic"/>
              </a:rPr>
              <a:t>              </a:t>
            </a:r>
            <a:r>
              <a:rPr lang="en-US" sz="1400">
                <a:solidFill>
                  <a:srgbClr val="4E16F5"/>
                </a:solidFill>
                <a:latin typeface="Century Gothic"/>
                <a:hlinkClick r:id="rId4">
                  <a:extLst>
                    <a:ext uri="{A12FA001-AC4F-418D-AE19-62706E023703}">
                      <ahyp:hlinkClr xmlns:ahyp="http://schemas.microsoft.com/office/drawing/2018/hyperlinkcolor" val="tx"/>
                    </a:ext>
                  </a:extLst>
                </a:hlinkClick>
              </a:rPr>
              <a:t>Shivaughn.williams@ecs4kids.org</a:t>
            </a:r>
            <a:endParaRPr lang="en-US"/>
          </a:p>
          <a:p>
            <a:pPr marL="0" indent="0">
              <a:buNone/>
            </a:pPr>
            <a:endParaRPr lang="en-US" sz="1400">
              <a:solidFill>
                <a:srgbClr val="4E16F5"/>
              </a:solidFill>
              <a:latin typeface="Century Gothic"/>
            </a:endParaRPr>
          </a:p>
        </p:txBody>
      </p:sp>
      <p:pic>
        <p:nvPicPr>
          <p:cNvPr id="5" name="Picture 2" descr="C:\Users\ssutter\AppData\Local\Microsoft\Windows\Temporary Internet Files\Content.IE5\6U859TP6\questions-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4988" y="1714769"/>
            <a:ext cx="1982984" cy="18493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lose up of a logo&#10;&#10;Description automatically generated">
            <a:extLst>
              <a:ext uri="{FF2B5EF4-FFF2-40B4-BE49-F238E27FC236}">
                <a16:creationId xmlns:a16="http://schemas.microsoft.com/office/drawing/2014/main" id="{F0F18D1F-4203-49CA-BFEE-28DA416C89E0}"/>
              </a:ext>
            </a:extLst>
          </p:cNvPr>
          <p:cNvPicPr>
            <a:picLocks noChangeAspect="1"/>
          </p:cNvPicPr>
          <p:nvPr/>
        </p:nvPicPr>
        <p:blipFill>
          <a:blip r:embed="rId6"/>
          <a:stretch>
            <a:fillRect/>
          </a:stretch>
        </p:blipFill>
        <p:spPr>
          <a:xfrm>
            <a:off x="10703849" y="5627076"/>
            <a:ext cx="1312539" cy="973343"/>
          </a:xfrm>
          <a:prstGeom prst="rect">
            <a:avLst/>
          </a:prstGeom>
        </p:spPr>
      </p:pic>
    </p:spTree>
    <p:extLst>
      <p:ext uri="{BB962C8B-B14F-4D97-AF65-F5344CB8AC3E}">
        <p14:creationId xmlns:p14="http://schemas.microsoft.com/office/powerpoint/2010/main" val="12376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5FD05-8E5F-4458-A403-95F7AF0021FD}"/>
              </a:ext>
            </a:extLst>
          </p:cNvPr>
          <p:cNvSpPr>
            <a:spLocks noGrp="1"/>
          </p:cNvSpPr>
          <p:nvPr>
            <p:ph type="title"/>
          </p:nvPr>
        </p:nvSpPr>
        <p:spPr>
          <a:xfrm>
            <a:off x="1371600" y="685800"/>
            <a:ext cx="3282695" cy="1485900"/>
          </a:xfrm>
        </p:spPr>
        <p:txBody>
          <a:bodyPr>
            <a:normAutofit/>
          </a:bodyPr>
          <a:lstStyle/>
          <a:p>
            <a:r>
              <a:rPr lang="en-US" sz="3400" b="1"/>
              <a:t>VPK Certificate of Eligibility (COE)</a:t>
            </a:r>
          </a:p>
        </p:txBody>
      </p:sp>
      <p:sp>
        <p:nvSpPr>
          <p:cNvPr id="3" name="Content Placeholder 2">
            <a:extLst>
              <a:ext uri="{FF2B5EF4-FFF2-40B4-BE49-F238E27FC236}">
                <a16:creationId xmlns:a16="http://schemas.microsoft.com/office/drawing/2014/main" id="{5A5E7ACF-40B0-4606-A0B6-3A985338DDBC}"/>
              </a:ext>
            </a:extLst>
          </p:cNvPr>
          <p:cNvSpPr>
            <a:spLocks noGrp="1"/>
          </p:cNvSpPr>
          <p:nvPr>
            <p:ph idx="1"/>
          </p:nvPr>
        </p:nvSpPr>
        <p:spPr>
          <a:xfrm>
            <a:off x="1371600" y="2286000"/>
            <a:ext cx="3282694" cy="3581400"/>
          </a:xfrm>
        </p:spPr>
        <p:txBody>
          <a:bodyPr>
            <a:normAutofit/>
          </a:bodyPr>
          <a:lstStyle/>
          <a:p>
            <a:r>
              <a:rPr lang="en-US" sz="1600"/>
              <a:t>Please remember when you enroll a child into your VPK program you </a:t>
            </a:r>
            <a:r>
              <a:rPr lang="en-US" sz="1600" b="1"/>
              <a:t>must </a:t>
            </a:r>
            <a:r>
              <a:rPr lang="en-US" sz="1600"/>
              <a:t>complete Section II of the COE with the family. Please also complete for reenrollment COEs as well. </a:t>
            </a:r>
          </a:p>
          <a:p>
            <a:r>
              <a:rPr lang="en-US" sz="1600"/>
              <a:t>Once completed, please upload the COE into the document library folder named VPK Enrollment Certificates. You may do this by classroom or by individual certificates. These signed documents should be kept on file for 5 years. </a:t>
            </a:r>
          </a:p>
          <a:p>
            <a:endParaRPr lang="en-US" sz="1600"/>
          </a:p>
        </p:txBody>
      </p:sp>
      <p:pic>
        <p:nvPicPr>
          <p:cNvPr id="4" name="Picture 3" descr="Table&#10;&#10;Description automatically generated">
            <a:extLst>
              <a:ext uri="{FF2B5EF4-FFF2-40B4-BE49-F238E27FC236}">
                <a16:creationId xmlns:a16="http://schemas.microsoft.com/office/drawing/2014/main" id="{BD12AAE3-F8F0-46D0-8B97-9A17A0D352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1467" y="2014444"/>
            <a:ext cx="6517065" cy="2509070"/>
          </a:xfrm>
          <a:prstGeom prst="rect">
            <a:avLst/>
          </a:prstGeom>
        </p:spPr>
      </p:pic>
      <p:pic>
        <p:nvPicPr>
          <p:cNvPr id="5" name="Picture 4" descr="A close up of a logo&#10;&#10;Description automatically generated">
            <a:extLst>
              <a:ext uri="{FF2B5EF4-FFF2-40B4-BE49-F238E27FC236}">
                <a16:creationId xmlns:a16="http://schemas.microsoft.com/office/drawing/2014/main" id="{974F2D8F-8607-8F62-442C-F2C75C58D152}"/>
              </a:ext>
            </a:extLst>
          </p:cNvPr>
          <p:cNvPicPr>
            <a:picLocks noChangeAspect="1"/>
          </p:cNvPicPr>
          <p:nvPr/>
        </p:nvPicPr>
        <p:blipFill>
          <a:blip r:embed="rId3"/>
          <a:stretch>
            <a:fillRect/>
          </a:stretch>
        </p:blipFill>
        <p:spPr>
          <a:xfrm>
            <a:off x="10703849" y="5627076"/>
            <a:ext cx="1312539" cy="973343"/>
          </a:xfrm>
          <a:prstGeom prst="rect">
            <a:avLst/>
          </a:prstGeom>
        </p:spPr>
      </p:pic>
    </p:spTree>
    <p:extLst>
      <p:ext uri="{BB962C8B-B14F-4D97-AF65-F5344CB8AC3E}">
        <p14:creationId xmlns:p14="http://schemas.microsoft.com/office/powerpoint/2010/main" val="2100738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749647-DD6E-4CD7-9A39-D617F4506F94}"/>
              </a:ext>
            </a:extLst>
          </p:cNvPr>
          <p:cNvSpPr>
            <a:spLocks noGrp="1"/>
          </p:cNvSpPr>
          <p:nvPr>
            <p:ph type="title"/>
          </p:nvPr>
        </p:nvSpPr>
        <p:spPr/>
        <p:txBody>
          <a:bodyPr/>
          <a:lstStyle/>
          <a:p>
            <a:pPr algn="ctr"/>
            <a:r>
              <a:rPr lang="en-US" b="1" dirty="0"/>
              <a:t>School Readiness Wait List</a:t>
            </a:r>
          </a:p>
        </p:txBody>
      </p:sp>
      <p:sp>
        <p:nvSpPr>
          <p:cNvPr id="5" name="Content Placeholder 4">
            <a:extLst>
              <a:ext uri="{FF2B5EF4-FFF2-40B4-BE49-F238E27FC236}">
                <a16:creationId xmlns:a16="http://schemas.microsoft.com/office/drawing/2014/main" id="{746D57BA-DAD3-4396-B1BA-E2950E877972}"/>
              </a:ext>
            </a:extLst>
          </p:cNvPr>
          <p:cNvSpPr>
            <a:spLocks noGrp="1"/>
          </p:cNvSpPr>
          <p:nvPr>
            <p:ph idx="1"/>
          </p:nvPr>
        </p:nvSpPr>
        <p:spPr/>
        <p:txBody>
          <a:bodyPr>
            <a:normAutofit fontScale="85000" lnSpcReduction="10000"/>
          </a:bodyPr>
          <a:lstStyle/>
          <a:p>
            <a:r>
              <a:rPr lang="en-US" sz="2000" dirty="0"/>
              <a:t>Please encourage families to apply for the wait list at: </a:t>
            </a:r>
            <a:r>
              <a:rPr lang="en-US" sz="1600" dirty="0">
                <a:hlinkClick r:id="rId2"/>
              </a:rPr>
              <a:t>https://familyservices.floridaearlylearning.com/</a:t>
            </a:r>
            <a:endParaRPr lang="en-US" sz="1600" dirty="0"/>
          </a:p>
          <a:p>
            <a:endParaRPr lang="en-US" sz="1600" dirty="0"/>
          </a:p>
          <a:p>
            <a:pPr lvl="1"/>
            <a:r>
              <a:rPr lang="en-US" sz="1900" b="1" i="1" dirty="0">
                <a:solidFill>
                  <a:srgbClr val="0A0A0A"/>
                </a:solidFill>
                <a:effectLst/>
                <a:latin typeface="proxima-nova"/>
              </a:rPr>
              <a:t>Please note:</a:t>
            </a:r>
            <a:r>
              <a:rPr lang="en-US" sz="1900" b="0" i="1" dirty="0">
                <a:solidFill>
                  <a:srgbClr val="0A0A0A"/>
                </a:solidFill>
                <a:effectLst/>
                <a:latin typeface="proxima-nova"/>
              </a:rPr>
              <a:t> When applying for School Readiness Services, the family will be required to upload one supporting document to verify eligibility for the program. A list of acceptable proof of eligibility documents will be available in the application process. This list will vary based on the information entered in the application.</a:t>
            </a:r>
          </a:p>
          <a:p>
            <a:pPr marL="457200" lvl="1" indent="0">
              <a:buNone/>
            </a:pPr>
            <a:endParaRPr lang="en-US" sz="1900" dirty="0"/>
          </a:p>
          <a:p>
            <a:pPr lvl="1"/>
            <a:r>
              <a:rPr lang="en-US" sz="1900" dirty="0">
                <a:solidFill>
                  <a:srgbClr val="FF0000"/>
                </a:solidFill>
              </a:rPr>
              <a:t>If you have questions regarding a specific family and their situation as to whether they would qualify to be added to the waitlist, please encourage them to reach out to our Program Support Coordinator Kenya Register at </a:t>
            </a:r>
            <a:r>
              <a:rPr lang="en-US" sz="1900" dirty="0">
                <a:solidFill>
                  <a:srgbClr val="FF0000"/>
                </a:solidFill>
                <a:hlinkClick r:id="rId3"/>
              </a:rPr>
              <a:t>kenya.register@ecs4kids.org</a:t>
            </a:r>
            <a:r>
              <a:rPr lang="en-US" sz="1900" dirty="0">
                <a:solidFill>
                  <a:srgbClr val="FF0000"/>
                </a:solidFill>
              </a:rPr>
              <a:t> or 904-726-1500 ext. 2246. </a:t>
            </a:r>
          </a:p>
          <a:p>
            <a:pPr marL="457200" lvl="1" indent="0">
              <a:buNone/>
            </a:pPr>
            <a:endParaRPr lang="en-US" sz="1900" dirty="0">
              <a:solidFill>
                <a:srgbClr val="FF0000"/>
              </a:solidFill>
            </a:endParaRPr>
          </a:p>
          <a:p>
            <a:r>
              <a:rPr lang="en-US" sz="2400" dirty="0"/>
              <a:t>We will continue weekly funding notices as long as enrollment trends stay the same. </a:t>
            </a:r>
          </a:p>
          <a:p>
            <a:endParaRPr lang="en-US" dirty="0"/>
          </a:p>
        </p:txBody>
      </p:sp>
      <p:pic>
        <p:nvPicPr>
          <p:cNvPr id="2" name="Picture 1" descr="A close up of a logo&#10;&#10;Description automatically generated">
            <a:extLst>
              <a:ext uri="{FF2B5EF4-FFF2-40B4-BE49-F238E27FC236}">
                <a16:creationId xmlns:a16="http://schemas.microsoft.com/office/drawing/2014/main" id="{BEE64A11-D881-C289-3E55-56E783E0892D}"/>
              </a:ext>
            </a:extLst>
          </p:cNvPr>
          <p:cNvPicPr>
            <a:picLocks noChangeAspect="1"/>
          </p:cNvPicPr>
          <p:nvPr/>
        </p:nvPicPr>
        <p:blipFill>
          <a:blip r:embed="rId4"/>
          <a:stretch>
            <a:fillRect/>
          </a:stretch>
        </p:blipFill>
        <p:spPr>
          <a:xfrm>
            <a:off x="10703849" y="5627076"/>
            <a:ext cx="1312539" cy="973343"/>
          </a:xfrm>
          <a:prstGeom prst="rect">
            <a:avLst/>
          </a:prstGeom>
        </p:spPr>
      </p:pic>
    </p:spTree>
    <p:extLst>
      <p:ext uri="{BB962C8B-B14F-4D97-AF65-F5344CB8AC3E}">
        <p14:creationId xmlns:p14="http://schemas.microsoft.com/office/powerpoint/2010/main" val="4118439536"/>
      </p:ext>
    </p:extLst>
  </p:cSld>
  <p:clrMapOvr>
    <a:masterClrMapping/>
  </p:clrMapOvr>
</p:sld>
</file>

<file path=ppt/theme/theme1.xml><?xml version="1.0" encoding="utf-8"?>
<a:theme xmlns:a="http://schemas.openxmlformats.org/drawingml/2006/main" name="Crop">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c0ac75f4-fb06-4a81-a091-8603c42dcb43">
      <UserInfo>
        <DisplayName>Shanda Ellis</DisplayName>
        <AccountId>87</AccountId>
        <AccountType/>
      </UserInfo>
      <UserInfo>
        <DisplayName>Alicia Williams-Baltzell</DisplayName>
        <AccountId>90</AccountId>
        <AccountType/>
      </UserInfo>
      <UserInfo>
        <DisplayName>Brittney Spangler</DisplayName>
        <AccountId>25</AccountId>
        <AccountType/>
      </UserInfo>
      <UserInfo>
        <DisplayName>Amanda Griffis</DisplayName>
        <AccountId>59</AccountId>
        <AccountType/>
      </UserInfo>
      <UserInfo>
        <DisplayName>Brianna DeOsca</DisplayName>
        <AccountId>38</AccountId>
        <AccountType/>
      </UserInfo>
      <UserInfo>
        <DisplayName>Michele Goytia</DisplayName>
        <AccountId>30</AccountId>
        <AccountType/>
      </UserInfo>
      <UserInfo>
        <DisplayName>Anita Miller Sackman</DisplayName>
        <AccountId>56</AccountId>
        <AccountType/>
      </UserInfo>
      <UserInfo>
        <DisplayName>Shivaughn Williams</DisplayName>
        <AccountId>13664</AccountId>
        <AccountType/>
      </UserInfo>
    </SharedWithUsers>
    <_Flow_SignoffStatus xmlns="69562734-1f99-4eb9-b397-0a82d5b8a838" xsi:nil="true"/>
    <lcf76f155ced4ddcb4097134ff3c332f xmlns="69562734-1f99-4eb9-b397-0a82d5b8a838">
      <Terms xmlns="http://schemas.microsoft.com/office/infopath/2007/PartnerControls"/>
    </lcf76f155ced4ddcb4097134ff3c332f>
    <TaxCatchAll xmlns="c0ac75f4-fb06-4a81-a091-8603c42dcb4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ED585495A83B04DAB6A10E03982EEDA" ma:contentTypeVersion="19" ma:contentTypeDescription="Create a new document." ma:contentTypeScope="" ma:versionID="d7e595c468c5fe82a0c0a81775e4f76c">
  <xsd:schema xmlns:xsd="http://www.w3.org/2001/XMLSchema" xmlns:xs="http://www.w3.org/2001/XMLSchema" xmlns:p="http://schemas.microsoft.com/office/2006/metadata/properties" xmlns:ns1="http://schemas.microsoft.com/sharepoint/v3" xmlns:ns2="69562734-1f99-4eb9-b397-0a82d5b8a838" xmlns:ns3="c0ac75f4-fb06-4a81-a091-8603c42dcb43" targetNamespace="http://schemas.microsoft.com/office/2006/metadata/properties" ma:root="true" ma:fieldsID="447f08b422df6d0acac5dc78463afee8" ns1:_="" ns2:_="" ns3:_="">
    <xsd:import namespace="http://schemas.microsoft.com/sharepoint/v3"/>
    <xsd:import namespace="69562734-1f99-4eb9-b397-0a82d5b8a838"/>
    <xsd:import namespace="c0ac75f4-fb06-4a81-a091-8603c42dcb4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1:_ip_UnifiedCompliancePolicyProperties" minOccurs="0"/>
                <xsd:element ref="ns1:_ip_UnifiedCompliancePolicyUIAction"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562734-1f99-4eb9-b397-0a82d5b8a83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_Flow_SignoffStatus" ma:index="23" nillable="true" ma:displayName="Sign-off status" ma:internalName="Sign_x002d_off_x0020_status">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48f880e0-e886-48a8-bc73-7404b0caf01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0ac75f4-fb06-4a81-a091-8603c42dcb43"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6" nillable="true" ma:displayName="Taxonomy Catch All Column" ma:hidden="true" ma:list="{8055f5d3-82ca-4527-8412-6f9b836dbaa6}" ma:internalName="TaxCatchAll" ma:showField="CatchAllData" ma:web="c0ac75f4-fb06-4a81-a091-8603c42dcb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78DCD0-F184-4E16-8CF2-EE12697AB663}">
  <ds:schemaRefs>
    <ds:schemaRef ds:uri="c0ac75f4-fb06-4a81-a091-8603c42dcb43"/>
    <ds:schemaRef ds:uri="69562734-1f99-4eb9-b397-0a82d5b8a838"/>
    <ds:schemaRef ds:uri="http://schemas.openxmlformats.org/package/2006/metadata/core-properties"/>
    <ds:schemaRef ds:uri="http://purl.org/dc/terms/"/>
    <ds:schemaRef ds:uri="http://purl.org/dc/elements/1.1/"/>
    <ds:schemaRef ds:uri="http://purl.org/dc/dcmitype/"/>
    <ds:schemaRef ds:uri="http://schemas.microsoft.com/office/infopath/2007/PartnerControls"/>
    <ds:schemaRef ds:uri="http://schemas.microsoft.com/office/2006/documentManagement/types"/>
    <ds:schemaRef ds:uri="http://schemas.microsoft.com/sharepoint/v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84D7AF5-3F98-4C1E-8353-295BAB4185DD}">
  <ds:schemaRefs>
    <ds:schemaRef ds:uri="http://schemas.microsoft.com/sharepoint/v3/contenttype/forms"/>
  </ds:schemaRefs>
</ds:datastoreItem>
</file>

<file path=customXml/itemProps3.xml><?xml version="1.0" encoding="utf-8"?>
<ds:datastoreItem xmlns:ds="http://schemas.openxmlformats.org/officeDocument/2006/customXml" ds:itemID="{F8DECFEA-2B4A-40F4-99C4-9919D546422E}">
  <ds:schemaRefs>
    <ds:schemaRef ds:uri="69562734-1f99-4eb9-b397-0a82d5b8a838"/>
    <ds:schemaRef ds:uri="c0ac75f4-fb06-4a81-a091-8603c42dcb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7857</Words>
  <Application>Microsoft Office PowerPoint</Application>
  <PresentationFormat>Widescreen</PresentationFormat>
  <Paragraphs>550</Paragraphs>
  <Slides>75</Slides>
  <Notes>2</Notes>
  <HiddenSlides>0</HiddenSlides>
  <MMClips>0</MMClips>
  <ScaleCrop>false</ScaleCrop>
  <HeadingPairs>
    <vt:vector size="6" baseType="variant">
      <vt:variant>
        <vt:lpstr>Fonts Used</vt:lpstr>
      </vt:variant>
      <vt:variant>
        <vt:i4>20</vt:i4>
      </vt:variant>
      <vt:variant>
        <vt:lpstr>Theme</vt:lpstr>
      </vt:variant>
      <vt:variant>
        <vt:i4>2</vt:i4>
      </vt:variant>
      <vt:variant>
        <vt:lpstr>Slide Titles</vt:lpstr>
      </vt:variant>
      <vt:variant>
        <vt:i4>75</vt:i4>
      </vt:variant>
    </vt:vector>
  </HeadingPairs>
  <TitlesOfParts>
    <vt:vector size="97" baseType="lpstr">
      <vt:lpstr>-apple-system</vt:lpstr>
      <vt:lpstr>Arial</vt:lpstr>
      <vt:lpstr>Calibri</vt:lpstr>
      <vt:lpstr>Calibri Light</vt:lpstr>
      <vt:lpstr>Cambria</vt:lpstr>
      <vt:lpstr>Century Gothic</vt:lpstr>
      <vt:lpstr>CIDFont+F6</vt:lpstr>
      <vt:lpstr>Courier New</vt:lpstr>
      <vt:lpstr>Franklin Gothic Book</vt:lpstr>
      <vt:lpstr>FranklinGothic-Book</vt:lpstr>
      <vt:lpstr>Frutiger LT</vt:lpstr>
      <vt:lpstr>Georgia</vt:lpstr>
      <vt:lpstr>Helvetica Neue</vt:lpstr>
      <vt:lpstr>inherit</vt:lpstr>
      <vt:lpstr>proxima-nova</vt:lpstr>
      <vt:lpstr>Segoe UI</vt:lpstr>
      <vt:lpstr>Segoe UI Historic</vt:lpstr>
      <vt:lpstr>Symbol</vt:lpstr>
      <vt:lpstr>Times New Roman</vt:lpstr>
      <vt:lpstr>Wingdings</vt:lpstr>
      <vt:lpstr>Crop</vt:lpstr>
      <vt:lpstr>Office Theme</vt:lpstr>
      <vt:lpstr>4th Quarter In-Person Provider Meeting</vt:lpstr>
      <vt:lpstr>MEETING AGENDA ​ ​</vt:lpstr>
      <vt:lpstr>PowerPoint Presentation</vt:lpstr>
      <vt:lpstr>VPK End of Year Reports</vt:lpstr>
      <vt:lpstr>VPK Over Hours Continued</vt:lpstr>
      <vt:lpstr>VPK Child Applications </vt:lpstr>
      <vt:lpstr>VPK Enrollments for 23/24 Program Year</vt:lpstr>
      <vt:lpstr>VPK Certificate of Eligibility (COE)</vt:lpstr>
      <vt:lpstr>School Readiness Wait List</vt:lpstr>
      <vt:lpstr>We are enrolling through the waitlist for  ALL ELIGIBLE AGE GROUPS!</vt:lpstr>
      <vt:lpstr>ECS Redetermination Processes</vt:lpstr>
      <vt:lpstr>View Upcoming SR Redeterminations in the Portal.</vt:lpstr>
      <vt:lpstr>View Past Due SR Redeterminations in the Portal.</vt:lpstr>
      <vt:lpstr>Redeterminations in the Portal continued.</vt:lpstr>
      <vt:lpstr>PowerPoint Presentation</vt:lpstr>
      <vt:lpstr>Provider Transfers</vt:lpstr>
      <vt:lpstr>SR Enrollment Terminations</vt:lpstr>
      <vt:lpstr>SR Classroom Space Availability </vt:lpstr>
      <vt:lpstr>One Stop Office Staff &amp; Central Staff</vt:lpstr>
      <vt:lpstr>School Readiness Management Team</vt:lpstr>
      <vt:lpstr>Questions?</vt:lpstr>
      <vt:lpstr>PowerPoint Presentation</vt:lpstr>
      <vt:lpstr>ARPA Child Care Stabilization Subgrants​</vt:lpstr>
      <vt:lpstr>Reimbursement Services Updates</vt:lpstr>
      <vt:lpstr>Attendance </vt:lpstr>
      <vt:lpstr>SR Registration Fee</vt:lpstr>
      <vt:lpstr>SR Registration Fee</vt:lpstr>
      <vt:lpstr>VPK $15 Wage Incentive </vt:lpstr>
      <vt:lpstr>Provider Verification Reports </vt:lpstr>
      <vt:lpstr>Provider Verification Reports </vt:lpstr>
      <vt:lpstr>Reimbursement Department Staff</vt:lpstr>
      <vt:lpstr>Questions?</vt:lpstr>
      <vt:lpstr>Contract Department</vt:lpstr>
      <vt:lpstr>Annual Provider Profiles</vt:lpstr>
      <vt:lpstr>Information Change Notification</vt:lpstr>
      <vt:lpstr>VPK Summer Classrooms for 2023</vt:lpstr>
      <vt:lpstr>Contract Department Staff</vt:lpstr>
      <vt:lpstr>Questions?</vt:lpstr>
      <vt:lpstr>PowerPoint Presentation</vt:lpstr>
      <vt:lpstr>SR Child Assessments </vt:lpstr>
      <vt:lpstr>ASQ/ASQ-SE Reminder</vt:lpstr>
      <vt:lpstr>ASQ/ASQ-SE Reminder (Contd)</vt:lpstr>
      <vt:lpstr>ASQ Screenings in Provider/Parent Portals YouTube Video Tutorials</vt:lpstr>
      <vt:lpstr>VPK CLASS Assessments  </vt:lpstr>
      <vt:lpstr>CLASS Assessment Reminders:</vt:lpstr>
      <vt:lpstr>CLASS Assessment Reminders (continued): </vt:lpstr>
      <vt:lpstr>SR CLASS Training/Resources</vt:lpstr>
      <vt:lpstr>MyTeachstone Accounts</vt:lpstr>
      <vt:lpstr>Exemptions for SR CLASS</vt:lpstr>
      <vt:lpstr>Other CLASS Learning Opportunities</vt:lpstr>
      <vt:lpstr>Quality Performance System Staff Rosters for SR Providers</vt:lpstr>
      <vt:lpstr>Questions?</vt:lpstr>
      <vt:lpstr>Grant Updates   </vt:lpstr>
      <vt:lpstr> AVAILABLE GRANTS</vt:lpstr>
      <vt:lpstr>Workforce Grant: Important New Application Process Effective 03/13/23 </vt:lpstr>
      <vt:lpstr>Workforce Grant Continued</vt:lpstr>
      <vt:lpstr>Arpa grants</vt:lpstr>
      <vt:lpstr>ARPA Grant Deadline Changes (Through Provider Portal) </vt:lpstr>
      <vt:lpstr>New Dates for Final Payments - ARPA</vt:lpstr>
      <vt:lpstr>Provider Reporting ARPA Round 1 and 2</vt:lpstr>
      <vt:lpstr>Florida’s Assessment of Student thinking (FAST)</vt:lpstr>
      <vt:lpstr>What is FAST? </vt:lpstr>
      <vt:lpstr>FAST Implementation </vt:lpstr>
      <vt:lpstr>Florida’s Assessment of Student Thinking (FAST) using Star Early Literacy (Cont.)</vt:lpstr>
      <vt:lpstr>Florida’s Assessment  of Student Thinking (FAST) using Star Early Literacy </vt:lpstr>
      <vt:lpstr>FAST - Non-Participation Statuses</vt:lpstr>
      <vt:lpstr>FAST - Non-Participation Statuses (Cont.) </vt:lpstr>
      <vt:lpstr>FAST Training Requirements &amp; Options</vt:lpstr>
      <vt:lpstr>FAST TRAINING Confirmation </vt:lpstr>
      <vt:lpstr>FAST/Renaissance Resources &amp; Support</vt:lpstr>
      <vt:lpstr>Provider payment rates</vt:lpstr>
      <vt:lpstr>Provider Payment Rates  </vt:lpstr>
      <vt:lpstr>Questions?</vt:lpstr>
      <vt:lpstr>SR Provider Survey</vt:lpstr>
      <vt:lpstr> More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title</dc:title>
  <dc:creator>Altoria White</dc:creator>
  <cp:lastModifiedBy>Brittney Spangler</cp:lastModifiedBy>
  <cp:revision>38</cp:revision>
  <dcterms:created xsi:type="dcterms:W3CDTF">2020-09-04T16:00:22Z</dcterms:created>
  <dcterms:modified xsi:type="dcterms:W3CDTF">2023-04-03T16:08:59Z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0x010100AED585495A83B04DAB6A10E03982EEDA</vt:lpwstr>
  </property>
  <property fmtid="{D5CDD505-2E9C-101B-9397-08002B2CF9AE}" pid="3" name="MediaServiceImageTags">
    <vt:lpwstr/>
  </property>
</Properties>
</file>