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16"/>
  </p:notesMasterIdLst>
  <p:sldIdLst>
    <p:sldId id="256" r:id="rId2"/>
    <p:sldId id="258" r:id="rId3"/>
    <p:sldId id="257" r:id="rId4"/>
    <p:sldId id="260" r:id="rId5"/>
    <p:sldId id="261" r:id="rId6"/>
    <p:sldId id="259" r:id="rId7"/>
    <p:sldId id="262" r:id="rId8"/>
    <p:sldId id="263" r:id="rId9"/>
    <p:sldId id="296" r:id="rId10"/>
    <p:sldId id="267" r:id="rId11"/>
    <p:sldId id="291" r:id="rId12"/>
    <p:sldId id="290" r:id="rId13"/>
    <p:sldId id="292" r:id="rId14"/>
    <p:sldId id="293" r:id="rId15"/>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Montserrat" panose="020B0604020202020204" charset="0"/>
      <p:regular r:id="rId21"/>
      <p:bold r:id="rId22"/>
      <p:italic r:id="rId23"/>
      <p:boldItalic r:id="rId24"/>
    </p:embeddedFont>
    <p:embeddedFont>
      <p:font typeface="Montserrat Medium" panose="020B0604020202020204" charset="0"/>
      <p:regular r:id="rId25"/>
      <p:bold r:id="rId26"/>
      <p:italic r:id="rId27"/>
      <p:boldItalic r:id="rId28"/>
    </p:embeddedFont>
    <p:embeddedFont>
      <p:font typeface="Montserrat SemiBold" panose="020B0604020202020204" charset="0"/>
      <p:regular r:id="rId29"/>
      <p:bold r:id="rId30"/>
      <p:italic r:id="rId31"/>
      <p:boldItalic r:id="rId32"/>
    </p:embeddedFont>
    <p:embeddedFont>
      <p:font typeface="Roboto"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167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theme" Target="theme/theme1.xml"/><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879a63d35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879a63d3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Welcome! We are so excited that you’re here with us today.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Throughout this short presentation, we will talk about the important role that you play in your child’s development and introduce easy-to-use ways you can support that development using one simple tool: the </a:t>
            </a:r>
            <a:r>
              <a:rPr lang="en" sz="1200" b="1">
                <a:solidFill>
                  <a:schemeClr val="dk1"/>
                </a:solidFill>
                <a:latin typeface="Calibri"/>
                <a:ea typeface="Calibri"/>
                <a:cs typeface="Calibri"/>
                <a:sym typeface="Calibri"/>
              </a:rPr>
              <a:t>3Ts</a:t>
            </a:r>
            <a:r>
              <a:rPr lang="en" sz="1200">
                <a:solidFill>
                  <a:schemeClr val="dk1"/>
                </a:solidFill>
                <a:latin typeface="Calibri"/>
                <a:ea typeface="Calibri"/>
                <a:cs typeface="Calibri"/>
                <a:sym typeface="Calibri"/>
              </a:rPr>
              <a:t>! So let’s dive in. </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8a666989c4_2_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8a666989c4_2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600"/>
              </a:spcBef>
              <a:spcAft>
                <a:spcPts val="0"/>
              </a:spcAft>
              <a:buClr>
                <a:schemeClr val="dk1"/>
              </a:buClr>
              <a:buSzPts val="1100"/>
              <a:buFont typeface="Arial"/>
              <a:buNone/>
            </a:pPr>
            <a:r>
              <a:rPr lang="en" sz="1200">
                <a:solidFill>
                  <a:schemeClr val="dk1"/>
                </a:solidFill>
                <a:latin typeface="Calibri"/>
                <a:ea typeface="Calibri"/>
                <a:cs typeface="Calibri"/>
                <a:sym typeface="Calibri"/>
              </a:rPr>
              <a:t>Within every parent lies the ability to build their child’s brain. </a:t>
            </a:r>
            <a:endParaRPr sz="1200">
              <a:solidFill>
                <a:schemeClr val="dk1"/>
              </a:solidFill>
              <a:latin typeface="Calibri"/>
              <a:ea typeface="Calibri"/>
              <a:cs typeface="Calibri"/>
              <a:sym typeface="Calibri"/>
            </a:endParaRPr>
          </a:p>
          <a:p>
            <a:pPr marL="0" lvl="0" indent="0" algn="l" rtl="0">
              <a:lnSpc>
                <a:spcPct val="110000"/>
              </a:lnSpc>
              <a:spcBef>
                <a:spcPts val="600"/>
              </a:spcBef>
              <a:spcAft>
                <a:spcPts val="0"/>
              </a:spcAft>
              <a:buClr>
                <a:schemeClr val="dk1"/>
              </a:buClr>
              <a:buSzPts val="1100"/>
              <a:buFont typeface="Arial"/>
              <a:buNone/>
            </a:pPr>
            <a:r>
              <a:rPr lang="en" sz="1200">
                <a:solidFill>
                  <a:schemeClr val="dk1"/>
                </a:solidFill>
                <a:latin typeface="Calibri"/>
                <a:ea typeface="Calibri"/>
                <a:cs typeface="Calibri"/>
                <a:sym typeface="Calibri"/>
              </a:rPr>
              <a:t>When you </a:t>
            </a:r>
            <a:r>
              <a:rPr lang="en" sz="1200" b="1">
                <a:solidFill>
                  <a:schemeClr val="dk1"/>
                </a:solidFill>
                <a:latin typeface="Calibri"/>
                <a:ea typeface="Calibri"/>
                <a:cs typeface="Calibri"/>
                <a:sym typeface="Calibri"/>
              </a:rPr>
              <a:t>Tune In, Talk More, </a:t>
            </a:r>
            <a:r>
              <a:rPr lang="en" sz="1200">
                <a:solidFill>
                  <a:schemeClr val="dk1"/>
                </a:solidFill>
                <a:latin typeface="Calibri"/>
                <a:ea typeface="Calibri"/>
                <a:cs typeface="Calibri"/>
                <a:sym typeface="Calibri"/>
              </a:rPr>
              <a:t>and</a:t>
            </a:r>
            <a:r>
              <a:rPr lang="en" sz="1200" b="1">
                <a:solidFill>
                  <a:schemeClr val="dk1"/>
                </a:solidFill>
                <a:latin typeface="Calibri"/>
                <a:ea typeface="Calibri"/>
                <a:cs typeface="Calibri"/>
                <a:sym typeface="Calibri"/>
              </a:rPr>
              <a:t> Take Turns</a:t>
            </a:r>
            <a:r>
              <a:rPr lang="en" sz="1200">
                <a:solidFill>
                  <a:schemeClr val="dk1"/>
                </a:solidFill>
                <a:latin typeface="Calibri"/>
                <a:ea typeface="Calibri"/>
                <a:cs typeface="Calibri"/>
                <a:sym typeface="Calibri"/>
              </a:rPr>
              <a:t> you make the greatest investment you can in your child’s future.</a:t>
            </a:r>
            <a:endParaRPr sz="1200">
              <a:solidFill>
                <a:schemeClr val="dk1"/>
              </a:solidFill>
              <a:latin typeface="Calibri"/>
              <a:ea typeface="Calibri"/>
              <a:cs typeface="Calibri"/>
              <a:sym typeface="Calibri"/>
            </a:endParaRPr>
          </a:p>
          <a:p>
            <a:pPr marL="0" lvl="0" indent="0" algn="l" rtl="0">
              <a:lnSpc>
                <a:spcPct val="115000"/>
              </a:lnSpc>
              <a:spcBef>
                <a:spcPts val="600"/>
              </a:spcBef>
              <a:spcAft>
                <a:spcPts val="1600"/>
              </a:spcAft>
              <a:buClr>
                <a:schemeClr val="dk1"/>
              </a:buClr>
              <a:buSzPts val="1100"/>
              <a:buFont typeface="Arial"/>
              <a:buNone/>
            </a:pPr>
            <a:endParaRPr sz="12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88b2d0319c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88b2d0319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Interested in learning more about the </a:t>
            </a:r>
            <a:r>
              <a:rPr lang="en" sz="1200" b="1">
                <a:solidFill>
                  <a:schemeClr val="dk1"/>
                </a:solidFill>
                <a:latin typeface="Calibri"/>
                <a:ea typeface="Calibri"/>
                <a:cs typeface="Calibri"/>
                <a:sym typeface="Calibri"/>
              </a:rPr>
              <a:t>3Ts</a:t>
            </a:r>
            <a:r>
              <a:rPr lang="en" sz="1200">
                <a:solidFill>
                  <a:schemeClr val="dk1"/>
                </a:solidFill>
                <a:latin typeface="Calibri"/>
                <a:ea typeface="Calibri"/>
                <a:cs typeface="Calibri"/>
                <a:sym typeface="Calibri"/>
              </a:rPr>
              <a:t>, or sharing them with others? Check out the3Ts.org, a free web app that contains </a:t>
            </a:r>
            <a:r>
              <a:rPr lang="en" sz="1200" b="1">
                <a:solidFill>
                  <a:schemeClr val="dk1"/>
                </a:solidFill>
                <a:latin typeface="Calibri"/>
                <a:ea typeface="Calibri"/>
                <a:cs typeface="Calibri"/>
                <a:sym typeface="Calibri"/>
              </a:rPr>
              <a:t>3Ts</a:t>
            </a:r>
            <a:r>
              <a:rPr lang="en" sz="1200">
                <a:solidFill>
                  <a:schemeClr val="dk1"/>
                </a:solidFill>
                <a:latin typeface="Calibri"/>
                <a:ea typeface="Calibri"/>
                <a:cs typeface="Calibri"/>
                <a:sym typeface="Calibri"/>
              </a:rPr>
              <a:t> lessons, videos, and interactive activities to help you support your young child’s development.</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i="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i="1">
                <a:solidFill>
                  <a:schemeClr val="dk1"/>
                </a:solidFill>
                <a:latin typeface="Calibri"/>
                <a:ea typeface="Calibri"/>
                <a:cs typeface="Calibri"/>
                <a:sym typeface="Calibri"/>
              </a:rPr>
              <a:t>Play video</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879a63d35b_0_2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879a63d35b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87af67d8c6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87af67d8c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highlight>
                  <a:schemeClr val="lt1"/>
                </a:highlight>
                <a:latin typeface="Roboto"/>
                <a:ea typeface="Roboto"/>
                <a:cs typeface="Roboto"/>
                <a:sym typeface="Roboto"/>
              </a:rPr>
              <a:t>Thank you for being here! We hope that this offered you some new ways for you to continue to support your child’s healthy development. Please stop at the </a:t>
            </a:r>
            <a:r>
              <a:rPr lang="en" sz="1200" i="1">
                <a:solidFill>
                  <a:schemeClr val="dk1"/>
                </a:solidFill>
                <a:highlight>
                  <a:schemeClr val="lt1"/>
                </a:highlight>
                <a:latin typeface="Roboto"/>
                <a:ea typeface="Roboto"/>
                <a:cs typeface="Roboto"/>
                <a:sym typeface="Roboto"/>
              </a:rPr>
              <a:t>Any Time is 3Ts Time </a:t>
            </a:r>
            <a:r>
              <a:rPr lang="en" sz="1200">
                <a:solidFill>
                  <a:schemeClr val="dk1"/>
                </a:solidFill>
                <a:highlight>
                  <a:schemeClr val="lt1"/>
                </a:highlight>
                <a:latin typeface="Roboto"/>
                <a:ea typeface="Roboto"/>
                <a:cs typeface="Roboto"/>
                <a:sym typeface="Roboto"/>
              </a:rPr>
              <a:t>table on your way out to pick up some 3Ts resources and be sure to ask one of our staff if you have any other questions about what you learned today.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879a63d35b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879a63d35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Since talk and interaction are so important, how do you make the most of every moment with your child? </a:t>
            </a:r>
            <a:endParaRPr sz="1200">
              <a:solidFill>
                <a:schemeClr val="dk1"/>
              </a:solidFill>
              <a:latin typeface="Calibri"/>
              <a:ea typeface="Calibri"/>
              <a:cs typeface="Calibri"/>
              <a:sym typeface="Calibri"/>
            </a:endParaRPr>
          </a:p>
          <a:p>
            <a:pPr marL="0" lvl="0" indent="0" algn="l" rtl="0">
              <a:lnSpc>
                <a:spcPct val="115000"/>
              </a:lnSpc>
              <a:spcBef>
                <a:spcPts val="1600"/>
              </a:spcBef>
              <a:spcAft>
                <a:spcPts val="0"/>
              </a:spcAft>
              <a:buClr>
                <a:schemeClr val="dk1"/>
              </a:buClr>
              <a:buSzPts val="1100"/>
              <a:buFont typeface="Arial"/>
              <a:buNone/>
            </a:pPr>
            <a:r>
              <a:rPr lang="en" sz="1200">
                <a:solidFill>
                  <a:schemeClr val="dk1"/>
                </a:solidFill>
                <a:latin typeface="Calibri"/>
                <a:ea typeface="Calibri"/>
                <a:cs typeface="Calibri"/>
                <a:sym typeface="Calibri"/>
              </a:rPr>
              <a:t>Use the </a:t>
            </a:r>
            <a:r>
              <a:rPr lang="en" sz="1200" b="1">
                <a:solidFill>
                  <a:schemeClr val="dk1"/>
                </a:solidFill>
                <a:latin typeface="Calibri"/>
                <a:ea typeface="Calibri"/>
                <a:cs typeface="Calibri"/>
                <a:sym typeface="Calibri"/>
              </a:rPr>
              <a:t>3Ts</a:t>
            </a:r>
            <a:r>
              <a:rPr lang="en" sz="1200">
                <a:solidFill>
                  <a:schemeClr val="dk1"/>
                </a:solidFill>
                <a:latin typeface="Calibri"/>
                <a:ea typeface="Calibri"/>
                <a:cs typeface="Calibri"/>
                <a:sym typeface="Calibri"/>
              </a:rPr>
              <a:t>: </a:t>
            </a:r>
            <a:r>
              <a:rPr lang="en" sz="1200" b="1">
                <a:solidFill>
                  <a:schemeClr val="dk1"/>
                </a:solidFill>
                <a:latin typeface="Calibri"/>
                <a:ea typeface="Calibri"/>
                <a:cs typeface="Calibri"/>
                <a:sym typeface="Calibri"/>
              </a:rPr>
              <a:t>Tune In, Talk More</a:t>
            </a:r>
            <a:r>
              <a:rPr lang="en" sz="1200">
                <a:solidFill>
                  <a:schemeClr val="dk1"/>
                </a:solidFill>
                <a:latin typeface="Calibri"/>
                <a:ea typeface="Calibri"/>
                <a:cs typeface="Calibri"/>
                <a:sym typeface="Calibri"/>
              </a:rPr>
              <a:t>, and </a:t>
            </a:r>
            <a:r>
              <a:rPr lang="en" sz="1200" b="1">
                <a:solidFill>
                  <a:schemeClr val="dk1"/>
                </a:solidFill>
                <a:latin typeface="Calibri"/>
                <a:ea typeface="Calibri"/>
                <a:cs typeface="Calibri"/>
                <a:sym typeface="Calibri"/>
              </a:rPr>
              <a:t>Take Turns</a:t>
            </a:r>
            <a:r>
              <a:rPr lang="en" sz="1200">
                <a:solidFill>
                  <a:schemeClr val="dk1"/>
                </a:solidFill>
                <a:latin typeface="Calibri"/>
                <a:ea typeface="Calibri"/>
                <a:cs typeface="Calibri"/>
                <a:sym typeface="Calibri"/>
              </a:rPr>
              <a:t>.</a:t>
            </a:r>
            <a:endParaRPr sz="1200">
              <a:solidFill>
                <a:srgbClr val="666666"/>
              </a:solidFill>
            </a:endParaRPr>
          </a:p>
          <a:p>
            <a:pPr marL="0" lvl="0" indent="0" algn="l" rtl="0">
              <a:lnSpc>
                <a:spcPct val="115000"/>
              </a:lnSpc>
              <a:spcBef>
                <a:spcPts val="1600"/>
              </a:spcBef>
              <a:spcAft>
                <a:spcPts val="1600"/>
              </a:spcAft>
              <a:buClr>
                <a:schemeClr val="dk1"/>
              </a:buClr>
              <a:buSzPts val="1100"/>
              <a:buFont typeface="Arial"/>
              <a:buNone/>
            </a:pP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879a63d35b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879a63d35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i="1">
                <a:latin typeface="Calibri"/>
                <a:ea typeface="Calibri"/>
                <a:cs typeface="Calibri"/>
                <a:sym typeface="Calibri"/>
              </a:rPr>
              <a:t>Play video</a:t>
            </a:r>
            <a:r>
              <a:rPr lang="en" sz="1200">
                <a:latin typeface="Calibri"/>
                <a:ea typeface="Calibri"/>
                <a:cs typeface="Calibri"/>
                <a:sym typeface="Calibri"/>
              </a:rPr>
              <a:t>	</a:t>
            </a:r>
            <a:r>
              <a:rPr lang="en"/>
              <a:t>				</a:t>
            </a:r>
            <a:endParaRPr/>
          </a:p>
          <a:p>
            <a:pPr marL="0" lvl="0" indent="0" algn="l" rtl="0">
              <a:spcBef>
                <a:spcPts val="120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879a63d35b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879a63d35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Let’s take a closer look at each of the </a:t>
            </a:r>
            <a:r>
              <a:rPr lang="en" sz="1200" b="1">
                <a:solidFill>
                  <a:schemeClr val="dk1"/>
                </a:solidFill>
                <a:latin typeface="Calibri"/>
                <a:ea typeface="Calibri"/>
                <a:cs typeface="Calibri"/>
                <a:sym typeface="Calibri"/>
              </a:rPr>
              <a:t>3Ts</a:t>
            </a: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Tune In </a:t>
            </a:r>
            <a:r>
              <a:rPr lang="en" sz="1200">
                <a:solidFill>
                  <a:schemeClr val="dk1"/>
                </a:solidFill>
                <a:latin typeface="Calibri"/>
                <a:ea typeface="Calibri"/>
                <a:cs typeface="Calibri"/>
                <a:sym typeface="Calibri"/>
              </a:rPr>
              <a:t>means be in the moment with your child and notice what your child is focused on.</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When you </a:t>
            </a:r>
            <a:r>
              <a:rPr lang="en" sz="1200" b="1">
                <a:solidFill>
                  <a:schemeClr val="dk1"/>
                </a:solidFill>
                <a:latin typeface="Calibri"/>
                <a:ea typeface="Calibri"/>
                <a:cs typeface="Calibri"/>
                <a:sym typeface="Calibri"/>
              </a:rPr>
              <a:t>Tune In</a:t>
            </a:r>
            <a:r>
              <a:rPr lang="en" sz="1200">
                <a:solidFill>
                  <a:schemeClr val="dk1"/>
                </a:solidFill>
                <a:latin typeface="Calibri"/>
                <a:ea typeface="Calibri"/>
                <a:cs typeface="Calibri"/>
                <a:sym typeface="Calibri"/>
              </a:rPr>
              <a:t> to your child, you use their cues to determine what they’re paying attention to and talk about that. Use what your child is focused on to guide your interactions.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Children’s focus is always changing, so it’s important to stay </a:t>
            </a:r>
            <a:r>
              <a:rPr lang="en" sz="1200" b="1">
                <a:solidFill>
                  <a:schemeClr val="dk1"/>
                </a:solidFill>
                <a:latin typeface="Calibri"/>
                <a:ea typeface="Calibri"/>
                <a:cs typeface="Calibri"/>
                <a:sym typeface="Calibri"/>
              </a:rPr>
              <a:t>Tuned In</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Tune In</a:t>
            </a:r>
            <a:r>
              <a:rPr lang="en" sz="1200">
                <a:solidFill>
                  <a:schemeClr val="dk1"/>
                </a:solidFill>
                <a:latin typeface="Calibri"/>
                <a:ea typeface="Calibri"/>
                <a:cs typeface="Calibri"/>
                <a:sym typeface="Calibri"/>
              </a:rPr>
              <a:t> is the first step to engage your child in rich interaction. If you aren’t </a:t>
            </a:r>
            <a:r>
              <a:rPr lang="en" sz="1200" b="1">
                <a:solidFill>
                  <a:schemeClr val="dk1"/>
                </a:solidFill>
                <a:latin typeface="Calibri"/>
                <a:ea typeface="Calibri"/>
                <a:cs typeface="Calibri"/>
                <a:sym typeface="Calibri"/>
              </a:rPr>
              <a:t>Tuned In</a:t>
            </a:r>
            <a:r>
              <a:rPr lang="en" sz="1200">
                <a:solidFill>
                  <a:schemeClr val="dk1"/>
                </a:solidFill>
                <a:latin typeface="Calibri"/>
                <a:ea typeface="Calibri"/>
                <a:cs typeface="Calibri"/>
                <a:sym typeface="Calibri"/>
              </a:rPr>
              <a:t>, you won’t be able to </a:t>
            </a:r>
            <a:r>
              <a:rPr lang="en" sz="1200" b="1">
                <a:solidFill>
                  <a:schemeClr val="dk1"/>
                </a:solidFill>
                <a:latin typeface="Calibri"/>
                <a:ea typeface="Calibri"/>
                <a:cs typeface="Calibri"/>
                <a:sym typeface="Calibri"/>
              </a:rPr>
              <a:t>Talk More</a:t>
            </a:r>
            <a:r>
              <a:rPr lang="en" sz="1200">
                <a:solidFill>
                  <a:schemeClr val="dk1"/>
                </a:solidFill>
                <a:latin typeface="Calibri"/>
                <a:ea typeface="Calibri"/>
                <a:cs typeface="Calibri"/>
                <a:sym typeface="Calibri"/>
              </a:rPr>
              <a:t> or </a:t>
            </a:r>
            <a:r>
              <a:rPr lang="en" sz="1200" b="1">
                <a:solidFill>
                  <a:schemeClr val="dk1"/>
                </a:solidFill>
                <a:latin typeface="Calibri"/>
                <a:ea typeface="Calibri"/>
                <a:cs typeface="Calibri"/>
                <a:sym typeface="Calibri"/>
              </a:rPr>
              <a:t>Take Turns</a:t>
            </a:r>
            <a:r>
              <a:rPr lang="en" sz="1200">
                <a:solidFill>
                  <a:schemeClr val="dk1"/>
                </a:solidFill>
                <a:latin typeface="Calibri"/>
                <a:ea typeface="Calibri"/>
                <a:cs typeface="Calibri"/>
                <a:sym typeface="Calibri"/>
              </a:rPr>
              <a:t> because you and your child will be focused on different things.</a:t>
            </a:r>
            <a:endParaRPr sz="1200" b="1">
              <a:solidFill>
                <a:schemeClr val="dk1"/>
              </a:solidFill>
            </a:endParaRPr>
          </a:p>
          <a:p>
            <a:pPr marL="0" lvl="0" indent="0" algn="l" rtl="0">
              <a:lnSpc>
                <a:spcPct val="115000"/>
              </a:lnSpc>
              <a:spcBef>
                <a:spcPts val="0"/>
              </a:spcBef>
              <a:spcAft>
                <a:spcPts val="0"/>
              </a:spcAft>
              <a:buNone/>
            </a:pPr>
            <a:endParaRPr sz="1200">
              <a:solidFill>
                <a:srgbClr val="666666"/>
              </a:solidFill>
            </a:endParaRPr>
          </a:p>
          <a:p>
            <a:pPr marL="0" lvl="0" indent="0" algn="l" rtl="0">
              <a:lnSpc>
                <a:spcPct val="115000"/>
              </a:lnSpc>
              <a:spcBef>
                <a:spcPts val="1600"/>
              </a:spcBef>
              <a:spcAft>
                <a:spcPts val="1600"/>
              </a:spcAft>
              <a:buNone/>
            </a:pPr>
            <a:endParaRPr sz="1200">
              <a:solidFill>
                <a:srgbClr val="666666"/>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879a63d35b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879a63d35b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Second, </a:t>
            </a:r>
            <a:r>
              <a:rPr lang="en" sz="1200" b="1">
                <a:solidFill>
                  <a:schemeClr val="dk1"/>
                </a:solidFill>
                <a:latin typeface="Calibri"/>
                <a:ea typeface="Calibri"/>
                <a:cs typeface="Calibri"/>
                <a:sym typeface="Calibri"/>
              </a:rPr>
              <a:t>Talk More </a:t>
            </a:r>
            <a:r>
              <a:rPr lang="en" sz="1200">
                <a:solidFill>
                  <a:schemeClr val="dk1"/>
                </a:solidFill>
                <a:latin typeface="Calibri"/>
                <a:ea typeface="Calibri"/>
                <a:cs typeface="Calibri"/>
                <a:sym typeface="Calibri"/>
              </a:rPr>
              <a:t>means</a:t>
            </a:r>
            <a:r>
              <a:rPr lang="en" sz="1200" b="1">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use a wide variety of words.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goal of</a:t>
            </a:r>
            <a:r>
              <a:rPr lang="en" sz="1200" b="1">
                <a:solidFill>
                  <a:schemeClr val="dk1"/>
                </a:solidFill>
                <a:latin typeface="Calibri"/>
                <a:ea typeface="Calibri"/>
                <a:cs typeface="Calibri"/>
                <a:sym typeface="Calibri"/>
              </a:rPr>
              <a:t> Talk More</a:t>
            </a:r>
            <a:r>
              <a:rPr lang="en" sz="1200">
                <a:solidFill>
                  <a:schemeClr val="dk1"/>
                </a:solidFill>
                <a:latin typeface="Calibri"/>
                <a:ea typeface="Calibri"/>
                <a:cs typeface="Calibri"/>
                <a:sym typeface="Calibri"/>
              </a:rPr>
              <a:t> isn’t to teach your child sight words or read to them from the dictionary.  It’s to surround your child with rich language.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of a child’s brain child’s like a piggy bank. Each word you say is a penny in their bank.  The more you talk, the richer your child gets.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But </a:t>
            </a:r>
            <a:r>
              <a:rPr lang="en" sz="1200" b="1">
                <a:solidFill>
                  <a:schemeClr val="dk1"/>
                </a:solidFill>
                <a:latin typeface="Calibri"/>
                <a:ea typeface="Calibri"/>
                <a:cs typeface="Calibri"/>
                <a:sym typeface="Calibri"/>
              </a:rPr>
              <a:t>Talk More</a:t>
            </a:r>
            <a:r>
              <a:rPr lang="en" sz="1200">
                <a:solidFill>
                  <a:schemeClr val="dk1"/>
                </a:solidFill>
                <a:latin typeface="Calibri"/>
                <a:ea typeface="Calibri"/>
                <a:cs typeface="Calibri"/>
                <a:sym typeface="Calibri"/>
              </a:rPr>
              <a:t> isn’t just about the quantity of words. It’s about ensuring that your child hears more words in conversation </a:t>
            </a:r>
            <a:r>
              <a:rPr lang="en" sz="1200" i="1">
                <a:solidFill>
                  <a:schemeClr val="dk1"/>
                </a:solidFill>
                <a:latin typeface="Calibri"/>
                <a:ea typeface="Calibri"/>
                <a:cs typeface="Calibri"/>
                <a:sym typeface="Calibri"/>
              </a:rPr>
              <a:t>with you.</a:t>
            </a:r>
            <a:endParaRPr sz="1200" i="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While some children may pick up things from overhearing adult conversations or watching educational television, they learn best when you </a:t>
            </a:r>
            <a:r>
              <a:rPr lang="en" sz="1200" b="1">
                <a:solidFill>
                  <a:schemeClr val="dk1"/>
                </a:solidFill>
                <a:latin typeface="Calibri"/>
                <a:ea typeface="Calibri"/>
                <a:cs typeface="Calibri"/>
                <a:sym typeface="Calibri"/>
              </a:rPr>
              <a:t>Talk More</a:t>
            </a:r>
            <a:r>
              <a:rPr lang="en" sz="1200">
                <a:solidFill>
                  <a:schemeClr val="dk1"/>
                </a:solidFill>
                <a:latin typeface="Calibri"/>
                <a:ea typeface="Calibri"/>
                <a:cs typeface="Calibri"/>
                <a:sym typeface="Calibri"/>
              </a:rPr>
              <a:t> with them. </a:t>
            </a:r>
            <a:endParaRPr sz="1200">
              <a:solidFill>
                <a:schemeClr val="dk1"/>
              </a:solidFill>
            </a:endParaRPr>
          </a:p>
          <a:p>
            <a:pPr marL="0" lvl="0" indent="0" algn="l" rtl="0">
              <a:lnSpc>
                <a:spcPct val="115000"/>
              </a:lnSpc>
              <a:spcBef>
                <a:spcPts val="0"/>
              </a:spcBef>
              <a:spcAft>
                <a:spcPts val="0"/>
              </a:spcAft>
              <a:buNone/>
            </a:pPr>
            <a:endParaRPr sz="1200" b="1">
              <a:solidFill>
                <a:schemeClr val="dk1"/>
              </a:solidFill>
            </a:endParaRPr>
          </a:p>
          <a:p>
            <a:pPr marL="0" lvl="0" indent="0" algn="l" rtl="0">
              <a:lnSpc>
                <a:spcPct val="115000"/>
              </a:lnSpc>
              <a:spcBef>
                <a:spcPts val="1600"/>
              </a:spcBef>
              <a:spcAft>
                <a:spcPts val="1600"/>
              </a:spcAft>
              <a:buNone/>
            </a:pPr>
            <a:endParaRPr sz="1200">
              <a:solidFill>
                <a:srgbClr val="666666"/>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879a63d35b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879a63d35b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i="1">
                <a:latin typeface="Calibri"/>
                <a:ea typeface="Calibri"/>
                <a:cs typeface="Calibri"/>
                <a:sym typeface="Calibri"/>
              </a:rPr>
              <a:t>Play video</a:t>
            </a:r>
            <a:endParaRPr sz="1200" i="1">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879a63d35b_0_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879a63d35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Finally, </a:t>
            </a:r>
            <a:r>
              <a:rPr lang="en" sz="1200" b="1">
                <a:solidFill>
                  <a:schemeClr val="dk1"/>
                </a:solidFill>
                <a:latin typeface="Calibri"/>
                <a:ea typeface="Calibri"/>
                <a:cs typeface="Calibri"/>
                <a:sym typeface="Calibri"/>
              </a:rPr>
              <a:t>Take Turns </a:t>
            </a:r>
            <a:r>
              <a:rPr lang="en" sz="1200">
                <a:solidFill>
                  <a:schemeClr val="dk1"/>
                </a:solidFill>
                <a:latin typeface="Calibri"/>
                <a:ea typeface="Calibri"/>
                <a:cs typeface="Calibri"/>
                <a:sym typeface="Calibri"/>
              </a:rPr>
              <a:t>means</a:t>
            </a:r>
            <a:r>
              <a:rPr lang="en" sz="1200" b="1">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engage your child in conversation.</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Take Turns</a:t>
            </a:r>
            <a:r>
              <a:rPr lang="en" sz="1200">
                <a:solidFill>
                  <a:schemeClr val="dk1"/>
                </a:solidFill>
                <a:latin typeface="Calibri"/>
                <a:ea typeface="Calibri"/>
                <a:cs typeface="Calibri"/>
                <a:sym typeface="Calibri"/>
              </a:rPr>
              <a:t> does not mean sharing or asking your child to do something after you’ve done it.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Rather </a:t>
            </a:r>
            <a:r>
              <a:rPr lang="en" sz="1200" b="1">
                <a:solidFill>
                  <a:schemeClr val="dk1"/>
                </a:solidFill>
                <a:latin typeface="Calibri"/>
                <a:ea typeface="Calibri"/>
                <a:cs typeface="Calibri"/>
                <a:sym typeface="Calibri"/>
              </a:rPr>
              <a:t>Take Turns</a:t>
            </a:r>
            <a:r>
              <a:rPr lang="en" sz="1200">
                <a:solidFill>
                  <a:schemeClr val="dk1"/>
                </a:solidFill>
                <a:latin typeface="Calibri"/>
                <a:ea typeface="Calibri"/>
                <a:cs typeface="Calibri"/>
                <a:sym typeface="Calibri"/>
              </a:rPr>
              <a:t> means listening and responding to your child’s attempts at communication, and giving them space to contribute in whatever way is developmentally appropriate.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 baby may </a:t>
            </a:r>
            <a:r>
              <a:rPr lang="en" sz="1200" b="1">
                <a:solidFill>
                  <a:schemeClr val="dk1"/>
                </a:solidFill>
                <a:latin typeface="Calibri"/>
                <a:ea typeface="Calibri"/>
                <a:cs typeface="Calibri"/>
                <a:sym typeface="Calibri"/>
              </a:rPr>
              <a:t>Take Turns</a:t>
            </a:r>
            <a:r>
              <a:rPr lang="en" sz="1200">
                <a:solidFill>
                  <a:schemeClr val="dk1"/>
                </a:solidFill>
                <a:latin typeface="Calibri"/>
                <a:ea typeface="Calibri"/>
                <a:cs typeface="Calibri"/>
                <a:sym typeface="Calibri"/>
              </a:rPr>
              <a:t> through eye contact, babbles, body movement, or cries. As a child gets older, their turns become made-up words, words, and eventually sentences.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more they </a:t>
            </a:r>
            <a:r>
              <a:rPr lang="en" sz="1200" b="1">
                <a:solidFill>
                  <a:schemeClr val="dk1"/>
                </a:solidFill>
                <a:latin typeface="Calibri"/>
                <a:ea typeface="Calibri"/>
                <a:cs typeface="Calibri"/>
                <a:sym typeface="Calibri"/>
              </a:rPr>
              <a:t>Takes Turns</a:t>
            </a:r>
            <a:r>
              <a:rPr lang="en" sz="1200">
                <a:solidFill>
                  <a:schemeClr val="dk1"/>
                </a:solidFill>
                <a:latin typeface="Calibri"/>
                <a:ea typeface="Calibri"/>
                <a:cs typeface="Calibri"/>
                <a:sym typeface="Calibri"/>
              </a:rPr>
              <a:t>, the more they learn.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1600"/>
              </a:spcAft>
              <a:buNone/>
            </a:pPr>
            <a:endParaRPr sz="1200">
              <a:solidFill>
                <a:srgbClr val="666666"/>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87af67d8c6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87af67d8c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Some parents say:</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a:t>
            </a:r>
            <a:r>
              <a:rPr lang="en" sz="1200" b="1">
                <a:solidFill>
                  <a:schemeClr val="dk1"/>
                </a:solidFill>
                <a:latin typeface="Calibri"/>
                <a:ea typeface="Calibri"/>
                <a:cs typeface="Calibri"/>
                <a:sym typeface="Calibri"/>
              </a:rPr>
              <a:t>3Ts </a:t>
            </a:r>
            <a:r>
              <a:rPr lang="en" sz="1200">
                <a:solidFill>
                  <a:schemeClr val="dk1"/>
                </a:solidFill>
                <a:latin typeface="Calibri"/>
                <a:ea typeface="Calibri"/>
                <a:cs typeface="Calibri"/>
                <a:sym typeface="Calibri"/>
              </a:rPr>
              <a:t>sound great! I’ll pick my favorite and try to use it at least once a day.”</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Actually, the </a:t>
            </a:r>
            <a:r>
              <a:rPr lang="en" sz="1200" b="1">
                <a:solidFill>
                  <a:schemeClr val="dk1"/>
                </a:solidFill>
                <a:latin typeface="Calibri"/>
                <a:ea typeface="Calibri"/>
                <a:cs typeface="Calibri"/>
                <a:sym typeface="Calibri"/>
              </a:rPr>
              <a:t>3Ts </a:t>
            </a:r>
            <a:r>
              <a:rPr lang="en" sz="1200">
                <a:solidFill>
                  <a:schemeClr val="dk1"/>
                </a:solidFill>
                <a:latin typeface="Calibri"/>
                <a:ea typeface="Calibri"/>
                <a:cs typeface="Calibri"/>
                <a:sym typeface="Calibri"/>
              </a:rPr>
              <a:t>are designed to be used all at once. There’s no need to pick just one. When you </a:t>
            </a:r>
            <a:r>
              <a:rPr lang="en" sz="1200" b="1">
                <a:solidFill>
                  <a:schemeClr val="dk1"/>
                </a:solidFill>
                <a:latin typeface="Calibri"/>
                <a:ea typeface="Calibri"/>
                <a:cs typeface="Calibri"/>
                <a:sym typeface="Calibri"/>
              </a:rPr>
              <a:t>Tune In, Talk More, </a:t>
            </a:r>
            <a:r>
              <a:rPr lang="en" sz="1200">
                <a:solidFill>
                  <a:schemeClr val="dk1"/>
                </a:solidFill>
                <a:latin typeface="Calibri"/>
                <a:ea typeface="Calibri"/>
                <a:cs typeface="Calibri"/>
                <a:sym typeface="Calibri"/>
              </a:rPr>
              <a:t>and </a:t>
            </a:r>
            <a:r>
              <a:rPr lang="en" sz="1200" b="1">
                <a:solidFill>
                  <a:schemeClr val="dk1"/>
                </a:solidFill>
                <a:latin typeface="Calibri"/>
                <a:ea typeface="Calibri"/>
                <a:cs typeface="Calibri"/>
                <a:sym typeface="Calibri"/>
              </a:rPr>
              <a:t>Take Turns</a:t>
            </a:r>
            <a:r>
              <a:rPr lang="en" sz="1200">
                <a:solidFill>
                  <a:schemeClr val="dk1"/>
                </a:solidFill>
                <a:latin typeface="Calibri"/>
                <a:ea typeface="Calibri"/>
                <a:cs typeface="Calibri"/>
                <a:sym typeface="Calibri"/>
              </a:rPr>
              <a:t>, you build your child’s brain, and make the greatest investment you can in their future.</a:t>
            </a:r>
            <a:endParaRPr sz="1200">
              <a:solidFill>
                <a:schemeClr val="dk1"/>
              </a:solidFill>
            </a:endParaRPr>
          </a:p>
          <a:p>
            <a:pPr marL="0" lvl="0" indent="0" algn="l" rtl="0">
              <a:lnSpc>
                <a:spcPct val="115000"/>
              </a:lnSpc>
              <a:spcBef>
                <a:spcPts val="0"/>
              </a:spcBef>
              <a:spcAft>
                <a:spcPts val="0"/>
              </a:spcAft>
              <a:buNone/>
            </a:pPr>
            <a:endParaRPr sz="1200">
              <a:solidFill>
                <a:srgbClr val="666666"/>
              </a:solidFill>
            </a:endParaRPr>
          </a:p>
          <a:p>
            <a:pPr marL="0" lvl="0" indent="0" algn="l" rtl="0">
              <a:lnSpc>
                <a:spcPct val="115000"/>
              </a:lnSpc>
              <a:spcBef>
                <a:spcPts val="1600"/>
              </a:spcBef>
              <a:spcAft>
                <a:spcPts val="1600"/>
              </a:spcAft>
              <a:buClr>
                <a:schemeClr val="dk1"/>
              </a:buClr>
              <a:buSzPts val="1100"/>
              <a:buFont typeface="Arial"/>
              <a:buNone/>
            </a:pP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8a666989c4_2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8a666989c4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highlight>
                  <a:schemeClr val="lt1"/>
                </a:highlight>
                <a:latin typeface="Calibri"/>
                <a:ea typeface="Calibri"/>
                <a:cs typeface="Calibri"/>
                <a:sym typeface="Calibri"/>
              </a:rPr>
              <a:t>The best part about the </a:t>
            </a:r>
            <a:r>
              <a:rPr lang="en" sz="1200" b="1">
                <a:solidFill>
                  <a:schemeClr val="dk1"/>
                </a:solidFill>
                <a:highlight>
                  <a:schemeClr val="lt1"/>
                </a:highlight>
                <a:latin typeface="Calibri"/>
                <a:ea typeface="Calibri"/>
                <a:cs typeface="Calibri"/>
                <a:sym typeface="Calibri"/>
              </a:rPr>
              <a:t>3Ts</a:t>
            </a:r>
            <a:r>
              <a:rPr lang="en" sz="1200">
                <a:solidFill>
                  <a:schemeClr val="dk1"/>
                </a:solidFill>
                <a:highlight>
                  <a:schemeClr val="lt1"/>
                </a:highlight>
                <a:latin typeface="Calibri"/>
                <a:ea typeface="Calibri"/>
                <a:cs typeface="Calibri"/>
                <a:sym typeface="Calibri"/>
              </a:rPr>
              <a:t> is that they are designed to be simple for a busy parent to use. </a:t>
            </a:r>
            <a:r>
              <a:rPr lang="en" sz="1200">
                <a:solidFill>
                  <a:schemeClr val="dk1"/>
                </a:solidFill>
                <a:latin typeface="Calibri"/>
                <a:ea typeface="Calibri"/>
                <a:cs typeface="Calibri"/>
                <a:sym typeface="Calibri"/>
              </a:rPr>
              <a:t>They don’t take extra time, expensive materials, or special training. </a:t>
            </a:r>
            <a:r>
              <a:rPr lang="en" sz="1200">
                <a:solidFill>
                  <a:schemeClr val="dk1"/>
                </a:solidFill>
                <a:highlight>
                  <a:schemeClr val="lt1"/>
                </a:highlight>
                <a:latin typeface="Calibri"/>
                <a:ea typeface="Calibri"/>
                <a:cs typeface="Calibri"/>
                <a:sym typeface="Calibri"/>
              </a:rPr>
              <a:t>They truly can be used anytime, anywhere to build your child’s brain. </a:t>
            </a:r>
            <a:endParaRPr sz="1200">
              <a:solidFill>
                <a:schemeClr val="dk1"/>
              </a:solidFill>
              <a:highlight>
                <a:schemeClr val="lt1"/>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highlight>
                <a:schemeClr val="lt1"/>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highlight>
                  <a:schemeClr val="lt1"/>
                </a:highlight>
                <a:latin typeface="Calibri"/>
                <a:ea typeface="Calibri"/>
                <a:cs typeface="Calibri"/>
                <a:sym typeface="Calibri"/>
              </a:rPr>
              <a:t>Now let’s take a look at some examples of how parents can use the </a:t>
            </a:r>
            <a:r>
              <a:rPr lang="en" sz="1200" b="1">
                <a:solidFill>
                  <a:schemeClr val="dk1"/>
                </a:solidFill>
                <a:highlight>
                  <a:schemeClr val="lt1"/>
                </a:highlight>
                <a:latin typeface="Calibri"/>
                <a:ea typeface="Calibri"/>
                <a:cs typeface="Calibri"/>
                <a:sym typeface="Calibri"/>
              </a:rPr>
              <a:t>3Ts </a:t>
            </a:r>
            <a:r>
              <a:rPr lang="en" sz="1200">
                <a:solidFill>
                  <a:schemeClr val="dk1"/>
                </a:solidFill>
                <a:highlight>
                  <a:schemeClr val="lt1"/>
                </a:highlight>
                <a:latin typeface="Calibri"/>
                <a:ea typeface="Calibri"/>
                <a:cs typeface="Calibri"/>
                <a:sym typeface="Calibri"/>
              </a:rPr>
              <a:t>to make the most of every interaction with their children. </a:t>
            </a:r>
            <a:endParaRPr sz="1200">
              <a:solidFill>
                <a:schemeClr val="dk1"/>
              </a:solidFill>
              <a:highlight>
                <a:schemeClr val="lt1"/>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highlight>
                <a:schemeClr val="lt1"/>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highlight>
                  <a:schemeClr val="lt1"/>
                </a:highlight>
                <a:latin typeface="Calibri"/>
                <a:ea typeface="Calibri"/>
                <a:cs typeface="Calibri"/>
                <a:sym typeface="Calibri"/>
              </a:rPr>
              <a:t>Today we’ll use daily routines, playtime, meal time, and storytime as examples, but there are so many other opportunities throughout your day when you can use the </a:t>
            </a:r>
            <a:r>
              <a:rPr lang="en" sz="1200" b="1">
                <a:solidFill>
                  <a:schemeClr val="dk1"/>
                </a:solidFill>
                <a:highlight>
                  <a:schemeClr val="lt1"/>
                </a:highlight>
                <a:latin typeface="Calibri"/>
                <a:ea typeface="Calibri"/>
                <a:cs typeface="Calibri"/>
                <a:sym typeface="Calibri"/>
              </a:rPr>
              <a:t>3Ts</a:t>
            </a:r>
            <a:r>
              <a:rPr lang="en" sz="1200">
                <a:solidFill>
                  <a:schemeClr val="dk1"/>
                </a:solidFill>
                <a:highlight>
                  <a:schemeClr val="lt1"/>
                </a:highlight>
                <a:latin typeface="Calibri"/>
                <a:ea typeface="Calibri"/>
                <a:cs typeface="Calibri"/>
                <a:sym typeface="Calibri"/>
              </a:rPr>
              <a:t>. As you watch these examples, think about other ways to build them into your day.  </a:t>
            </a:r>
            <a:endParaRPr sz="12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7"/>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2" name="Google Shape;42;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5" name="Google Shape;45;p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6" name="Google Shape;46;p7"/>
          <p:cNvSpPr txBox="1"/>
          <p:nvPr/>
        </p:nvSpPr>
        <p:spPr>
          <a:xfrm>
            <a:off x="0" y="6337301"/>
            <a:ext cx="9144000" cy="76834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1449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5.png"/><Relationship Id="rId7" Type="http://schemas.openxmlformats.org/officeDocument/2006/relationships/hyperlink" Target="http://drive.google.com/file/d/1dfYIFpPXESa9WyA0U_1qmPr-1vuM4IBE/view"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6.png"/><Relationship Id="rId4" Type="http://schemas.openxmlformats.org/officeDocument/2006/relationships/notesSlide" Target="../notesSlides/notesSlide12.xml"/><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drive.google.com/file/d/1mRIGM9D-oDA0cDlqSPXt2Tc4-brlV7b8/view"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drive.google.com/file/d/1p8NQaMlDz92T0YbdLs_5Bve9d4icdzet/view"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2.xml"/><Relationship Id="rId1" Type="http://schemas.openxmlformats.org/officeDocument/2006/relationships/video" Target="https://www.youtube.com/embed/0D8q5Glk1_4?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AB8D0"/>
        </a:solidFill>
        <a:effectLst/>
      </p:bgPr>
    </p:bg>
    <p:spTree>
      <p:nvGrpSpPr>
        <p:cNvPr id="1" name="Shape 62"/>
        <p:cNvGrpSpPr/>
        <p:nvPr/>
      </p:nvGrpSpPr>
      <p:grpSpPr>
        <a:xfrm>
          <a:off x="0" y="0"/>
          <a:ext cx="0" cy="0"/>
          <a:chOff x="0" y="0"/>
          <a:chExt cx="0" cy="0"/>
        </a:xfrm>
      </p:grpSpPr>
      <p:pic>
        <p:nvPicPr>
          <p:cNvPr id="63" name="Google Shape;63;p15"/>
          <p:cNvPicPr preferRelativeResize="0"/>
          <p:nvPr/>
        </p:nvPicPr>
        <p:blipFill>
          <a:blip r:embed="rId3">
            <a:alphaModFix/>
          </a:blip>
          <a:stretch>
            <a:fillRect/>
          </a:stretch>
        </p:blipFill>
        <p:spPr>
          <a:xfrm>
            <a:off x="4244271" y="6110097"/>
            <a:ext cx="1655363" cy="255719"/>
          </a:xfrm>
          <a:prstGeom prst="rect">
            <a:avLst/>
          </a:prstGeom>
          <a:noFill/>
          <a:ln>
            <a:noFill/>
          </a:ln>
        </p:spPr>
      </p:pic>
      <p:pic>
        <p:nvPicPr>
          <p:cNvPr id="64" name="Google Shape;64;p15"/>
          <p:cNvPicPr preferRelativeResize="0"/>
          <p:nvPr/>
        </p:nvPicPr>
        <p:blipFill>
          <a:blip r:embed="rId4">
            <a:alphaModFix/>
          </a:blip>
          <a:stretch>
            <a:fillRect/>
          </a:stretch>
        </p:blipFill>
        <p:spPr>
          <a:xfrm>
            <a:off x="6192032" y="5991365"/>
            <a:ext cx="1041155" cy="493182"/>
          </a:xfrm>
          <a:prstGeom prst="rect">
            <a:avLst/>
          </a:prstGeom>
          <a:noFill/>
          <a:ln>
            <a:noFill/>
          </a:ln>
        </p:spPr>
      </p:pic>
      <p:pic>
        <p:nvPicPr>
          <p:cNvPr id="65" name="Google Shape;65;p15"/>
          <p:cNvPicPr preferRelativeResize="0"/>
          <p:nvPr/>
        </p:nvPicPr>
        <p:blipFill>
          <a:blip r:embed="rId5">
            <a:alphaModFix/>
          </a:blip>
          <a:stretch>
            <a:fillRect/>
          </a:stretch>
        </p:blipFill>
        <p:spPr>
          <a:xfrm>
            <a:off x="7525583" y="6110136"/>
            <a:ext cx="1271915" cy="255641"/>
          </a:xfrm>
          <a:prstGeom prst="rect">
            <a:avLst/>
          </a:prstGeom>
          <a:noFill/>
          <a:ln>
            <a:noFill/>
          </a:ln>
        </p:spPr>
      </p:pic>
      <p:pic>
        <p:nvPicPr>
          <p:cNvPr id="66" name="Google Shape;66;p15"/>
          <p:cNvPicPr preferRelativeResize="0"/>
          <p:nvPr/>
        </p:nvPicPr>
        <p:blipFill>
          <a:blip r:embed="rId6">
            <a:alphaModFix/>
          </a:blip>
          <a:stretch>
            <a:fillRect/>
          </a:stretch>
        </p:blipFill>
        <p:spPr>
          <a:xfrm>
            <a:off x="-246675" y="1686062"/>
            <a:ext cx="9637350" cy="3485879"/>
          </a:xfrm>
          <a:prstGeom prst="rect">
            <a:avLst/>
          </a:prstGeom>
          <a:noFill/>
          <a:ln>
            <a:noFill/>
          </a:ln>
        </p:spPr>
      </p:pic>
      <p:sp>
        <p:nvSpPr>
          <p:cNvPr id="67" name="Google Shape;67;p15"/>
          <p:cNvSpPr txBox="1"/>
          <p:nvPr/>
        </p:nvSpPr>
        <p:spPr>
          <a:xfrm>
            <a:off x="623400" y="4644992"/>
            <a:ext cx="8520600" cy="76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200" b="1" dirty="0">
              <a:solidFill>
                <a:srgbClr val="FFFFFF"/>
              </a:solidFill>
              <a:latin typeface="Montserrat"/>
              <a:ea typeface="Montserrat"/>
              <a:cs typeface="Montserrat"/>
              <a:sym typeface="Montserrat"/>
            </a:endParaRPr>
          </a:p>
        </p:txBody>
      </p:sp>
      <p:pic>
        <p:nvPicPr>
          <p:cNvPr id="3" name="Picture 2" descr="A close up of a logo&#10;&#10;Description automatically generated">
            <a:extLst>
              <a:ext uri="{FF2B5EF4-FFF2-40B4-BE49-F238E27FC236}">
                <a16:creationId xmlns:a16="http://schemas.microsoft.com/office/drawing/2014/main" id="{C5B2C076-D5F8-4941-8AA5-A22CA24D19CB}"/>
              </a:ext>
            </a:extLst>
          </p:cNvPr>
          <p:cNvPicPr>
            <a:picLocks noChangeAspect="1"/>
          </p:cNvPicPr>
          <p:nvPr/>
        </p:nvPicPr>
        <p:blipFill>
          <a:blip r:embed="rId7"/>
          <a:stretch>
            <a:fillRect/>
          </a:stretch>
        </p:blipFill>
        <p:spPr>
          <a:xfrm>
            <a:off x="3262562" y="5776429"/>
            <a:ext cx="689311" cy="747903"/>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73D4858F-39E2-4323-B886-4E5D8D1E2F1F}"/>
              </a:ext>
            </a:extLst>
          </p:cNvPr>
          <p:cNvPicPr>
            <a:picLocks noChangeAspect="1"/>
          </p:cNvPicPr>
          <p:nvPr/>
        </p:nvPicPr>
        <p:blipFill>
          <a:blip r:embed="rId8"/>
          <a:stretch>
            <a:fillRect/>
          </a:stretch>
        </p:blipFill>
        <p:spPr>
          <a:xfrm>
            <a:off x="2256482" y="5916799"/>
            <a:ext cx="713682" cy="6423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
        <p:cNvGrpSpPr/>
        <p:nvPr/>
      </p:nvGrpSpPr>
      <p:grpSpPr>
        <a:xfrm>
          <a:off x="0" y="0"/>
          <a:ext cx="0" cy="0"/>
          <a:chOff x="0" y="0"/>
          <a:chExt cx="0" cy="0"/>
        </a:xfrm>
      </p:grpSpPr>
      <p:sp>
        <p:nvSpPr>
          <p:cNvPr id="149" name="Google Shape;149;p26"/>
          <p:cNvSpPr txBox="1"/>
          <p:nvPr/>
        </p:nvSpPr>
        <p:spPr>
          <a:xfrm>
            <a:off x="550950" y="2458200"/>
            <a:ext cx="8042100" cy="1941600"/>
          </a:xfrm>
          <a:prstGeom prst="rect">
            <a:avLst/>
          </a:prstGeom>
          <a:noFill/>
          <a:ln>
            <a:noFill/>
          </a:ln>
        </p:spPr>
        <p:txBody>
          <a:bodyPr spcFirstLastPara="1" wrap="square" lIns="91425" tIns="91425" rIns="91425" bIns="91425" anchor="t" anchorCtr="0">
            <a:noAutofit/>
          </a:bodyPr>
          <a:lstStyle/>
          <a:p>
            <a:pPr marL="0" lvl="0" indent="0" algn="l" rtl="0">
              <a:lnSpc>
                <a:spcPct val="110000"/>
              </a:lnSpc>
              <a:spcBef>
                <a:spcPts val="600"/>
              </a:spcBef>
              <a:spcAft>
                <a:spcPts val="0"/>
              </a:spcAft>
              <a:buClr>
                <a:schemeClr val="dk1"/>
              </a:buClr>
              <a:buSzPts val="1100"/>
              <a:buFont typeface="Arial"/>
              <a:buNone/>
            </a:pPr>
            <a:r>
              <a:rPr lang="en" sz="2700">
                <a:solidFill>
                  <a:srgbClr val="7F7F7F"/>
                </a:solidFill>
                <a:latin typeface="Montserrat SemiBold"/>
                <a:ea typeface="Montserrat SemiBold"/>
                <a:cs typeface="Montserrat SemiBold"/>
                <a:sym typeface="Montserrat SemiBold"/>
              </a:rPr>
              <a:t>The </a:t>
            </a:r>
            <a:r>
              <a:rPr lang="en" sz="2700" b="1">
                <a:solidFill>
                  <a:srgbClr val="7F7F7F"/>
                </a:solidFill>
                <a:latin typeface="Montserrat"/>
                <a:ea typeface="Montserrat"/>
                <a:cs typeface="Montserrat"/>
                <a:sym typeface="Montserrat"/>
              </a:rPr>
              <a:t>3Ts </a:t>
            </a:r>
            <a:r>
              <a:rPr lang="en" sz="2700">
                <a:solidFill>
                  <a:srgbClr val="7F7F7F"/>
                </a:solidFill>
                <a:latin typeface="Montserrat SemiBold"/>
                <a:ea typeface="Montserrat SemiBold"/>
                <a:cs typeface="Montserrat SemiBold"/>
                <a:sym typeface="Montserrat SemiBold"/>
              </a:rPr>
              <a:t>don’t cost anything, and they don’t require extra time or special training.  </a:t>
            </a:r>
            <a:endParaRPr sz="2700">
              <a:solidFill>
                <a:srgbClr val="7F7F7F"/>
              </a:solidFill>
              <a:latin typeface="Montserrat SemiBold"/>
              <a:ea typeface="Montserrat SemiBold"/>
              <a:cs typeface="Montserrat SemiBold"/>
              <a:sym typeface="Montserrat SemiBold"/>
            </a:endParaRPr>
          </a:p>
          <a:p>
            <a:pPr marL="0" lvl="0" indent="0" algn="l" rtl="0">
              <a:lnSpc>
                <a:spcPct val="110000"/>
              </a:lnSpc>
              <a:spcBef>
                <a:spcPts val="600"/>
              </a:spcBef>
              <a:spcAft>
                <a:spcPts val="0"/>
              </a:spcAft>
              <a:buClr>
                <a:schemeClr val="dk1"/>
              </a:buClr>
              <a:buSzPts val="1100"/>
              <a:buFont typeface="Arial"/>
              <a:buNone/>
            </a:pPr>
            <a:endParaRPr sz="2700">
              <a:solidFill>
                <a:srgbClr val="7F7F7F"/>
              </a:solidFill>
              <a:latin typeface="Montserrat SemiBold"/>
              <a:ea typeface="Montserrat SemiBold"/>
              <a:cs typeface="Montserrat SemiBold"/>
              <a:sym typeface="Montserrat SemiBold"/>
            </a:endParaRPr>
          </a:p>
          <a:p>
            <a:pPr marL="0" lvl="0" indent="0" algn="l" rtl="0">
              <a:lnSpc>
                <a:spcPct val="110000"/>
              </a:lnSpc>
              <a:spcBef>
                <a:spcPts val="600"/>
              </a:spcBef>
              <a:spcAft>
                <a:spcPts val="600"/>
              </a:spcAft>
              <a:buClr>
                <a:schemeClr val="dk1"/>
              </a:buClr>
              <a:buSzPts val="1100"/>
              <a:buFont typeface="Arial"/>
              <a:buNone/>
            </a:pPr>
            <a:r>
              <a:rPr lang="en" sz="2700">
                <a:solidFill>
                  <a:srgbClr val="7F7F7F"/>
                </a:solidFill>
                <a:latin typeface="Montserrat SemiBold"/>
                <a:ea typeface="Montserrat SemiBold"/>
                <a:cs typeface="Montserrat SemiBold"/>
                <a:sym typeface="Montserrat SemiBold"/>
              </a:rPr>
              <a:t>They can be used anytime, anywhere to build your child’s brain.  </a:t>
            </a:r>
            <a:endParaRPr sz="2700">
              <a:solidFill>
                <a:srgbClr val="666666"/>
              </a:solidFill>
              <a:latin typeface="Montserrat SemiBold"/>
              <a:ea typeface="Montserrat SemiBold"/>
              <a:cs typeface="Montserrat SemiBold"/>
              <a:sym typeface="Montserrat SemiBold"/>
            </a:endParaRPr>
          </a:p>
        </p:txBody>
      </p:sp>
      <p:sp>
        <p:nvSpPr>
          <p:cNvPr id="150" name="Google Shape;150;p26"/>
          <p:cNvSpPr/>
          <p:nvPr/>
        </p:nvSpPr>
        <p:spPr>
          <a:xfrm>
            <a:off x="52050" y="6354500"/>
            <a:ext cx="9039900" cy="41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4"/>
        <p:cNvGrpSpPr/>
        <p:nvPr/>
      </p:nvGrpSpPr>
      <p:grpSpPr>
        <a:xfrm>
          <a:off x="0" y="0"/>
          <a:ext cx="0" cy="0"/>
          <a:chOff x="0" y="0"/>
          <a:chExt cx="0" cy="0"/>
        </a:xfrm>
      </p:grpSpPr>
      <p:sp>
        <p:nvSpPr>
          <p:cNvPr id="345" name="Google Shape;345;p50"/>
          <p:cNvSpPr txBox="1"/>
          <p:nvPr/>
        </p:nvSpPr>
        <p:spPr>
          <a:xfrm>
            <a:off x="550950" y="2458200"/>
            <a:ext cx="8042100" cy="1941600"/>
          </a:xfrm>
          <a:prstGeom prst="rect">
            <a:avLst/>
          </a:prstGeom>
          <a:noFill/>
          <a:ln>
            <a:noFill/>
          </a:ln>
        </p:spPr>
        <p:txBody>
          <a:bodyPr spcFirstLastPara="1" wrap="square" lIns="91425" tIns="91425" rIns="91425" bIns="91425" anchor="t" anchorCtr="0">
            <a:noAutofit/>
          </a:bodyPr>
          <a:lstStyle/>
          <a:p>
            <a:pPr marL="0" lvl="0" indent="0" algn="l" rtl="0">
              <a:lnSpc>
                <a:spcPct val="110000"/>
              </a:lnSpc>
              <a:spcBef>
                <a:spcPts val="600"/>
              </a:spcBef>
              <a:spcAft>
                <a:spcPts val="0"/>
              </a:spcAft>
              <a:buClr>
                <a:schemeClr val="dk1"/>
              </a:buClr>
              <a:buSzPts val="1100"/>
              <a:buFont typeface="Arial"/>
              <a:buNone/>
            </a:pPr>
            <a:r>
              <a:rPr lang="en" sz="2700">
                <a:solidFill>
                  <a:srgbClr val="7F7F7F"/>
                </a:solidFill>
                <a:latin typeface="Montserrat SemiBold"/>
                <a:ea typeface="Montserrat SemiBold"/>
                <a:cs typeface="Montserrat SemiBold"/>
                <a:sym typeface="Montserrat SemiBold"/>
              </a:rPr>
              <a:t>Within every parent lies the ability to build their child’s brain. </a:t>
            </a:r>
            <a:endParaRPr sz="2700">
              <a:solidFill>
                <a:srgbClr val="7F7F7F"/>
              </a:solidFill>
              <a:latin typeface="Montserrat SemiBold"/>
              <a:ea typeface="Montserrat SemiBold"/>
              <a:cs typeface="Montserrat SemiBold"/>
              <a:sym typeface="Montserrat SemiBold"/>
            </a:endParaRPr>
          </a:p>
          <a:p>
            <a:pPr marL="0" lvl="0" indent="0" algn="l" rtl="0">
              <a:lnSpc>
                <a:spcPct val="110000"/>
              </a:lnSpc>
              <a:spcBef>
                <a:spcPts val="600"/>
              </a:spcBef>
              <a:spcAft>
                <a:spcPts val="0"/>
              </a:spcAft>
              <a:buClr>
                <a:schemeClr val="dk1"/>
              </a:buClr>
              <a:buSzPts val="1100"/>
              <a:buFont typeface="Arial"/>
              <a:buNone/>
            </a:pPr>
            <a:endParaRPr sz="2700">
              <a:solidFill>
                <a:srgbClr val="7F7F7F"/>
              </a:solidFill>
              <a:latin typeface="Montserrat SemiBold"/>
              <a:ea typeface="Montserrat SemiBold"/>
              <a:cs typeface="Montserrat SemiBold"/>
              <a:sym typeface="Montserrat SemiBold"/>
            </a:endParaRPr>
          </a:p>
          <a:p>
            <a:pPr marL="0" lvl="0" indent="0" algn="l" rtl="0">
              <a:lnSpc>
                <a:spcPct val="110000"/>
              </a:lnSpc>
              <a:spcBef>
                <a:spcPts val="600"/>
              </a:spcBef>
              <a:spcAft>
                <a:spcPts val="0"/>
              </a:spcAft>
              <a:buClr>
                <a:schemeClr val="dk1"/>
              </a:buClr>
              <a:buSzPts val="1100"/>
              <a:buFont typeface="Arial"/>
              <a:buNone/>
            </a:pPr>
            <a:r>
              <a:rPr lang="en" sz="2700">
                <a:solidFill>
                  <a:srgbClr val="7F7F7F"/>
                </a:solidFill>
                <a:latin typeface="Montserrat SemiBold"/>
                <a:ea typeface="Montserrat SemiBold"/>
                <a:cs typeface="Montserrat SemiBold"/>
                <a:sym typeface="Montserrat SemiBold"/>
              </a:rPr>
              <a:t>When you </a:t>
            </a:r>
            <a:r>
              <a:rPr lang="en" sz="2700" b="1">
                <a:solidFill>
                  <a:srgbClr val="7F7F7F"/>
                </a:solidFill>
                <a:latin typeface="Montserrat"/>
                <a:ea typeface="Montserrat"/>
                <a:cs typeface="Montserrat"/>
                <a:sym typeface="Montserrat"/>
              </a:rPr>
              <a:t>Tune In</a:t>
            </a:r>
            <a:r>
              <a:rPr lang="en" sz="2700">
                <a:solidFill>
                  <a:srgbClr val="7F7F7F"/>
                </a:solidFill>
                <a:latin typeface="Montserrat SemiBold"/>
                <a:ea typeface="Montserrat SemiBold"/>
                <a:cs typeface="Montserrat SemiBold"/>
                <a:sym typeface="Montserrat SemiBold"/>
              </a:rPr>
              <a:t>, </a:t>
            </a:r>
            <a:r>
              <a:rPr lang="en" sz="2700" b="1">
                <a:solidFill>
                  <a:srgbClr val="7F7F7F"/>
                </a:solidFill>
                <a:latin typeface="Montserrat"/>
                <a:ea typeface="Montserrat"/>
                <a:cs typeface="Montserrat"/>
                <a:sym typeface="Montserrat"/>
              </a:rPr>
              <a:t>Talk More</a:t>
            </a:r>
            <a:r>
              <a:rPr lang="en" sz="2700">
                <a:solidFill>
                  <a:srgbClr val="7F7F7F"/>
                </a:solidFill>
                <a:latin typeface="Montserrat SemiBold"/>
                <a:ea typeface="Montserrat SemiBold"/>
                <a:cs typeface="Montserrat SemiBold"/>
                <a:sym typeface="Montserrat SemiBold"/>
              </a:rPr>
              <a:t>, and </a:t>
            </a:r>
            <a:r>
              <a:rPr lang="en" sz="2700" b="1">
                <a:solidFill>
                  <a:srgbClr val="7F7F7F"/>
                </a:solidFill>
                <a:latin typeface="Montserrat"/>
                <a:ea typeface="Montserrat"/>
                <a:cs typeface="Montserrat"/>
                <a:sym typeface="Montserrat"/>
              </a:rPr>
              <a:t>Take Turns </a:t>
            </a:r>
            <a:r>
              <a:rPr lang="en" sz="2700">
                <a:solidFill>
                  <a:srgbClr val="7F7F7F"/>
                </a:solidFill>
                <a:latin typeface="Montserrat SemiBold"/>
                <a:ea typeface="Montserrat SemiBold"/>
                <a:cs typeface="Montserrat SemiBold"/>
                <a:sym typeface="Montserrat SemiBold"/>
              </a:rPr>
              <a:t>you make the greatest investment you can in child’s future.  </a:t>
            </a:r>
            <a:endParaRPr sz="2700">
              <a:solidFill>
                <a:srgbClr val="7F7F7F"/>
              </a:solidFill>
              <a:latin typeface="Montserrat SemiBold"/>
              <a:ea typeface="Montserrat SemiBold"/>
              <a:cs typeface="Montserrat SemiBold"/>
              <a:sym typeface="Montserrat SemiBold"/>
            </a:endParaRPr>
          </a:p>
          <a:p>
            <a:pPr marL="0" lvl="0" indent="0" algn="ctr" rtl="0">
              <a:spcBef>
                <a:spcPts val="600"/>
              </a:spcBef>
              <a:spcAft>
                <a:spcPts val="0"/>
              </a:spcAft>
              <a:buNone/>
            </a:pPr>
            <a:endParaRPr sz="2700">
              <a:solidFill>
                <a:srgbClr val="666666"/>
              </a:solidFill>
              <a:latin typeface="Montserrat SemiBold"/>
              <a:ea typeface="Montserrat SemiBold"/>
              <a:cs typeface="Montserrat SemiBold"/>
              <a:sym typeface="Montserrat SemiBold"/>
            </a:endParaRPr>
          </a:p>
        </p:txBody>
      </p:sp>
      <p:sp>
        <p:nvSpPr>
          <p:cNvPr id="346" name="Google Shape;346;p50"/>
          <p:cNvSpPr/>
          <p:nvPr/>
        </p:nvSpPr>
        <p:spPr>
          <a:xfrm>
            <a:off x="52050" y="6354500"/>
            <a:ext cx="9039900" cy="41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AB8D0"/>
        </a:solidFill>
        <a:effectLst/>
      </p:bgPr>
    </p:bg>
    <p:spTree>
      <p:nvGrpSpPr>
        <p:cNvPr id="1" name="Shape 334"/>
        <p:cNvGrpSpPr/>
        <p:nvPr/>
      </p:nvGrpSpPr>
      <p:grpSpPr>
        <a:xfrm>
          <a:off x="0" y="0"/>
          <a:ext cx="0" cy="0"/>
          <a:chOff x="0" y="0"/>
          <a:chExt cx="0" cy="0"/>
        </a:xfrm>
      </p:grpSpPr>
      <p:pic>
        <p:nvPicPr>
          <p:cNvPr id="335" name="Google Shape;335;p49"/>
          <p:cNvPicPr preferRelativeResize="0"/>
          <p:nvPr/>
        </p:nvPicPr>
        <p:blipFill>
          <a:blip r:embed="rId3">
            <a:alphaModFix/>
          </a:blip>
          <a:stretch>
            <a:fillRect/>
          </a:stretch>
        </p:blipFill>
        <p:spPr>
          <a:xfrm>
            <a:off x="2218963" y="275276"/>
            <a:ext cx="4706072" cy="1702225"/>
          </a:xfrm>
          <a:prstGeom prst="rect">
            <a:avLst/>
          </a:prstGeom>
          <a:noFill/>
          <a:ln>
            <a:noFill/>
          </a:ln>
        </p:spPr>
      </p:pic>
      <p:pic>
        <p:nvPicPr>
          <p:cNvPr id="336" name="Google Shape;336;p49"/>
          <p:cNvPicPr preferRelativeResize="0"/>
          <p:nvPr/>
        </p:nvPicPr>
        <p:blipFill>
          <a:blip r:embed="rId4">
            <a:alphaModFix/>
          </a:blip>
          <a:stretch>
            <a:fillRect/>
          </a:stretch>
        </p:blipFill>
        <p:spPr>
          <a:xfrm>
            <a:off x="4244271" y="6110097"/>
            <a:ext cx="1655363" cy="255719"/>
          </a:xfrm>
          <a:prstGeom prst="rect">
            <a:avLst/>
          </a:prstGeom>
          <a:noFill/>
          <a:ln>
            <a:noFill/>
          </a:ln>
        </p:spPr>
      </p:pic>
      <p:pic>
        <p:nvPicPr>
          <p:cNvPr id="337" name="Google Shape;337;p49"/>
          <p:cNvPicPr preferRelativeResize="0"/>
          <p:nvPr/>
        </p:nvPicPr>
        <p:blipFill>
          <a:blip r:embed="rId5">
            <a:alphaModFix/>
          </a:blip>
          <a:stretch>
            <a:fillRect/>
          </a:stretch>
        </p:blipFill>
        <p:spPr>
          <a:xfrm>
            <a:off x="6192032" y="5991365"/>
            <a:ext cx="1041155" cy="493182"/>
          </a:xfrm>
          <a:prstGeom prst="rect">
            <a:avLst/>
          </a:prstGeom>
          <a:noFill/>
          <a:ln>
            <a:noFill/>
          </a:ln>
        </p:spPr>
      </p:pic>
      <p:pic>
        <p:nvPicPr>
          <p:cNvPr id="338" name="Google Shape;338;p49"/>
          <p:cNvPicPr preferRelativeResize="0"/>
          <p:nvPr/>
        </p:nvPicPr>
        <p:blipFill>
          <a:blip r:embed="rId6">
            <a:alphaModFix/>
          </a:blip>
          <a:stretch>
            <a:fillRect/>
          </a:stretch>
        </p:blipFill>
        <p:spPr>
          <a:xfrm>
            <a:off x="7525583" y="6110136"/>
            <a:ext cx="1271915" cy="255641"/>
          </a:xfrm>
          <a:prstGeom prst="rect">
            <a:avLst/>
          </a:prstGeom>
          <a:noFill/>
          <a:ln>
            <a:noFill/>
          </a:ln>
        </p:spPr>
      </p:pic>
      <p:sp>
        <p:nvSpPr>
          <p:cNvPr id="339" name="Google Shape;339;p49"/>
          <p:cNvSpPr txBox="1">
            <a:spLocks noGrp="1"/>
          </p:cNvSpPr>
          <p:nvPr>
            <p:ph type="title" idx="4294967295"/>
          </p:nvPr>
        </p:nvSpPr>
        <p:spPr>
          <a:xfrm>
            <a:off x="2315400" y="5205525"/>
            <a:ext cx="4513200" cy="55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latin typeface="Montserrat"/>
                <a:ea typeface="Montserrat"/>
                <a:cs typeface="Montserrat"/>
                <a:sym typeface="Montserrat"/>
              </a:rPr>
              <a:t>the3Ts.org</a:t>
            </a:r>
            <a:endParaRPr b="1">
              <a:solidFill>
                <a:srgbClr val="FFFFFF"/>
              </a:solidFill>
              <a:latin typeface="Montserrat"/>
              <a:ea typeface="Montserrat"/>
              <a:cs typeface="Montserrat"/>
              <a:sym typeface="Montserrat"/>
            </a:endParaRPr>
          </a:p>
        </p:txBody>
      </p:sp>
      <p:pic>
        <p:nvPicPr>
          <p:cNvPr id="340" name="Google Shape;340;p49" title="3Ts App Demo_V08_UPDATE_021020.mp4">
            <a:hlinkClick r:id="rId7"/>
          </p:cNvPr>
          <p:cNvPicPr preferRelativeResize="0"/>
          <p:nvPr/>
        </p:nvPicPr>
        <p:blipFill>
          <a:blip r:embed="rId8">
            <a:alphaModFix/>
          </a:blip>
          <a:stretch>
            <a:fillRect/>
          </a:stretch>
        </p:blipFill>
        <p:spPr>
          <a:xfrm>
            <a:off x="2188800" y="2129888"/>
            <a:ext cx="5196845" cy="2923225"/>
          </a:xfrm>
          <a:prstGeom prst="rect">
            <a:avLst/>
          </a:prstGeom>
          <a:noFill/>
          <a:ln>
            <a:noFill/>
          </a:ln>
        </p:spPr>
      </p:pic>
      <p:pic>
        <p:nvPicPr>
          <p:cNvPr id="8" name="Picture 7" descr="A close up of a logo&#10;&#10;Description automatically generated">
            <a:extLst>
              <a:ext uri="{FF2B5EF4-FFF2-40B4-BE49-F238E27FC236}">
                <a16:creationId xmlns:a16="http://schemas.microsoft.com/office/drawing/2014/main" id="{8C2A8F82-CE9E-426E-B61F-07A39FA5708C}"/>
              </a:ext>
            </a:extLst>
          </p:cNvPr>
          <p:cNvPicPr>
            <a:picLocks noChangeAspect="1"/>
          </p:cNvPicPr>
          <p:nvPr/>
        </p:nvPicPr>
        <p:blipFill>
          <a:blip r:embed="rId9"/>
          <a:stretch>
            <a:fillRect/>
          </a:stretch>
        </p:blipFill>
        <p:spPr>
          <a:xfrm>
            <a:off x="3262562" y="5736145"/>
            <a:ext cx="689311" cy="747903"/>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75B28C1A-7C5E-4BE7-8590-E56951E8C454}"/>
              </a:ext>
            </a:extLst>
          </p:cNvPr>
          <p:cNvPicPr>
            <a:picLocks noChangeAspect="1"/>
          </p:cNvPicPr>
          <p:nvPr/>
        </p:nvPicPr>
        <p:blipFill>
          <a:blip r:embed="rId10"/>
          <a:stretch>
            <a:fillRect/>
          </a:stretch>
        </p:blipFill>
        <p:spPr>
          <a:xfrm>
            <a:off x="2256482" y="5916799"/>
            <a:ext cx="713682" cy="64231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AB8D0"/>
        </a:solidFill>
        <a:effectLst/>
      </p:bgPr>
    </p:bg>
    <p:spTree>
      <p:nvGrpSpPr>
        <p:cNvPr id="1" name="Shape 350"/>
        <p:cNvGrpSpPr/>
        <p:nvPr/>
      </p:nvGrpSpPr>
      <p:grpSpPr>
        <a:xfrm>
          <a:off x="0" y="0"/>
          <a:ext cx="0" cy="0"/>
          <a:chOff x="0" y="0"/>
          <a:chExt cx="0" cy="0"/>
        </a:xfrm>
      </p:grpSpPr>
      <p:pic>
        <p:nvPicPr>
          <p:cNvPr id="351" name="Google Shape;351;p51"/>
          <p:cNvPicPr preferRelativeResize="0"/>
          <p:nvPr/>
        </p:nvPicPr>
        <p:blipFill>
          <a:blip r:embed="rId5">
            <a:alphaModFix/>
          </a:blip>
          <a:stretch>
            <a:fillRect/>
          </a:stretch>
        </p:blipFill>
        <p:spPr>
          <a:xfrm>
            <a:off x="2218963" y="275276"/>
            <a:ext cx="4706072" cy="1702225"/>
          </a:xfrm>
          <a:prstGeom prst="rect">
            <a:avLst/>
          </a:prstGeom>
          <a:noFill/>
          <a:ln>
            <a:noFill/>
          </a:ln>
        </p:spPr>
      </p:pic>
      <p:sp>
        <p:nvSpPr>
          <p:cNvPr id="352" name="Google Shape;352;p51"/>
          <p:cNvSpPr txBox="1"/>
          <p:nvPr/>
        </p:nvSpPr>
        <p:spPr>
          <a:xfrm>
            <a:off x="-20575" y="1814945"/>
            <a:ext cx="9144000" cy="3921200"/>
          </a:xfrm>
          <a:prstGeom prst="rect">
            <a:avLst/>
          </a:prstGeom>
          <a:noFill/>
          <a:ln>
            <a:noFill/>
          </a:ln>
        </p:spPr>
        <p:txBody>
          <a:bodyPr spcFirstLastPara="1" wrap="square" lIns="91425" tIns="91425" rIns="91425" bIns="91425" anchor="t" anchorCtr="0">
            <a:noAutofit/>
          </a:bodyPr>
          <a:lstStyle/>
          <a:p>
            <a:pPr lvl="0" algn="ctr"/>
            <a:r>
              <a:rPr lang="en-US" sz="3600" b="1" dirty="0">
                <a:solidFill>
                  <a:srgbClr val="FFFFFF"/>
                </a:solidFill>
                <a:latin typeface="Montserrat"/>
                <a:ea typeface="Montserrat SemiBold"/>
                <a:cs typeface="Montserrat SemiBold"/>
                <a:sym typeface="Montserrat"/>
              </a:rPr>
              <a:t>For more information about 3Ts</a:t>
            </a:r>
          </a:p>
          <a:p>
            <a:pPr lvl="0" algn="ctr"/>
            <a:r>
              <a:rPr lang="en-US" sz="3600" b="1" dirty="0">
                <a:solidFill>
                  <a:srgbClr val="FFFFFF"/>
                </a:solidFill>
                <a:latin typeface="Montserrat"/>
                <a:ea typeface="Montserrat SemiBold"/>
                <a:cs typeface="Montserrat SemiBold"/>
                <a:sym typeface="Montserrat"/>
              </a:rPr>
              <a:t> contact Michele Goytia-</a:t>
            </a:r>
          </a:p>
          <a:p>
            <a:pPr lvl="0" algn="ctr"/>
            <a:r>
              <a:rPr lang="en-US" sz="3600" b="1" dirty="0">
                <a:solidFill>
                  <a:srgbClr val="FFFFFF"/>
                </a:solidFill>
                <a:latin typeface="Montserrat"/>
                <a:ea typeface="Montserrat SemiBold"/>
                <a:cs typeface="Montserrat SemiBold"/>
                <a:sym typeface="Montserrat"/>
              </a:rPr>
              <a:t>Childcare Resource and Referral Coordinator at (904) 213-3939 x2082 or at email michele.goytia@ecs4kids.org </a:t>
            </a:r>
            <a:endParaRPr lang="en-US" sz="3600" dirty="0">
              <a:solidFill>
                <a:srgbClr val="FFFFFF"/>
              </a:solidFill>
              <a:latin typeface="Montserrat SemiBold"/>
              <a:ea typeface="Montserrat SemiBold"/>
              <a:cs typeface="Montserrat SemiBold"/>
              <a:sym typeface="Montserrat SemiBold"/>
            </a:endParaRPr>
          </a:p>
          <a:p>
            <a:pPr marL="0" lvl="0" indent="0" algn="ctr" rtl="0">
              <a:spcBef>
                <a:spcPts val="0"/>
              </a:spcBef>
              <a:spcAft>
                <a:spcPts val="0"/>
              </a:spcAft>
              <a:buNone/>
            </a:pPr>
            <a:endParaRPr sz="3600" dirty="0">
              <a:solidFill>
                <a:srgbClr val="FFFFFF"/>
              </a:solidFill>
              <a:latin typeface="Montserrat SemiBold"/>
              <a:ea typeface="Montserrat SemiBold"/>
              <a:cs typeface="Montserrat SemiBold"/>
              <a:sym typeface="Montserrat SemiBold"/>
            </a:endParaRPr>
          </a:p>
        </p:txBody>
      </p:sp>
      <p:pic>
        <p:nvPicPr>
          <p:cNvPr id="353" name="Google Shape;353;p51"/>
          <p:cNvPicPr preferRelativeResize="0"/>
          <p:nvPr/>
        </p:nvPicPr>
        <p:blipFill>
          <a:blip r:embed="rId6">
            <a:alphaModFix/>
          </a:blip>
          <a:stretch>
            <a:fillRect/>
          </a:stretch>
        </p:blipFill>
        <p:spPr>
          <a:xfrm>
            <a:off x="4244271" y="6110097"/>
            <a:ext cx="1655363" cy="255719"/>
          </a:xfrm>
          <a:prstGeom prst="rect">
            <a:avLst/>
          </a:prstGeom>
          <a:noFill/>
          <a:ln>
            <a:noFill/>
          </a:ln>
        </p:spPr>
      </p:pic>
      <p:pic>
        <p:nvPicPr>
          <p:cNvPr id="354" name="Google Shape;354;p51"/>
          <p:cNvPicPr preferRelativeResize="0"/>
          <p:nvPr/>
        </p:nvPicPr>
        <p:blipFill>
          <a:blip r:embed="rId7">
            <a:alphaModFix/>
          </a:blip>
          <a:stretch>
            <a:fillRect/>
          </a:stretch>
        </p:blipFill>
        <p:spPr>
          <a:xfrm>
            <a:off x="6192032" y="5991365"/>
            <a:ext cx="1041155" cy="493182"/>
          </a:xfrm>
          <a:prstGeom prst="rect">
            <a:avLst/>
          </a:prstGeom>
          <a:noFill/>
          <a:ln>
            <a:noFill/>
          </a:ln>
        </p:spPr>
      </p:pic>
      <p:pic>
        <p:nvPicPr>
          <p:cNvPr id="355" name="Google Shape;355;p51"/>
          <p:cNvPicPr preferRelativeResize="0"/>
          <p:nvPr/>
        </p:nvPicPr>
        <p:blipFill>
          <a:blip r:embed="rId8">
            <a:alphaModFix/>
          </a:blip>
          <a:stretch>
            <a:fillRect/>
          </a:stretch>
        </p:blipFill>
        <p:spPr>
          <a:xfrm>
            <a:off x="7525583" y="6110136"/>
            <a:ext cx="1271915" cy="255641"/>
          </a:xfrm>
          <a:prstGeom prst="rect">
            <a:avLst/>
          </a:prstGeom>
          <a:noFill/>
          <a:ln>
            <a:noFill/>
          </a:ln>
        </p:spPr>
      </p:pic>
      <p:pic>
        <p:nvPicPr>
          <p:cNvPr id="7" name="Picture 6" descr="A picture containing table&#10;&#10;Description automatically generated">
            <a:extLst>
              <a:ext uri="{FF2B5EF4-FFF2-40B4-BE49-F238E27FC236}">
                <a16:creationId xmlns:a16="http://schemas.microsoft.com/office/drawing/2014/main" id="{62E3ECF9-8B8D-48C0-AFA5-EDC33692F757}"/>
              </a:ext>
            </a:extLst>
          </p:cNvPr>
          <p:cNvPicPr>
            <a:picLocks noChangeAspect="1"/>
          </p:cNvPicPr>
          <p:nvPr/>
        </p:nvPicPr>
        <p:blipFill>
          <a:blip r:embed="rId9"/>
          <a:stretch>
            <a:fillRect/>
          </a:stretch>
        </p:blipFill>
        <p:spPr>
          <a:xfrm>
            <a:off x="2218963" y="5841734"/>
            <a:ext cx="713682" cy="642314"/>
          </a:xfrm>
          <a:prstGeom prst="rect">
            <a:avLst/>
          </a:prstGeom>
        </p:spPr>
      </p:pic>
      <p:pic>
        <p:nvPicPr>
          <p:cNvPr id="8" name="Picture 7" descr="A close up of a logo&#10;&#10;Description automatically generated">
            <a:extLst>
              <a:ext uri="{FF2B5EF4-FFF2-40B4-BE49-F238E27FC236}">
                <a16:creationId xmlns:a16="http://schemas.microsoft.com/office/drawing/2014/main" id="{9B3F8A2D-783E-408B-87CE-BE8B7790895C}"/>
              </a:ext>
            </a:extLst>
          </p:cNvPr>
          <p:cNvPicPr>
            <a:picLocks noChangeAspect="1"/>
          </p:cNvPicPr>
          <p:nvPr/>
        </p:nvPicPr>
        <p:blipFill>
          <a:blip r:embed="rId10"/>
          <a:stretch>
            <a:fillRect/>
          </a:stretch>
        </p:blipFill>
        <p:spPr>
          <a:xfrm>
            <a:off x="3262562" y="5736145"/>
            <a:ext cx="689311" cy="747903"/>
          </a:xfrm>
          <a:prstGeom prst="rect">
            <a:avLst/>
          </a:prstGeom>
        </p:spPr>
      </p:pic>
      <p:pic>
        <p:nvPicPr>
          <p:cNvPr id="2" name="Screen Recording 1">
            <a:hlinkClick r:id="" action="ppaction://media"/>
            <a:extLst>
              <a:ext uri="{FF2B5EF4-FFF2-40B4-BE49-F238E27FC236}">
                <a16:creationId xmlns:a16="http://schemas.microsoft.com/office/drawing/2014/main" id="{2D879657-ECCF-4D0C-9A29-5E9DCFEE79A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19050"/>
            <a:ext cx="9144000" cy="6819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AB8D0"/>
        </a:solidFill>
        <a:effectLst/>
      </p:bgPr>
    </p:bg>
    <p:spTree>
      <p:nvGrpSpPr>
        <p:cNvPr id="1" name="Shape 359"/>
        <p:cNvGrpSpPr/>
        <p:nvPr/>
      </p:nvGrpSpPr>
      <p:grpSpPr>
        <a:xfrm>
          <a:off x="0" y="0"/>
          <a:ext cx="0" cy="0"/>
          <a:chOff x="0" y="0"/>
          <a:chExt cx="0" cy="0"/>
        </a:xfrm>
      </p:grpSpPr>
      <p:pic>
        <p:nvPicPr>
          <p:cNvPr id="360" name="Google Shape;360;p52"/>
          <p:cNvPicPr preferRelativeResize="0"/>
          <p:nvPr/>
        </p:nvPicPr>
        <p:blipFill>
          <a:blip r:embed="rId3">
            <a:alphaModFix/>
          </a:blip>
          <a:stretch>
            <a:fillRect/>
          </a:stretch>
        </p:blipFill>
        <p:spPr>
          <a:xfrm>
            <a:off x="2218963" y="275276"/>
            <a:ext cx="4706072" cy="1702225"/>
          </a:xfrm>
          <a:prstGeom prst="rect">
            <a:avLst/>
          </a:prstGeom>
          <a:noFill/>
          <a:ln>
            <a:noFill/>
          </a:ln>
        </p:spPr>
      </p:pic>
      <p:sp>
        <p:nvSpPr>
          <p:cNvPr id="361" name="Google Shape;361;p52"/>
          <p:cNvSpPr txBox="1"/>
          <p:nvPr/>
        </p:nvSpPr>
        <p:spPr>
          <a:xfrm>
            <a:off x="-20575" y="3008100"/>
            <a:ext cx="9144000" cy="84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500" b="1">
                <a:solidFill>
                  <a:srgbClr val="FFFFFF"/>
                </a:solidFill>
                <a:latin typeface="Montserrat"/>
                <a:ea typeface="Montserrat"/>
                <a:cs typeface="Montserrat"/>
                <a:sym typeface="Montserrat"/>
              </a:rPr>
              <a:t>Thank you!</a:t>
            </a:r>
            <a:endParaRPr sz="7500">
              <a:solidFill>
                <a:srgbClr val="FFFFFF"/>
              </a:solidFill>
              <a:latin typeface="Montserrat SemiBold"/>
              <a:ea typeface="Montserrat SemiBold"/>
              <a:cs typeface="Montserrat SemiBold"/>
              <a:sym typeface="Montserrat SemiBold"/>
            </a:endParaRPr>
          </a:p>
        </p:txBody>
      </p:sp>
      <p:pic>
        <p:nvPicPr>
          <p:cNvPr id="362" name="Google Shape;362;p52"/>
          <p:cNvPicPr preferRelativeResize="0"/>
          <p:nvPr/>
        </p:nvPicPr>
        <p:blipFill>
          <a:blip r:embed="rId4">
            <a:alphaModFix/>
          </a:blip>
          <a:stretch>
            <a:fillRect/>
          </a:stretch>
        </p:blipFill>
        <p:spPr>
          <a:xfrm>
            <a:off x="4244271" y="6110097"/>
            <a:ext cx="1655363" cy="255719"/>
          </a:xfrm>
          <a:prstGeom prst="rect">
            <a:avLst/>
          </a:prstGeom>
          <a:noFill/>
          <a:ln>
            <a:noFill/>
          </a:ln>
        </p:spPr>
      </p:pic>
      <p:pic>
        <p:nvPicPr>
          <p:cNvPr id="363" name="Google Shape;363;p52"/>
          <p:cNvPicPr preferRelativeResize="0"/>
          <p:nvPr/>
        </p:nvPicPr>
        <p:blipFill>
          <a:blip r:embed="rId5">
            <a:alphaModFix/>
          </a:blip>
          <a:stretch>
            <a:fillRect/>
          </a:stretch>
        </p:blipFill>
        <p:spPr>
          <a:xfrm>
            <a:off x="6192032" y="5991365"/>
            <a:ext cx="1041155" cy="493182"/>
          </a:xfrm>
          <a:prstGeom prst="rect">
            <a:avLst/>
          </a:prstGeom>
          <a:noFill/>
          <a:ln>
            <a:noFill/>
          </a:ln>
        </p:spPr>
      </p:pic>
      <p:pic>
        <p:nvPicPr>
          <p:cNvPr id="364" name="Google Shape;364;p52"/>
          <p:cNvPicPr preferRelativeResize="0"/>
          <p:nvPr/>
        </p:nvPicPr>
        <p:blipFill>
          <a:blip r:embed="rId6">
            <a:alphaModFix/>
          </a:blip>
          <a:stretch>
            <a:fillRect/>
          </a:stretch>
        </p:blipFill>
        <p:spPr>
          <a:xfrm>
            <a:off x="7525583" y="6110136"/>
            <a:ext cx="1271915" cy="255641"/>
          </a:xfrm>
          <a:prstGeom prst="rect">
            <a:avLst/>
          </a:prstGeom>
          <a:noFill/>
          <a:ln>
            <a:noFill/>
          </a:ln>
        </p:spPr>
      </p:pic>
      <p:pic>
        <p:nvPicPr>
          <p:cNvPr id="7" name="Picture 6" descr="A picture containing table&#10;&#10;Description automatically generated">
            <a:extLst>
              <a:ext uri="{FF2B5EF4-FFF2-40B4-BE49-F238E27FC236}">
                <a16:creationId xmlns:a16="http://schemas.microsoft.com/office/drawing/2014/main" id="{F14A689B-F58A-4D3C-9A4D-1D6594522772}"/>
              </a:ext>
            </a:extLst>
          </p:cNvPr>
          <p:cNvPicPr>
            <a:picLocks noChangeAspect="1"/>
          </p:cNvPicPr>
          <p:nvPr/>
        </p:nvPicPr>
        <p:blipFill>
          <a:blip r:embed="rId7"/>
          <a:stretch>
            <a:fillRect/>
          </a:stretch>
        </p:blipFill>
        <p:spPr>
          <a:xfrm>
            <a:off x="2256482" y="5916799"/>
            <a:ext cx="713682" cy="642314"/>
          </a:xfrm>
          <a:prstGeom prst="rect">
            <a:avLst/>
          </a:prstGeom>
        </p:spPr>
      </p:pic>
      <p:pic>
        <p:nvPicPr>
          <p:cNvPr id="8" name="Picture 7" descr="A close up of a logo&#10;&#10;Description automatically generated">
            <a:extLst>
              <a:ext uri="{FF2B5EF4-FFF2-40B4-BE49-F238E27FC236}">
                <a16:creationId xmlns:a16="http://schemas.microsoft.com/office/drawing/2014/main" id="{49C28880-5AB3-490E-8C8C-9753A8614747}"/>
              </a:ext>
            </a:extLst>
          </p:cNvPr>
          <p:cNvPicPr>
            <a:picLocks noChangeAspect="1"/>
          </p:cNvPicPr>
          <p:nvPr/>
        </p:nvPicPr>
        <p:blipFill>
          <a:blip r:embed="rId8"/>
          <a:stretch>
            <a:fillRect/>
          </a:stretch>
        </p:blipFill>
        <p:spPr>
          <a:xfrm>
            <a:off x="3262560" y="5799095"/>
            <a:ext cx="689311" cy="74790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
        <p:cNvGrpSpPr/>
        <p:nvPr/>
      </p:nvGrpSpPr>
      <p:grpSpPr>
        <a:xfrm>
          <a:off x="0" y="0"/>
          <a:ext cx="0" cy="0"/>
          <a:chOff x="0" y="0"/>
          <a:chExt cx="0" cy="0"/>
        </a:xfrm>
      </p:grpSpPr>
      <p:sp>
        <p:nvSpPr>
          <p:cNvPr id="78" name="Google Shape;78;p17"/>
          <p:cNvSpPr txBox="1"/>
          <p:nvPr/>
        </p:nvSpPr>
        <p:spPr>
          <a:xfrm>
            <a:off x="311700" y="21497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solidFill>
                  <a:srgbClr val="1692AD"/>
                </a:solidFill>
                <a:latin typeface="Montserrat"/>
                <a:ea typeface="Montserrat"/>
                <a:cs typeface="Montserrat"/>
                <a:sym typeface="Montserrat"/>
              </a:rPr>
              <a:t>What are the 3Ts?</a:t>
            </a:r>
            <a:endParaRPr sz="2800">
              <a:solidFill>
                <a:srgbClr val="1692AD"/>
              </a:solidFill>
              <a:latin typeface="Montserrat SemiBold"/>
              <a:ea typeface="Montserrat SemiBold"/>
              <a:cs typeface="Montserrat SemiBold"/>
              <a:sym typeface="Montserrat SemiBold"/>
            </a:endParaRPr>
          </a:p>
        </p:txBody>
      </p:sp>
      <p:sp>
        <p:nvSpPr>
          <p:cNvPr id="79" name="Google Shape;79;p17"/>
          <p:cNvSpPr txBox="1">
            <a:spLocks noGrp="1"/>
          </p:cNvSpPr>
          <p:nvPr>
            <p:ph type="body" idx="1"/>
          </p:nvPr>
        </p:nvSpPr>
        <p:spPr>
          <a:xfrm>
            <a:off x="311700" y="3166426"/>
            <a:ext cx="8520600" cy="156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a:solidFill>
                  <a:srgbClr val="666666"/>
                </a:solidFill>
                <a:latin typeface="Montserrat Medium"/>
                <a:ea typeface="Montserrat Medium"/>
                <a:cs typeface="Montserrat Medium"/>
                <a:sym typeface="Montserrat Medium"/>
              </a:rPr>
              <a:t>The </a:t>
            </a:r>
            <a:r>
              <a:rPr lang="en" sz="2600" b="1">
                <a:solidFill>
                  <a:srgbClr val="666666"/>
                </a:solidFill>
                <a:latin typeface="Montserrat"/>
                <a:ea typeface="Montserrat"/>
                <a:cs typeface="Montserrat"/>
                <a:sym typeface="Montserrat"/>
              </a:rPr>
              <a:t>3Ts</a:t>
            </a:r>
            <a:r>
              <a:rPr lang="en" sz="2600">
                <a:solidFill>
                  <a:srgbClr val="666666"/>
                </a:solidFill>
                <a:latin typeface="Montserrat Medium"/>
                <a:ea typeface="Montserrat Medium"/>
                <a:cs typeface="Montserrat Medium"/>
                <a:sym typeface="Montserrat Medium"/>
              </a:rPr>
              <a:t> - </a:t>
            </a:r>
            <a:r>
              <a:rPr lang="en" sz="2600" b="1">
                <a:solidFill>
                  <a:srgbClr val="666666"/>
                </a:solidFill>
                <a:latin typeface="Montserrat"/>
                <a:ea typeface="Montserrat"/>
                <a:cs typeface="Montserrat"/>
                <a:sym typeface="Montserrat"/>
              </a:rPr>
              <a:t>Tune In, Talk More</a:t>
            </a:r>
            <a:r>
              <a:rPr lang="en" sz="2600">
                <a:solidFill>
                  <a:srgbClr val="666666"/>
                </a:solidFill>
                <a:latin typeface="Montserrat Medium"/>
                <a:ea typeface="Montserrat Medium"/>
                <a:cs typeface="Montserrat Medium"/>
                <a:sym typeface="Montserrat Medium"/>
              </a:rPr>
              <a:t>, and </a:t>
            </a:r>
            <a:r>
              <a:rPr lang="en" sz="2600" b="1">
                <a:solidFill>
                  <a:srgbClr val="666666"/>
                </a:solidFill>
                <a:latin typeface="Montserrat"/>
                <a:ea typeface="Montserrat"/>
                <a:cs typeface="Montserrat"/>
                <a:sym typeface="Montserrat"/>
              </a:rPr>
              <a:t>Take Turns</a:t>
            </a:r>
            <a:r>
              <a:rPr lang="en" sz="2600">
                <a:solidFill>
                  <a:srgbClr val="666666"/>
                </a:solidFill>
                <a:latin typeface="Montserrat Medium"/>
                <a:ea typeface="Montserrat Medium"/>
                <a:cs typeface="Montserrat Medium"/>
                <a:sym typeface="Montserrat Medium"/>
              </a:rPr>
              <a:t> - a simple, yet powerful tool to help parents make the most of everyday interactions with their children.</a:t>
            </a:r>
            <a:r>
              <a:rPr lang="en" sz="2500">
                <a:solidFill>
                  <a:srgbClr val="666666"/>
                </a:solidFill>
                <a:latin typeface="Montserrat Medium"/>
                <a:ea typeface="Montserrat Medium"/>
                <a:cs typeface="Montserrat Medium"/>
                <a:sym typeface="Montserrat Medium"/>
              </a:rPr>
              <a:t>   </a:t>
            </a:r>
            <a:endParaRPr sz="2500">
              <a:solidFill>
                <a:srgbClr val="666666"/>
              </a:solidFill>
              <a:latin typeface="Montserrat Medium"/>
              <a:ea typeface="Montserrat Medium"/>
              <a:cs typeface="Montserrat Medium"/>
              <a:sym typeface="Montserrat Medium"/>
            </a:endParaRPr>
          </a:p>
          <a:p>
            <a:pPr marL="0" lvl="0" indent="0" algn="l" rtl="0">
              <a:spcBef>
                <a:spcPts val="1600"/>
              </a:spcBef>
              <a:spcAft>
                <a:spcPts val="1600"/>
              </a:spcAft>
              <a:buNone/>
            </a:pPr>
            <a:endParaRPr sz="2500">
              <a:solidFill>
                <a:srgbClr val="666666"/>
              </a:solidFill>
              <a:latin typeface="Montserrat Medium"/>
              <a:ea typeface="Montserrat Medium"/>
              <a:cs typeface="Montserrat Medium"/>
              <a:sym typeface="Montserrat Medium"/>
            </a:endParaRPr>
          </a:p>
        </p:txBody>
      </p:sp>
      <p:sp>
        <p:nvSpPr>
          <p:cNvPr id="80" name="Google Shape;80;p17"/>
          <p:cNvSpPr/>
          <p:nvPr/>
        </p:nvSpPr>
        <p:spPr>
          <a:xfrm>
            <a:off x="52050" y="6354500"/>
            <a:ext cx="9039900" cy="41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6" title="TMW_2_Brain_Connections_MASTER_H264_noSlate_181127_1.mp4">
            <a:hlinkClick r:id="rId3"/>
          </p:cNvPr>
          <p:cNvPicPr preferRelativeResize="0"/>
          <p:nvPr/>
        </p:nvPicPr>
        <p:blipFill>
          <a:blip r:embed="rId4">
            <a:alphaModFix/>
          </a:blip>
          <a:stretch>
            <a:fillRect/>
          </a:stretch>
        </p:blipFill>
        <p:spPr>
          <a:xfrm>
            <a:off x="795000" y="1304438"/>
            <a:ext cx="7554000" cy="4249125"/>
          </a:xfrm>
          <a:prstGeom prst="rect">
            <a:avLst/>
          </a:prstGeom>
          <a:noFill/>
          <a:ln>
            <a:noFill/>
          </a:ln>
        </p:spPr>
      </p:pic>
      <p:sp>
        <p:nvSpPr>
          <p:cNvPr id="73" name="Google Shape;73;p16"/>
          <p:cNvSpPr/>
          <p:nvPr/>
        </p:nvSpPr>
        <p:spPr>
          <a:xfrm>
            <a:off x="117825" y="6151000"/>
            <a:ext cx="9026100" cy="518400"/>
          </a:xfrm>
          <a:prstGeom prst="rect">
            <a:avLst/>
          </a:prstGeom>
          <a:solidFill>
            <a:srgbClr val="492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
        <p:cNvGrpSpPr/>
        <p:nvPr/>
      </p:nvGrpSpPr>
      <p:grpSpPr>
        <a:xfrm>
          <a:off x="0" y="0"/>
          <a:ext cx="0" cy="0"/>
          <a:chOff x="0" y="0"/>
          <a:chExt cx="0" cy="0"/>
        </a:xfrm>
      </p:grpSpPr>
      <p:sp>
        <p:nvSpPr>
          <p:cNvPr id="91" name="Google Shape;91;p19"/>
          <p:cNvSpPr/>
          <p:nvPr/>
        </p:nvSpPr>
        <p:spPr>
          <a:xfrm>
            <a:off x="2639025" y="104175"/>
            <a:ext cx="3826200" cy="1527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9"/>
          <p:cNvSpPr txBox="1"/>
          <p:nvPr/>
        </p:nvSpPr>
        <p:spPr>
          <a:xfrm>
            <a:off x="433225" y="1924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solidFill>
                  <a:srgbClr val="1692AD"/>
                </a:solidFill>
                <a:latin typeface="Montserrat"/>
                <a:ea typeface="Montserrat"/>
                <a:cs typeface="Montserrat"/>
                <a:sym typeface="Montserrat"/>
              </a:rPr>
              <a:t>The 3Ts</a:t>
            </a:r>
            <a:endParaRPr sz="2800">
              <a:solidFill>
                <a:srgbClr val="1692AD"/>
              </a:solidFill>
              <a:latin typeface="Montserrat SemiBold"/>
              <a:ea typeface="Montserrat SemiBold"/>
              <a:cs typeface="Montserrat SemiBold"/>
              <a:sym typeface="Montserrat SemiBold"/>
            </a:endParaRPr>
          </a:p>
        </p:txBody>
      </p:sp>
      <p:sp>
        <p:nvSpPr>
          <p:cNvPr id="93" name="Google Shape;93;p19"/>
          <p:cNvSpPr/>
          <p:nvPr/>
        </p:nvSpPr>
        <p:spPr>
          <a:xfrm>
            <a:off x="52050" y="6354500"/>
            <a:ext cx="9039900" cy="41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9"/>
          <p:cNvSpPr txBox="1">
            <a:spLocks noGrp="1"/>
          </p:cNvSpPr>
          <p:nvPr>
            <p:ph type="body" idx="1"/>
          </p:nvPr>
        </p:nvSpPr>
        <p:spPr>
          <a:xfrm>
            <a:off x="433225" y="2496733"/>
            <a:ext cx="8520600" cy="45552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 sz="2600" b="1">
                <a:solidFill>
                  <a:srgbClr val="7F7F7F"/>
                </a:solidFill>
                <a:latin typeface="Montserrat"/>
                <a:ea typeface="Montserrat"/>
                <a:cs typeface="Montserrat"/>
                <a:sym typeface="Montserrat"/>
              </a:rPr>
              <a:t>Tune In</a:t>
            </a:r>
            <a:r>
              <a:rPr lang="en" sz="2600">
                <a:solidFill>
                  <a:srgbClr val="7F7F7F"/>
                </a:solidFill>
                <a:latin typeface="Montserrat Medium"/>
                <a:ea typeface="Montserrat Medium"/>
                <a:cs typeface="Montserrat Medium"/>
                <a:sym typeface="Montserrat Medium"/>
              </a:rPr>
              <a:t>: Be in the moment with your child.</a:t>
            </a:r>
            <a:endParaRPr sz="2600">
              <a:solidFill>
                <a:srgbClr val="7F7F7F"/>
              </a:solidFill>
              <a:latin typeface="Montserrat Medium"/>
              <a:ea typeface="Montserrat Medium"/>
              <a:cs typeface="Montserrat Medium"/>
              <a:sym typeface="Montserrat Medium"/>
            </a:endParaRPr>
          </a:p>
          <a:p>
            <a:pPr marL="457200" lvl="0" indent="-393700" algn="l" rtl="0">
              <a:lnSpc>
                <a:spcPct val="90000"/>
              </a:lnSpc>
              <a:spcBef>
                <a:spcPts val="1000"/>
              </a:spcBef>
              <a:spcAft>
                <a:spcPts val="0"/>
              </a:spcAft>
              <a:buSzPts val="2600"/>
              <a:buFont typeface="Montserrat Medium"/>
              <a:buChar char="●"/>
            </a:pPr>
            <a:r>
              <a:rPr lang="en" sz="2600">
                <a:solidFill>
                  <a:srgbClr val="7F7F7F"/>
                </a:solidFill>
                <a:latin typeface="Montserrat Medium"/>
                <a:ea typeface="Montserrat Medium"/>
                <a:cs typeface="Montserrat Medium"/>
                <a:sym typeface="Montserrat Medium"/>
              </a:rPr>
              <a:t>Use what your child is focused on to guide your interactions.</a:t>
            </a:r>
            <a:endParaRPr sz="2600">
              <a:solidFill>
                <a:srgbClr val="7F7F7F"/>
              </a:solidFill>
              <a:latin typeface="Montserrat Medium"/>
              <a:ea typeface="Montserrat Medium"/>
              <a:cs typeface="Montserrat Medium"/>
              <a:sym typeface="Montserrat Medium"/>
            </a:endParaRPr>
          </a:p>
          <a:p>
            <a:pPr marL="457200" lvl="0" indent="-393700" algn="l" rtl="0">
              <a:lnSpc>
                <a:spcPct val="90000"/>
              </a:lnSpc>
              <a:spcBef>
                <a:spcPts val="0"/>
              </a:spcBef>
              <a:spcAft>
                <a:spcPts val="0"/>
              </a:spcAft>
              <a:buSzPts val="2600"/>
              <a:buChar char="●"/>
            </a:pPr>
            <a:r>
              <a:rPr lang="en" sz="2600">
                <a:solidFill>
                  <a:srgbClr val="7F7F7F"/>
                </a:solidFill>
                <a:latin typeface="Montserrat Medium"/>
                <a:ea typeface="Montserrat Medium"/>
                <a:cs typeface="Montserrat Medium"/>
                <a:sym typeface="Montserrat Medium"/>
              </a:rPr>
              <a:t>Children’s focus is always changing, so it’s important to stay </a:t>
            </a:r>
            <a:r>
              <a:rPr lang="en" sz="2600" b="1">
                <a:solidFill>
                  <a:srgbClr val="7F7F7F"/>
                </a:solidFill>
                <a:latin typeface="Montserrat"/>
                <a:ea typeface="Montserrat"/>
                <a:cs typeface="Montserrat"/>
                <a:sym typeface="Montserrat"/>
              </a:rPr>
              <a:t>Tuned In</a:t>
            </a:r>
            <a:r>
              <a:rPr lang="en" sz="2600">
                <a:solidFill>
                  <a:srgbClr val="7F7F7F"/>
                </a:solidFill>
                <a:latin typeface="Montserrat Medium"/>
                <a:ea typeface="Montserrat Medium"/>
                <a:cs typeface="Montserrat Medium"/>
                <a:sym typeface="Montserrat Medium"/>
              </a:rPr>
              <a:t>.</a:t>
            </a:r>
            <a:endParaRPr sz="2600">
              <a:solidFill>
                <a:srgbClr val="7F7F7F"/>
              </a:solidFill>
              <a:latin typeface="Montserrat Medium"/>
              <a:ea typeface="Montserrat Medium"/>
              <a:cs typeface="Montserrat Medium"/>
              <a:sym typeface="Montserrat Medium"/>
            </a:endParaRPr>
          </a:p>
          <a:p>
            <a:pPr marL="457200" lvl="0" indent="-393700" algn="l" rtl="0">
              <a:lnSpc>
                <a:spcPct val="90000"/>
              </a:lnSpc>
              <a:spcBef>
                <a:spcPts val="0"/>
              </a:spcBef>
              <a:spcAft>
                <a:spcPts val="0"/>
              </a:spcAft>
              <a:buClr>
                <a:srgbClr val="7F7F7F"/>
              </a:buClr>
              <a:buSzPts val="2600"/>
              <a:buFont typeface="Montserrat Medium"/>
              <a:buChar char="●"/>
            </a:pPr>
            <a:r>
              <a:rPr lang="en" sz="2600">
                <a:solidFill>
                  <a:srgbClr val="7F7F7F"/>
                </a:solidFill>
                <a:latin typeface="Montserrat Medium"/>
                <a:ea typeface="Montserrat Medium"/>
                <a:cs typeface="Montserrat Medium"/>
                <a:sym typeface="Montserrat Medium"/>
              </a:rPr>
              <a:t>If you aren’t </a:t>
            </a:r>
            <a:r>
              <a:rPr lang="en" sz="2600" b="1">
                <a:solidFill>
                  <a:srgbClr val="7F7F7F"/>
                </a:solidFill>
                <a:latin typeface="Montserrat"/>
                <a:ea typeface="Montserrat"/>
                <a:cs typeface="Montserrat"/>
                <a:sym typeface="Montserrat"/>
              </a:rPr>
              <a:t>Tuned In</a:t>
            </a:r>
            <a:r>
              <a:rPr lang="en" sz="2600">
                <a:solidFill>
                  <a:srgbClr val="7F7F7F"/>
                </a:solidFill>
                <a:latin typeface="Montserrat Medium"/>
                <a:ea typeface="Montserrat Medium"/>
                <a:cs typeface="Montserrat Medium"/>
                <a:sym typeface="Montserrat Medium"/>
              </a:rPr>
              <a:t>, you won’t be able to </a:t>
            </a:r>
            <a:r>
              <a:rPr lang="en" sz="2600" b="1">
                <a:solidFill>
                  <a:srgbClr val="7F7F7F"/>
                </a:solidFill>
                <a:latin typeface="Montserrat"/>
                <a:ea typeface="Montserrat"/>
                <a:cs typeface="Montserrat"/>
                <a:sym typeface="Montserrat"/>
              </a:rPr>
              <a:t>Talk More</a:t>
            </a:r>
            <a:r>
              <a:rPr lang="en" sz="2600">
                <a:solidFill>
                  <a:srgbClr val="7F7F7F"/>
                </a:solidFill>
                <a:latin typeface="Montserrat Medium"/>
                <a:ea typeface="Montserrat Medium"/>
                <a:cs typeface="Montserrat Medium"/>
                <a:sym typeface="Montserrat Medium"/>
              </a:rPr>
              <a:t> or </a:t>
            </a:r>
            <a:r>
              <a:rPr lang="en" sz="2600" b="1">
                <a:solidFill>
                  <a:srgbClr val="7F7F7F"/>
                </a:solidFill>
                <a:latin typeface="Montserrat"/>
                <a:ea typeface="Montserrat"/>
                <a:cs typeface="Montserrat"/>
                <a:sym typeface="Montserrat"/>
              </a:rPr>
              <a:t>Take Turns</a:t>
            </a:r>
            <a:r>
              <a:rPr lang="en" sz="2600">
                <a:solidFill>
                  <a:srgbClr val="7F7F7F"/>
                </a:solidFill>
                <a:latin typeface="Montserrat Medium"/>
                <a:ea typeface="Montserrat Medium"/>
                <a:cs typeface="Montserrat Medium"/>
                <a:sym typeface="Montserrat Medium"/>
              </a:rPr>
              <a:t>.</a:t>
            </a:r>
            <a:endParaRPr sz="2600">
              <a:solidFill>
                <a:srgbClr val="666666"/>
              </a:solidFill>
              <a:latin typeface="Montserrat Medium"/>
              <a:ea typeface="Montserrat Medium"/>
              <a:cs typeface="Montserrat Medium"/>
              <a:sym typeface="Montserrat Medium"/>
            </a:endParaRPr>
          </a:p>
          <a:p>
            <a:pPr marL="457200" lvl="0" indent="0" algn="l" rtl="0">
              <a:lnSpc>
                <a:spcPct val="90000"/>
              </a:lnSpc>
              <a:spcBef>
                <a:spcPts val="1000"/>
              </a:spcBef>
              <a:spcAft>
                <a:spcPts val="0"/>
              </a:spcAft>
              <a:buNone/>
            </a:pPr>
            <a:endParaRPr sz="2800" b="1">
              <a:solidFill>
                <a:srgbClr val="7F7F7F"/>
              </a:solidFill>
              <a:latin typeface="Montserrat"/>
              <a:ea typeface="Montserrat"/>
              <a:cs typeface="Montserrat"/>
              <a:sym typeface="Montserrat"/>
            </a:endParaRPr>
          </a:p>
          <a:p>
            <a:pPr marL="0" lvl="0" indent="0" algn="l" rtl="0">
              <a:spcBef>
                <a:spcPts val="0"/>
              </a:spcBef>
              <a:spcAft>
                <a:spcPts val="1600"/>
              </a:spcAft>
              <a:buNone/>
            </a:pPr>
            <a:r>
              <a:rPr lang="en" sz="2500">
                <a:solidFill>
                  <a:srgbClr val="666666"/>
                </a:solidFill>
                <a:latin typeface="Montserrat Medium"/>
                <a:ea typeface="Montserrat Medium"/>
                <a:cs typeface="Montserrat Medium"/>
                <a:sym typeface="Montserrat Medium"/>
              </a:rPr>
              <a:t> </a:t>
            </a:r>
            <a:endParaRPr sz="2500">
              <a:solidFill>
                <a:srgbClr val="666666"/>
              </a:solidFill>
              <a:latin typeface="Montserrat Medium"/>
              <a:ea typeface="Montserrat Medium"/>
              <a:cs typeface="Montserrat Medium"/>
              <a:sym typeface="Montserrat Medium"/>
            </a:endParaRPr>
          </a:p>
        </p:txBody>
      </p:sp>
      <p:pic>
        <p:nvPicPr>
          <p:cNvPr id="95" name="Google Shape;95;p19"/>
          <p:cNvPicPr preferRelativeResize="0"/>
          <p:nvPr/>
        </p:nvPicPr>
        <p:blipFill>
          <a:blip r:embed="rId4">
            <a:alphaModFix/>
          </a:blip>
          <a:stretch>
            <a:fillRect/>
          </a:stretch>
        </p:blipFill>
        <p:spPr>
          <a:xfrm>
            <a:off x="3148300" y="272925"/>
            <a:ext cx="2800125" cy="1278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
        <p:cNvGrpSpPr/>
        <p:nvPr/>
      </p:nvGrpSpPr>
      <p:grpSpPr>
        <a:xfrm>
          <a:off x="0" y="0"/>
          <a:ext cx="0" cy="0"/>
          <a:chOff x="0" y="0"/>
          <a:chExt cx="0" cy="0"/>
        </a:xfrm>
      </p:grpSpPr>
      <p:sp>
        <p:nvSpPr>
          <p:cNvPr id="100" name="Google Shape;100;p20"/>
          <p:cNvSpPr/>
          <p:nvPr/>
        </p:nvSpPr>
        <p:spPr>
          <a:xfrm>
            <a:off x="2639025" y="104175"/>
            <a:ext cx="3826200" cy="1527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0"/>
          <p:cNvSpPr txBox="1"/>
          <p:nvPr/>
        </p:nvSpPr>
        <p:spPr>
          <a:xfrm>
            <a:off x="433225" y="1924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solidFill>
                  <a:srgbClr val="1692AD"/>
                </a:solidFill>
                <a:latin typeface="Montserrat"/>
                <a:ea typeface="Montserrat"/>
                <a:cs typeface="Montserrat"/>
                <a:sym typeface="Montserrat"/>
              </a:rPr>
              <a:t>The 3Ts</a:t>
            </a:r>
            <a:endParaRPr sz="2800">
              <a:solidFill>
                <a:srgbClr val="1692AD"/>
              </a:solidFill>
              <a:latin typeface="Montserrat SemiBold"/>
              <a:ea typeface="Montserrat SemiBold"/>
              <a:cs typeface="Montserrat SemiBold"/>
              <a:sym typeface="Montserrat SemiBold"/>
            </a:endParaRPr>
          </a:p>
        </p:txBody>
      </p:sp>
      <p:sp>
        <p:nvSpPr>
          <p:cNvPr id="102" name="Google Shape;102;p20"/>
          <p:cNvSpPr/>
          <p:nvPr/>
        </p:nvSpPr>
        <p:spPr>
          <a:xfrm>
            <a:off x="52050" y="6354500"/>
            <a:ext cx="9039900" cy="41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0"/>
          <p:cNvSpPr txBox="1">
            <a:spLocks noGrp="1"/>
          </p:cNvSpPr>
          <p:nvPr>
            <p:ph type="body" idx="1"/>
          </p:nvPr>
        </p:nvSpPr>
        <p:spPr>
          <a:xfrm>
            <a:off x="433225" y="2496733"/>
            <a:ext cx="8520600" cy="45552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 sz="2800" b="1">
                <a:solidFill>
                  <a:srgbClr val="7F7F7F"/>
                </a:solidFill>
                <a:latin typeface="Montserrat"/>
                <a:ea typeface="Montserrat"/>
                <a:cs typeface="Montserrat"/>
                <a:sym typeface="Montserrat"/>
              </a:rPr>
              <a:t>Talk More</a:t>
            </a:r>
            <a:r>
              <a:rPr lang="en" sz="2800">
                <a:solidFill>
                  <a:srgbClr val="7F7F7F"/>
                </a:solidFill>
                <a:latin typeface="Montserrat Medium"/>
                <a:ea typeface="Montserrat Medium"/>
                <a:cs typeface="Montserrat Medium"/>
                <a:sym typeface="Montserrat Medium"/>
              </a:rPr>
              <a:t>: Use a wide variety of words.</a:t>
            </a:r>
            <a:endParaRPr sz="2800">
              <a:solidFill>
                <a:srgbClr val="7F7F7F"/>
              </a:solidFill>
              <a:latin typeface="Montserrat Medium"/>
              <a:ea typeface="Montserrat Medium"/>
              <a:cs typeface="Montserrat Medium"/>
              <a:sym typeface="Montserrat Medium"/>
            </a:endParaRPr>
          </a:p>
          <a:p>
            <a:pPr marL="457200" lvl="0" indent="-393700" algn="l" rtl="0">
              <a:lnSpc>
                <a:spcPct val="90000"/>
              </a:lnSpc>
              <a:spcBef>
                <a:spcPts val="1000"/>
              </a:spcBef>
              <a:spcAft>
                <a:spcPts val="0"/>
              </a:spcAft>
              <a:buSzPts val="2600"/>
              <a:buFont typeface="Montserrat Medium"/>
              <a:buChar char="●"/>
            </a:pPr>
            <a:r>
              <a:rPr lang="en" sz="2600">
                <a:solidFill>
                  <a:srgbClr val="7F7F7F"/>
                </a:solidFill>
                <a:latin typeface="Montserrat Medium"/>
                <a:ea typeface="Montserrat Medium"/>
                <a:cs typeface="Montserrat Medium"/>
                <a:sym typeface="Montserrat Medium"/>
              </a:rPr>
              <a:t>Expose your child to a rich language environment.</a:t>
            </a:r>
            <a:endParaRPr sz="2600">
              <a:solidFill>
                <a:srgbClr val="7F7F7F"/>
              </a:solidFill>
              <a:latin typeface="Montserrat Medium"/>
              <a:ea typeface="Montserrat Medium"/>
              <a:cs typeface="Montserrat Medium"/>
              <a:sym typeface="Montserrat Medium"/>
            </a:endParaRPr>
          </a:p>
          <a:p>
            <a:pPr marL="457200" lvl="0" indent="-393700" algn="l" rtl="0">
              <a:lnSpc>
                <a:spcPct val="90000"/>
              </a:lnSpc>
              <a:spcBef>
                <a:spcPts val="0"/>
              </a:spcBef>
              <a:spcAft>
                <a:spcPts val="0"/>
              </a:spcAft>
              <a:buClr>
                <a:srgbClr val="7F7F7F"/>
              </a:buClr>
              <a:buSzPts val="2600"/>
              <a:buFont typeface="Montserrat Medium"/>
              <a:buChar char="●"/>
            </a:pPr>
            <a:r>
              <a:rPr lang="en" sz="2600">
                <a:solidFill>
                  <a:srgbClr val="7F7F7F"/>
                </a:solidFill>
                <a:latin typeface="Montserrat Medium"/>
                <a:ea typeface="Montserrat Medium"/>
                <a:cs typeface="Montserrat Medium"/>
                <a:sym typeface="Montserrat Medium"/>
              </a:rPr>
              <a:t>Think of your child’s brain like a piggy bank.  Every word you say is another penny in the bank.  </a:t>
            </a:r>
            <a:endParaRPr sz="2600">
              <a:solidFill>
                <a:srgbClr val="7F7F7F"/>
              </a:solidFill>
              <a:latin typeface="Montserrat Medium"/>
              <a:ea typeface="Montserrat Medium"/>
              <a:cs typeface="Montserrat Medium"/>
              <a:sym typeface="Montserrat Medium"/>
            </a:endParaRPr>
          </a:p>
          <a:p>
            <a:pPr marL="457200" lvl="0" indent="-393700" algn="l" rtl="0">
              <a:lnSpc>
                <a:spcPct val="90000"/>
              </a:lnSpc>
              <a:spcBef>
                <a:spcPts val="0"/>
              </a:spcBef>
              <a:spcAft>
                <a:spcPts val="0"/>
              </a:spcAft>
              <a:buSzPts val="2600"/>
              <a:buChar char="●"/>
            </a:pPr>
            <a:r>
              <a:rPr lang="en" sz="2600">
                <a:solidFill>
                  <a:srgbClr val="7F7F7F"/>
                </a:solidFill>
                <a:latin typeface="Montserrat Medium"/>
                <a:ea typeface="Montserrat Medium"/>
                <a:cs typeface="Montserrat Medium"/>
                <a:sym typeface="Montserrat Medium"/>
              </a:rPr>
              <a:t>Children learn best when you </a:t>
            </a:r>
            <a:r>
              <a:rPr lang="en" sz="2600" b="1">
                <a:solidFill>
                  <a:srgbClr val="7F7F7F"/>
                </a:solidFill>
                <a:latin typeface="Montserrat"/>
                <a:ea typeface="Montserrat"/>
                <a:cs typeface="Montserrat"/>
                <a:sym typeface="Montserrat"/>
              </a:rPr>
              <a:t>Talk More</a:t>
            </a:r>
            <a:r>
              <a:rPr lang="en" sz="2600">
                <a:solidFill>
                  <a:srgbClr val="7F7F7F"/>
                </a:solidFill>
                <a:latin typeface="Montserrat Medium"/>
                <a:ea typeface="Montserrat Medium"/>
                <a:cs typeface="Montserrat Medium"/>
                <a:sym typeface="Montserrat Medium"/>
              </a:rPr>
              <a:t> </a:t>
            </a:r>
            <a:r>
              <a:rPr lang="en" sz="2600" i="1">
                <a:solidFill>
                  <a:srgbClr val="7F7F7F"/>
                </a:solidFill>
                <a:latin typeface="Montserrat Medium"/>
                <a:ea typeface="Montserrat Medium"/>
                <a:cs typeface="Montserrat Medium"/>
                <a:sym typeface="Montserrat Medium"/>
              </a:rPr>
              <a:t>with </a:t>
            </a:r>
            <a:r>
              <a:rPr lang="en" sz="2600">
                <a:solidFill>
                  <a:srgbClr val="7F7F7F"/>
                </a:solidFill>
                <a:latin typeface="Montserrat Medium"/>
                <a:ea typeface="Montserrat Medium"/>
                <a:cs typeface="Montserrat Medium"/>
                <a:sym typeface="Montserrat Medium"/>
              </a:rPr>
              <a:t>them.</a:t>
            </a:r>
            <a:endParaRPr sz="2800">
              <a:solidFill>
                <a:srgbClr val="7F7F7F"/>
              </a:solidFill>
              <a:latin typeface="Montserrat Medium"/>
              <a:ea typeface="Montserrat Medium"/>
              <a:cs typeface="Montserrat Medium"/>
              <a:sym typeface="Montserrat Medium"/>
            </a:endParaRPr>
          </a:p>
        </p:txBody>
      </p:sp>
      <p:pic>
        <p:nvPicPr>
          <p:cNvPr id="104" name="Google Shape;104;p20"/>
          <p:cNvPicPr preferRelativeResize="0"/>
          <p:nvPr/>
        </p:nvPicPr>
        <p:blipFill>
          <a:blip r:embed="rId4">
            <a:alphaModFix/>
          </a:blip>
          <a:stretch>
            <a:fillRect/>
          </a:stretch>
        </p:blipFill>
        <p:spPr>
          <a:xfrm>
            <a:off x="3148300" y="272925"/>
            <a:ext cx="2800125" cy="1278750"/>
          </a:xfrm>
          <a:prstGeom prst="rect">
            <a:avLst/>
          </a:prstGeom>
          <a:noFill/>
          <a:ln>
            <a:noFill/>
          </a:ln>
        </p:spPr>
      </p:pic>
      <p:pic>
        <p:nvPicPr>
          <p:cNvPr id="105" name="Google Shape;105;p20"/>
          <p:cNvPicPr preferRelativeResize="0"/>
          <p:nvPr/>
        </p:nvPicPr>
        <p:blipFill>
          <a:blip r:embed="rId5">
            <a:alphaModFix/>
          </a:blip>
          <a:stretch>
            <a:fillRect/>
          </a:stretch>
        </p:blipFill>
        <p:spPr>
          <a:xfrm>
            <a:off x="3148300" y="272925"/>
            <a:ext cx="2800237" cy="1278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8" title="TMW_3_3Ts_and_Definitions_MASTER_H264_noSlate_181127_1.mp4">
            <a:hlinkClick r:id="rId3"/>
          </p:cNvPr>
          <p:cNvPicPr preferRelativeResize="0"/>
          <p:nvPr/>
        </p:nvPicPr>
        <p:blipFill>
          <a:blip r:embed="rId4">
            <a:alphaModFix/>
          </a:blip>
          <a:stretch>
            <a:fillRect/>
          </a:stretch>
        </p:blipFill>
        <p:spPr>
          <a:xfrm>
            <a:off x="795000" y="1304449"/>
            <a:ext cx="7554000" cy="4249114"/>
          </a:xfrm>
          <a:prstGeom prst="rect">
            <a:avLst/>
          </a:prstGeom>
          <a:noFill/>
          <a:ln>
            <a:noFill/>
          </a:ln>
        </p:spPr>
      </p:pic>
      <p:sp>
        <p:nvSpPr>
          <p:cNvPr id="86" name="Google Shape;86;p18"/>
          <p:cNvSpPr/>
          <p:nvPr/>
        </p:nvSpPr>
        <p:spPr>
          <a:xfrm>
            <a:off x="117825" y="6151000"/>
            <a:ext cx="9026100" cy="518400"/>
          </a:xfrm>
          <a:prstGeom prst="rect">
            <a:avLst/>
          </a:prstGeom>
          <a:solidFill>
            <a:srgbClr val="492D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1"/>
          <p:cNvSpPr/>
          <p:nvPr/>
        </p:nvSpPr>
        <p:spPr>
          <a:xfrm>
            <a:off x="2639025" y="104175"/>
            <a:ext cx="3826200" cy="1527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1"/>
          <p:cNvSpPr txBox="1"/>
          <p:nvPr/>
        </p:nvSpPr>
        <p:spPr>
          <a:xfrm>
            <a:off x="433225" y="1924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solidFill>
                  <a:srgbClr val="1692AD"/>
                </a:solidFill>
                <a:latin typeface="Montserrat"/>
                <a:ea typeface="Montserrat"/>
                <a:cs typeface="Montserrat"/>
                <a:sym typeface="Montserrat"/>
              </a:rPr>
              <a:t>The 3Ts</a:t>
            </a:r>
            <a:endParaRPr sz="2800">
              <a:solidFill>
                <a:srgbClr val="1692AD"/>
              </a:solidFill>
              <a:latin typeface="Montserrat SemiBold"/>
              <a:ea typeface="Montserrat SemiBold"/>
              <a:cs typeface="Montserrat SemiBold"/>
              <a:sym typeface="Montserrat SemiBold"/>
            </a:endParaRPr>
          </a:p>
        </p:txBody>
      </p:sp>
      <p:sp>
        <p:nvSpPr>
          <p:cNvPr id="112" name="Google Shape;112;p21"/>
          <p:cNvSpPr/>
          <p:nvPr/>
        </p:nvSpPr>
        <p:spPr>
          <a:xfrm>
            <a:off x="52050" y="6354500"/>
            <a:ext cx="9039900" cy="41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1"/>
          <p:cNvSpPr txBox="1">
            <a:spLocks noGrp="1"/>
          </p:cNvSpPr>
          <p:nvPr>
            <p:ph type="body" idx="1"/>
          </p:nvPr>
        </p:nvSpPr>
        <p:spPr>
          <a:xfrm>
            <a:off x="433225" y="2496733"/>
            <a:ext cx="8520600" cy="45552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 sz="2600" b="1">
                <a:solidFill>
                  <a:srgbClr val="7F7F7F"/>
                </a:solidFill>
                <a:latin typeface="Montserrat"/>
                <a:ea typeface="Montserrat"/>
                <a:cs typeface="Montserrat"/>
                <a:sym typeface="Montserrat"/>
              </a:rPr>
              <a:t>Take Turns</a:t>
            </a:r>
            <a:r>
              <a:rPr lang="en" sz="2600">
                <a:solidFill>
                  <a:srgbClr val="7F7F7F"/>
                </a:solidFill>
                <a:latin typeface="Montserrat Medium"/>
                <a:ea typeface="Montserrat Medium"/>
                <a:cs typeface="Montserrat Medium"/>
                <a:sym typeface="Montserrat Medium"/>
              </a:rPr>
              <a:t>: Engage your child in conversation.</a:t>
            </a:r>
            <a:endParaRPr sz="2600">
              <a:solidFill>
                <a:srgbClr val="7F7F7F"/>
              </a:solidFill>
              <a:latin typeface="Montserrat Medium"/>
              <a:ea typeface="Montserrat Medium"/>
              <a:cs typeface="Montserrat Medium"/>
              <a:sym typeface="Montserrat Medium"/>
            </a:endParaRPr>
          </a:p>
          <a:p>
            <a:pPr marL="457200" lvl="0" indent="-393700" algn="l" rtl="0">
              <a:lnSpc>
                <a:spcPct val="90000"/>
              </a:lnSpc>
              <a:spcBef>
                <a:spcPts val="1000"/>
              </a:spcBef>
              <a:spcAft>
                <a:spcPts val="0"/>
              </a:spcAft>
              <a:buSzPts val="2600"/>
              <a:buChar char="●"/>
            </a:pPr>
            <a:r>
              <a:rPr lang="en" sz="2600" b="1">
                <a:solidFill>
                  <a:srgbClr val="7F7F7F"/>
                </a:solidFill>
                <a:latin typeface="Montserrat"/>
                <a:ea typeface="Montserrat"/>
                <a:cs typeface="Montserrat"/>
                <a:sym typeface="Montserrat"/>
              </a:rPr>
              <a:t>Take Turns</a:t>
            </a:r>
            <a:r>
              <a:rPr lang="en" sz="2600">
                <a:solidFill>
                  <a:srgbClr val="7F7F7F"/>
                </a:solidFill>
                <a:latin typeface="Montserrat Medium"/>
                <a:ea typeface="Montserrat Medium"/>
                <a:cs typeface="Montserrat Medium"/>
                <a:sym typeface="Montserrat Medium"/>
              </a:rPr>
              <a:t> means listening and responding to their communicative attempts.</a:t>
            </a:r>
            <a:endParaRPr sz="2600">
              <a:solidFill>
                <a:srgbClr val="7F7F7F"/>
              </a:solidFill>
              <a:latin typeface="Montserrat Medium"/>
              <a:ea typeface="Montserrat Medium"/>
              <a:cs typeface="Montserrat Medium"/>
              <a:sym typeface="Montserrat Medium"/>
            </a:endParaRPr>
          </a:p>
          <a:p>
            <a:pPr marL="457200" lvl="0" indent="-393700" algn="l" rtl="0">
              <a:lnSpc>
                <a:spcPct val="90000"/>
              </a:lnSpc>
              <a:spcBef>
                <a:spcPts val="0"/>
              </a:spcBef>
              <a:spcAft>
                <a:spcPts val="0"/>
              </a:spcAft>
              <a:buSzPts val="2600"/>
              <a:buChar char="●"/>
            </a:pPr>
            <a:r>
              <a:rPr lang="en" sz="2600">
                <a:solidFill>
                  <a:srgbClr val="7F7F7F"/>
                </a:solidFill>
                <a:latin typeface="Montserrat Medium"/>
                <a:ea typeface="Montserrat Medium"/>
                <a:cs typeface="Montserrat Medium"/>
                <a:sym typeface="Montserrat Medium"/>
              </a:rPr>
              <a:t>The way a child </a:t>
            </a:r>
            <a:r>
              <a:rPr lang="en" sz="2600" b="1">
                <a:solidFill>
                  <a:srgbClr val="7F7F7F"/>
                </a:solidFill>
                <a:latin typeface="Montserrat"/>
                <a:ea typeface="Montserrat"/>
                <a:cs typeface="Montserrat"/>
                <a:sym typeface="Montserrat"/>
              </a:rPr>
              <a:t>Takes Turns </a:t>
            </a:r>
            <a:r>
              <a:rPr lang="en" sz="2600">
                <a:solidFill>
                  <a:srgbClr val="7F7F7F"/>
                </a:solidFill>
                <a:latin typeface="Montserrat Medium"/>
                <a:ea typeface="Montserrat Medium"/>
                <a:cs typeface="Montserrat Medium"/>
                <a:sym typeface="Montserrat Medium"/>
              </a:rPr>
              <a:t>will change as they grow.</a:t>
            </a:r>
            <a:endParaRPr sz="2600">
              <a:solidFill>
                <a:srgbClr val="7F7F7F"/>
              </a:solidFill>
              <a:latin typeface="Montserrat Medium"/>
              <a:ea typeface="Montserrat Medium"/>
              <a:cs typeface="Montserrat Medium"/>
              <a:sym typeface="Montserrat Medium"/>
            </a:endParaRPr>
          </a:p>
          <a:p>
            <a:pPr marL="457200" lvl="0" indent="-393700" algn="l" rtl="0">
              <a:lnSpc>
                <a:spcPct val="90000"/>
              </a:lnSpc>
              <a:spcBef>
                <a:spcPts val="0"/>
              </a:spcBef>
              <a:spcAft>
                <a:spcPts val="0"/>
              </a:spcAft>
              <a:buSzPts val="2600"/>
              <a:buChar char="●"/>
            </a:pPr>
            <a:r>
              <a:rPr lang="en" sz="2600">
                <a:solidFill>
                  <a:srgbClr val="7F7F7F"/>
                </a:solidFill>
                <a:latin typeface="Montserrat Medium"/>
                <a:ea typeface="Montserrat Medium"/>
                <a:cs typeface="Montserrat Medium"/>
                <a:sym typeface="Montserrat Medium"/>
              </a:rPr>
              <a:t>The more they </a:t>
            </a:r>
            <a:r>
              <a:rPr lang="en" sz="2600" b="1">
                <a:solidFill>
                  <a:srgbClr val="7F7F7F"/>
                </a:solidFill>
                <a:latin typeface="Montserrat"/>
                <a:ea typeface="Montserrat"/>
                <a:cs typeface="Montserrat"/>
                <a:sym typeface="Montserrat"/>
              </a:rPr>
              <a:t>Takes Turns</a:t>
            </a:r>
            <a:r>
              <a:rPr lang="en" sz="2600">
                <a:solidFill>
                  <a:srgbClr val="7F7F7F"/>
                </a:solidFill>
                <a:latin typeface="Montserrat Medium"/>
                <a:ea typeface="Montserrat Medium"/>
                <a:cs typeface="Montserrat Medium"/>
                <a:sym typeface="Montserrat Medium"/>
              </a:rPr>
              <a:t>, the more they learn. </a:t>
            </a:r>
            <a:endParaRPr sz="2600">
              <a:solidFill>
                <a:srgbClr val="7F7F7F"/>
              </a:solidFill>
              <a:latin typeface="Montserrat Medium"/>
              <a:ea typeface="Montserrat Medium"/>
              <a:cs typeface="Montserrat Medium"/>
              <a:sym typeface="Montserrat Medium"/>
            </a:endParaRPr>
          </a:p>
          <a:p>
            <a:pPr marL="457200" lvl="0" indent="0" algn="l" rtl="0">
              <a:lnSpc>
                <a:spcPct val="90000"/>
              </a:lnSpc>
              <a:spcBef>
                <a:spcPts val="1000"/>
              </a:spcBef>
              <a:spcAft>
                <a:spcPts val="0"/>
              </a:spcAft>
              <a:buNone/>
            </a:pPr>
            <a:endParaRPr sz="2600" b="1">
              <a:solidFill>
                <a:srgbClr val="7F7F7F"/>
              </a:solidFill>
              <a:latin typeface="Montserrat"/>
              <a:ea typeface="Montserrat"/>
              <a:cs typeface="Montserrat"/>
              <a:sym typeface="Montserrat"/>
            </a:endParaRPr>
          </a:p>
          <a:p>
            <a:pPr marL="0" lvl="0" indent="0" algn="l" rtl="0">
              <a:spcBef>
                <a:spcPts val="0"/>
              </a:spcBef>
              <a:spcAft>
                <a:spcPts val="1600"/>
              </a:spcAft>
              <a:buNone/>
            </a:pPr>
            <a:r>
              <a:rPr lang="en" sz="2600">
                <a:solidFill>
                  <a:srgbClr val="666666"/>
                </a:solidFill>
                <a:latin typeface="Montserrat Medium"/>
                <a:ea typeface="Montserrat Medium"/>
                <a:cs typeface="Montserrat Medium"/>
                <a:sym typeface="Montserrat Medium"/>
              </a:rPr>
              <a:t> </a:t>
            </a:r>
            <a:endParaRPr sz="2600">
              <a:solidFill>
                <a:srgbClr val="666666"/>
              </a:solidFill>
              <a:latin typeface="Montserrat Medium"/>
              <a:ea typeface="Montserrat Medium"/>
              <a:cs typeface="Montserrat Medium"/>
              <a:sym typeface="Montserrat Medium"/>
            </a:endParaRPr>
          </a:p>
        </p:txBody>
      </p:sp>
      <p:pic>
        <p:nvPicPr>
          <p:cNvPr id="114" name="Google Shape;114;p21"/>
          <p:cNvPicPr preferRelativeResize="0"/>
          <p:nvPr/>
        </p:nvPicPr>
        <p:blipFill>
          <a:blip r:embed="rId4">
            <a:alphaModFix/>
          </a:blip>
          <a:stretch>
            <a:fillRect/>
          </a:stretch>
        </p:blipFill>
        <p:spPr>
          <a:xfrm>
            <a:off x="3148300" y="272925"/>
            <a:ext cx="2800125" cy="1278750"/>
          </a:xfrm>
          <a:prstGeom prst="rect">
            <a:avLst/>
          </a:prstGeom>
          <a:noFill/>
          <a:ln>
            <a:noFill/>
          </a:ln>
        </p:spPr>
      </p:pic>
      <p:pic>
        <p:nvPicPr>
          <p:cNvPr id="115" name="Google Shape;115;p21"/>
          <p:cNvPicPr preferRelativeResize="0"/>
          <p:nvPr/>
        </p:nvPicPr>
        <p:blipFill>
          <a:blip r:embed="rId5">
            <a:alphaModFix/>
          </a:blip>
          <a:stretch>
            <a:fillRect/>
          </a:stretch>
        </p:blipFill>
        <p:spPr>
          <a:xfrm>
            <a:off x="3148300" y="272925"/>
            <a:ext cx="2800237" cy="1278750"/>
          </a:xfrm>
          <a:prstGeom prst="rect">
            <a:avLst/>
          </a:prstGeom>
          <a:noFill/>
          <a:ln>
            <a:noFill/>
          </a:ln>
        </p:spPr>
      </p:pic>
      <p:pic>
        <p:nvPicPr>
          <p:cNvPr id="116" name="Google Shape;116;p21"/>
          <p:cNvPicPr preferRelativeResize="0"/>
          <p:nvPr/>
        </p:nvPicPr>
        <p:blipFill>
          <a:blip r:embed="rId6">
            <a:alphaModFix/>
          </a:blip>
          <a:stretch>
            <a:fillRect/>
          </a:stretch>
        </p:blipFill>
        <p:spPr>
          <a:xfrm>
            <a:off x="3148300" y="272925"/>
            <a:ext cx="2800191" cy="1278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1" name="Google Shape;121;p22"/>
          <p:cNvSpPr txBox="1"/>
          <p:nvPr/>
        </p:nvSpPr>
        <p:spPr>
          <a:xfrm>
            <a:off x="311700" y="2921025"/>
            <a:ext cx="8520600" cy="194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600">
                <a:solidFill>
                  <a:srgbClr val="666666"/>
                </a:solidFill>
                <a:latin typeface="Montserrat"/>
                <a:ea typeface="Montserrat"/>
                <a:cs typeface="Montserrat"/>
                <a:sym typeface="Montserrat"/>
              </a:rPr>
              <a:t>Use all </a:t>
            </a:r>
            <a:r>
              <a:rPr lang="en" sz="2600" b="1">
                <a:solidFill>
                  <a:srgbClr val="666666"/>
                </a:solidFill>
                <a:latin typeface="Montserrat"/>
                <a:ea typeface="Montserrat"/>
                <a:cs typeface="Montserrat"/>
                <a:sym typeface="Montserrat"/>
              </a:rPr>
              <a:t>3Ts</a:t>
            </a:r>
            <a:r>
              <a:rPr lang="en" sz="2600">
                <a:solidFill>
                  <a:srgbClr val="666666"/>
                </a:solidFill>
                <a:latin typeface="Montserrat"/>
                <a:ea typeface="Montserrat"/>
                <a:cs typeface="Montserrat"/>
                <a:sym typeface="Montserrat"/>
              </a:rPr>
              <a:t> at once to build the strongest possible brain for your child. </a:t>
            </a:r>
            <a:endParaRPr sz="2600">
              <a:solidFill>
                <a:srgbClr val="666666"/>
              </a:solidFill>
              <a:latin typeface="Montserrat"/>
              <a:ea typeface="Montserrat"/>
              <a:cs typeface="Montserrat"/>
              <a:sym typeface="Montserrat"/>
            </a:endParaRPr>
          </a:p>
        </p:txBody>
      </p:sp>
      <p:sp>
        <p:nvSpPr>
          <p:cNvPr id="122" name="Google Shape;122;p22"/>
          <p:cNvSpPr/>
          <p:nvPr/>
        </p:nvSpPr>
        <p:spPr>
          <a:xfrm>
            <a:off x="52050" y="6354500"/>
            <a:ext cx="9039900" cy="41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141C9-0F65-4F53-82DF-157467AB9A41}"/>
              </a:ext>
            </a:extLst>
          </p:cNvPr>
          <p:cNvSpPr>
            <a:spLocks noGrp="1"/>
          </p:cNvSpPr>
          <p:nvPr>
            <p:ph type="title"/>
          </p:nvPr>
        </p:nvSpPr>
        <p:spPr>
          <a:xfrm>
            <a:off x="623888" y="1709739"/>
            <a:ext cx="7886700" cy="613331"/>
          </a:xfrm>
        </p:spPr>
        <p:txBody>
          <a:bodyPr/>
          <a:lstStyle/>
          <a:p>
            <a:pPr algn="ctr"/>
            <a:endParaRPr lang="en-US" sz="3200" b="1" dirty="0">
              <a:solidFill>
                <a:schemeClr val="tx2">
                  <a:lumMod val="50000"/>
                </a:schemeClr>
              </a:solidFill>
            </a:endParaRPr>
          </a:p>
        </p:txBody>
      </p:sp>
      <p:sp>
        <p:nvSpPr>
          <p:cNvPr id="3" name="Text Placeholder 2">
            <a:extLst>
              <a:ext uri="{FF2B5EF4-FFF2-40B4-BE49-F238E27FC236}">
                <a16:creationId xmlns:a16="http://schemas.microsoft.com/office/drawing/2014/main" id="{7BBFC0C0-D074-43CB-9252-158943BF089A}"/>
              </a:ext>
            </a:extLst>
          </p:cNvPr>
          <p:cNvSpPr>
            <a:spLocks noGrp="1"/>
          </p:cNvSpPr>
          <p:nvPr>
            <p:ph type="body" idx="1"/>
          </p:nvPr>
        </p:nvSpPr>
        <p:spPr>
          <a:xfrm>
            <a:off x="623888" y="2323070"/>
            <a:ext cx="7886700" cy="4226012"/>
          </a:xfrm>
        </p:spPr>
        <p:txBody>
          <a:bodyPr/>
          <a:lstStyle/>
          <a:p>
            <a:pPr marL="1428750" lvl="2" indent="-285750">
              <a:buFont typeface="Arial" panose="020B0604020202020204" pitchFamily="34" charset="0"/>
              <a:buChar char="•"/>
            </a:pPr>
            <a:endParaRPr lang="en-US" sz="1600" dirty="0">
              <a:solidFill>
                <a:schemeClr val="tx2">
                  <a:lumMod val="50000"/>
                </a:schemeClr>
              </a:solidFill>
            </a:endParaRPr>
          </a:p>
          <a:p>
            <a:endParaRPr lang="en-US" dirty="0"/>
          </a:p>
          <a:p>
            <a:endParaRPr lang="en-US" dirty="0"/>
          </a:p>
        </p:txBody>
      </p:sp>
      <p:pic>
        <p:nvPicPr>
          <p:cNvPr id="4" name="Online Media 3" title="3Ts in Action">
            <a:hlinkClick r:id="" action="ppaction://media"/>
            <a:extLst>
              <a:ext uri="{FF2B5EF4-FFF2-40B4-BE49-F238E27FC236}">
                <a16:creationId xmlns:a16="http://schemas.microsoft.com/office/drawing/2014/main" id="{B4627CEE-E6E6-460D-8703-FCE65B4E5FAA}"/>
              </a:ext>
            </a:extLst>
          </p:cNvPr>
          <p:cNvPicPr>
            <a:picLocks noRot="1" noChangeAspect="1"/>
          </p:cNvPicPr>
          <p:nvPr>
            <a:videoFile r:link="rId1"/>
          </p:nvPr>
        </p:nvPicPr>
        <p:blipFill>
          <a:blip r:embed="rId3"/>
          <a:stretch>
            <a:fillRect/>
          </a:stretch>
        </p:blipFill>
        <p:spPr>
          <a:xfrm>
            <a:off x="1519238" y="2721576"/>
            <a:ext cx="6096000" cy="3429000"/>
          </a:xfrm>
          <a:prstGeom prst="rect">
            <a:avLst/>
          </a:prstGeom>
        </p:spPr>
      </p:pic>
    </p:spTree>
    <p:extLst>
      <p:ext uri="{BB962C8B-B14F-4D97-AF65-F5344CB8AC3E}">
        <p14:creationId xmlns:p14="http://schemas.microsoft.com/office/powerpoint/2010/main" val="375627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D585495A83B04DAB6A10E03982EEDA" ma:contentTypeVersion="14" ma:contentTypeDescription="Create a new document." ma:contentTypeScope="" ma:versionID="7f40c6c31fab37df6ac277edb87be345">
  <xsd:schema xmlns:xsd="http://www.w3.org/2001/XMLSchema" xmlns:xs="http://www.w3.org/2001/XMLSchema" xmlns:p="http://schemas.microsoft.com/office/2006/metadata/properties" xmlns:ns1="http://schemas.microsoft.com/sharepoint/v3" xmlns:ns2="69562734-1f99-4eb9-b397-0a82d5b8a838" xmlns:ns3="c0ac75f4-fb06-4a81-a091-8603c42dcb43" targetNamespace="http://schemas.microsoft.com/office/2006/metadata/properties" ma:root="true" ma:fieldsID="88c9e7a8b22bb8536b0b5c10be758beb" ns1:_="" ns2:_="" ns3:_="">
    <xsd:import namespace="http://schemas.microsoft.com/sharepoint/v3"/>
    <xsd:import namespace="69562734-1f99-4eb9-b397-0a82d5b8a838"/>
    <xsd:import namespace="c0ac75f4-fb06-4a81-a091-8603c42dcb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1:_ip_UnifiedCompliancePolicyProperties" minOccurs="0"/>
                <xsd:element ref="ns1:_ip_UnifiedCompliancePolicyUIAc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562734-1f99-4eb9-b397-0a82d5b8a83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0ac75f4-fb06-4a81-a091-8603c42dcb43"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D7F95A9D-4C92-4096-86EE-448E9C120178}"/>
</file>

<file path=customXml/itemProps2.xml><?xml version="1.0" encoding="utf-8"?>
<ds:datastoreItem xmlns:ds="http://schemas.openxmlformats.org/officeDocument/2006/customXml" ds:itemID="{556C8F2D-F2E0-48AD-A5A7-8B4A04E1148A}"/>
</file>

<file path=customXml/itemProps3.xml><?xml version="1.0" encoding="utf-8"?>
<ds:datastoreItem xmlns:ds="http://schemas.openxmlformats.org/officeDocument/2006/customXml" ds:itemID="{AFA8F4BD-8342-4A8F-B721-625DB566BEE8}"/>
</file>

<file path=docProps/app.xml><?xml version="1.0" encoding="utf-8"?>
<Properties xmlns="http://schemas.openxmlformats.org/officeDocument/2006/extended-properties" xmlns:vt="http://schemas.openxmlformats.org/officeDocument/2006/docPropsVTypes">
  <TotalTime>82</TotalTime>
  <Words>1122</Words>
  <Application>Microsoft Office PowerPoint</Application>
  <PresentationFormat>On-screen Show (4:3)</PresentationFormat>
  <Paragraphs>90</Paragraphs>
  <Slides>14</Slides>
  <Notes>13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Montserrat</vt:lpstr>
      <vt:lpstr>Montserrat SemiBold</vt:lpstr>
      <vt:lpstr>Roboto</vt:lpstr>
      <vt:lpstr>Arial</vt:lpstr>
      <vt:lpstr>Calibri</vt:lpstr>
      <vt:lpstr>Montserrat Medium</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the3Ts.org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Michele Goytia</dc:creator>
  <cp:lastModifiedBy>Michele Goytia</cp:lastModifiedBy>
  <cp:revision>8</cp:revision>
  <dcterms:modified xsi:type="dcterms:W3CDTF">2020-12-02T16:32:55Z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0x010100AED585495A83B04DAB6A10E03982EEDA</vt:lpwstr>
  </property>
</Properties>
</file>