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55" r:id="rId4"/>
  </p:sldMasterIdLst>
  <p:notesMasterIdLst>
    <p:notesMasterId r:id="rId71"/>
  </p:notesMasterIdLst>
  <p:handoutMasterIdLst>
    <p:handoutMasterId r:id="rId72"/>
  </p:handoutMasterIdLst>
  <p:sldIdLst>
    <p:sldId id="330" r:id="rId5"/>
    <p:sldId id="588" r:id="rId6"/>
    <p:sldId id="258" r:id="rId7"/>
    <p:sldId id="257" r:id="rId8"/>
    <p:sldId id="256" r:id="rId9"/>
    <p:sldId id="297" r:id="rId10"/>
    <p:sldId id="591" r:id="rId11"/>
    <p:sldId id="263" r:id="rId12"/>
    <p:sldId id="290" r:id="rId13"/>
    <p:sldId id="298" r:id="rId14"/>
    <p:sldId id="292" r:id="rId15"/>
    <p:sldId id="319" r:id="rId16"/>
    <p:sldId id="582" r:id="rId17"/>
    <p:sldId id="609" r:id="rId18"/>
    <p:sldId id="610" r:id="rId19"/>
    <p:sldId id="611" r:id="rId20"/>
    <p:sldId id="612" r:id="rId21"/>
    <p:sldId id="613" r:id="rId22"/>
    <p:sldId id="614" r:id="rId23"/>
    <p:sldId id="615" r:id="rId24"/>
    <p:sldId id="616" r:id="rId25"/>
    <p:sldId id="617" r:id="rId26"/>
    <p:sldId id="547" r:id="rId27"/>
    <p:sldId id="501" r:id="rId28"/>
    <p:sldId id="595" r:id="rId29"/>
    <p:sldId id="596" r:id="rId30"/>
    <p:sldId id="549" r:id="rId31"/>
    <p:sldId id="597" r:id="rId32"/>
    <p:sldId id="598" r:id="rId33"/>
    <p:sldId id="570" r:id="rId34"/>
    <p:sldId id="571" r:id="rId35"/>
    <p:sldId id="572" r:id="rId36"/>
    <p:sldId id="267" r:id="rId37"/>
    <p:sldId id="599" r:id="rId38"/>
    <p:sldId id="600" r:id="rId39"/>
    <p:sldId id="601" r:id="rId40"/>
    <p:sldId id="602" r:id="rId41"/>
    <p:sldId id="562" r:id="rId42"/>
    <p:sldId id="550" r:id="rId43"/>
    <p:sldId id="573" r:id="rId44"/>
    <p:sldId id="574" r:id="rId45"/>
    <p:sldId id="575" r:id="rId46"/>
    <p:sldId id="577" r:id="rId47"/>
    <p:sldId id="578" r:id="rId48"/>
    <p:sldId id="554" r:id="rId49"/>
    <p:sldId id="546" r:id="rId50"/>
    <p:sldId id="576" r:id="rId51"/>
    <p:sldId id="603" r:id="rId52"/>
    <p:sldId id="548" r:id="rId53"/>
    <p:sldId id="589" r:id="rId54"/>
    <p:sldId id="604" r:id="rId55"/>
    <p:sldId id="605" r:id="rId56"/>
    <p:sldId id="265" r:id="rId57"/>
    <p:sldId id="260" r:id="rId58"/>
    <p:sldId id="261" r:id="rId59"/>
    <p:sldId id="262" r:id="rId60"/>
    <p:sldId id="606" r:id="rId61"/>
    <p:sldId id="268" r:id="rId62"/>
    <p:sldId id="266" r:id="rId63"/>
    <p:sldId id="607" r:id="rId64"/>
    <p:sldId id="264" r:id="rId65"/>
    <p:sldId id="608" r:id="rId66"/>
    <p:sldId id="590" r:id="rId67"/>
    <p:sldId id="560" r:id="rId68"/>
    <p:sldId id="454" r:id="rId69"/>
    <p:sldId id="259" r:id="rId7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99FF"/>
    <a:srgbClr val="FF9900"/>
    <a:srgbClr val="FF9933"/>
    <a:srgbClr val="FF3399"/>
    <a:srgbClr val="D60093"/>
    <a:srgbClr val="00FF00"/>
    <a:srgbClr val="9900FF"/>
    <a:srgbClr val="0066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2DC577-816F-A0DD-B3F6-BD94B17CC150}" v="491" dt="2021-01-26T19:05:37.022"/>
    <p1510:client id="{2704C96F-B071-C8BF-2F8B-A8C32F8B944F}" v="2" dt="2021-01-26T14:37:55.683"/>
    <p1510:client id="{3E9F92DA-B589-9644-0632-B7D9D36B5B2B}" v="6" dt="2021-01-26T14:41:56.855"/>
    <p1510:client id="{93BB1151-6FD4-9C9E-763D-48F7E7EF3848}" v="23" dt="2021-01-26T18:19:31.482"/>
    <p1510:client id="{9489A82F-0D4A-4421-82B9-88A4598C087C}" v="171" dt="2021-01-26T14:17:46.653"/>
    <p1510:client id="{9F8454F9-4234-1977-4CF8-F67746142722}" v="324" dt="2021-01-26T19:38:09.238"/>
    <p1510:client id="{B3B90AC3-103D-09BB-EEA4-DFF0C80B1520}" v="4" dt="2021-01-26T14:28:41.9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2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s>
</file>

<file path=ppt/diagrams/_rels/data3.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hyperlink" Target="the3ts.org" TargetMode="Externa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diagrams/_rels/data4.xml.rels><?xml version="1.0" encoding="UTF-8" standalone="yes"?>
<Relationships xmlns="http://schemas.openxmlformats.org/package/2006/relationships"><Relationship Id="rId1" Type="http://schemas.openxmlformats.org/officeDocument/2006/relationships/hyperlink" Target="https://redcap.uchicago.edu/surveys/?s=PXDDPLF3XA" TargetMode="External"/></Relationships>
</file>

<file path=ppt/diagrams/_rels/data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ata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72.png"/><Relationship Id="rId4" Type="http://schemas.openxmlformats.org/officeDocument/2006/relationships/image" Target="../media/image75.svg"/></Relationships>
</file>

<file path=ppt/diagrams/_rels/drawing3.xml.rels><?xml version="1.0" encoding="UTF-8" standalone="yes"?>
<Relationships xmlns="http://schemas.openxmlformats.org/package/2006/relationships"><Relationship Id="rId3" Type="http://schemas.openxmlformats.org/officeDocument/2006/relationships/hyperlink" Target="the3ts.org" TargetMode="External"/><Relationship Id="rId7" Type="http://schemas.openxmlformats.org/officeDocument/2006/relationships/image" Target="../media/image23.sv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diagrams/_rels/drawing4.xml.rels><?xml version="1.0" encoding="UTF-8" standalone="yes"?>
<Relationships xmlns="http://schemas.openxmlformats.org/package/2006/relationships"><Relationship Id="rId1" Type="http://schemas.openxmlformats.org/officeDocument/2006/relationships/hyperlink" Target="https://redcap.uchicago.edu/surveys/?s=PXDDPLF3XA" TargetMode="External"/></Relationships>
</file>

<file path=ppt/diagrams/_rels/drawing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72.png"/><Relationship Id="rId4" Type="http://schemas.openxmlformats.org/officeDocument/2006/relationships/image" Target="../media/image7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9AFEF4-0F83-4755-82A9-2226D2D1F95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68B28E9-3543-4FA2-B074-DBDF3A3B43A1}">
      <dgm:prSet/>
      <dgm:spPr/>
      <dgm:t>
        <a:bodyPr/>
        <a:lstStyle/>
        <a:p>
          <a:r>
            <a:rPr lang="en-US"/>
            <a:t>THANKS FOR JOINING!</a:t>
          </a:r>
        </a:p>
      </dgm:t>
    </dgm:pt>
    <dgm:pt modelId="{442287E4-8E4E-4010-B738-1172A711197C}" type="parTrans" cxnId="{43DE6F10-5677-4CA1-9832-B66345158D74}">
      <dgm:prSet/>
      <dgm:spPr/>
      <dgm:t>
        <a:bodyPr/>
        <a:lstStyle/>
        <a:p>
          <a:endParaRPr lang="en-US"/>
        </a:p>
      </dgm:t>
    </dgm:pt>
    <dgm:pt modelId="{2BB77380-A9AD-4408-AD37-857177D16CAF}" type="sibTrans" cxnId="{43DE6F10-5677-4CA1-9832-B66345158D74}">
      <dgm:prSet/>
      <dgm:spPr/>
      <dgm:t>
        <a:bodyPr/>
        <a:lstStyle/>
        <a:p>
          <a:endParaRPr lang="en-US"/>
        </a:p>
      </dgm:t>
    </dgm:pt>
    <dgm:pt modelId="{800B1E2C-2EB0-4C4B-92BC-9B5CFC354131}">
      <dgm:prSet/>
      <dgm:spPr/>
      <dgm:t>
        <a:bodyPr/>
        <a:lstStyle/>
        <a:p>
          <a:r>
            <a:rPr lang="en-US"/>
            <a:t>Please make sure your microphones are muted</a:t>
          </a:r>
        </a:p>
      </dgm:t>
    </dgm:pt>
    <dgm:pt modelId="{11FF0197-1940-4882-BC80-AFDE3AA0AE43}" type="parTrans" cxnId="{DDB9158F-8CB0-47F9-9CF5-F94BF4521918}">
      <dgm:prSet/>
      <dgm:spPr/>
      <dgm:t>
        <a:bodyPr/>
        <a:lstStyle/>
        <a:p>
          <a:endParaRPr lang="en-US"/>
        </a:p>
      </dgm:t>
    </dgm:pt>
    <dgm:pt modelId="{8BF186CB-3B2D-4BCF-A7D2-E40E139C7533}" type="sibTrans" cxnId="{DDB9158F-8CB0-47F9-9CF5-F94BF4521918}">
      <dgm:prSet/>
      <dgm:spPr/>
      <dgm:t>
        <a:bodyPr/>
        <a:lstStyle/>
        <a:p>
          <a:endParaRPr lang="en-US"/>
        </a:p>
      </dgm:t>
    </dgm:pt>
    <dgm:pt modelId="{F152D93D-BBF5-4E89-BFCA-DE3BFBDEC197}">
      <dgm:prSet/>
      <dgm:spPr/>
      <dgm:t>
        <a:bodyPr/>
        <a:lstStyle/>
        <a:p>
          <a:r>
            <a:rPr lang="en-US"/>
            <a:t>If you have questions or comments please type them in the chat box and we will review them at the end of each section</a:t>
          </a:r>
        </a:p>
      </dgm:t>
    </dgm:pt>
    <dgm:pt modelId="{9572C42D-AA13-46BA-9E40-522C1A2864C9}" type="parTrans" cxnId="{20A0CD57-CB54-4198-B03A-9CDAA9A37934}">
      <dgm:prSet/>
      <dgm:spPr/>
      <dgm:t>
        <a:bodyPr/>
        <a:lstStyle/>
        <a:p>
          <a:endParaRPr lang="en-US"/>
        </a:p>
      </dgm:t>
    </dgm:pt>
    <dgm:pt modelId="{49051C0C-C56D-4DA1-898B-A59AA608BE2F}" type="sibTrans" cxnId="{20A0CD57-CB54-4198-B03A-9CDAA9A37934}">
      <dgm:prSet/>
      <dgm:spPr/>
      <dgm:t>
        <a:bodyPr/>
        <a:lstStyle/>
        <a:p>
          <a:endParaRPr lang="en-US"/>
        </a:p>
      </dgm:t>
    </dgm:pt>
    <dgm:pt modelId="{D5588654-22B3-4B41-BE0F-28FE8D3B852B}">
      <dgm:prSet/>
      <dgm:spPr/>
      <dgm:t>
        <a:bodyPr/>
        <a:lstStyle/>
        <a:p>
          <a:r>
            <a:rPr lang="en-US"/>
            <a:t>As always, this meeting will be recorded, and the recording will be sent out afterwards via blackboard</a:t>
          </a:r>
        </a:p>
      </dgm:t>
    </dgm:pt>
    <dgm:pt modelId="{58895F3B-8840-46B9-9D64-5CB3F681E0E0}" type="parTrans" cxnId="{9C2336D4-4C31-4EF5-8928-D0EF2145CFAC}">
      <dgm:prSet/>
      <dgm:spPr/>
      <dgm:t>
        <a:bodyPr/>
        <a:lstStyle/>
        <a:p>
          <a:endParaRPr lang="en-US"/>
        </a:p>
      </dgm:t>
    </dgm:pt>
    <dgm:pt modelId="{81B99CF6-2C65-4F73-80F0-ACE0EC1B60A7}" type="sibTrans" cxnId="{9C2336D4-4C31-4EF5-8928-D0EF2145CFAC}">
      <dgm:prSet/>
      <dgm:spPr/>
      <dgm:t>
        <a:bodyPr/>
        <a:lstStyle/>
        <a:p>
          <a:endParaRPr lang="en-US"/>
        </a:p>
      </dgm:t>
    </dgm:pt>
    <dgm:pt modelId="{6998D08E-BBFE-4064-AD2F-55C6997A28E3}" type="pres">
      <dgm:prSet presAssocID="{119AFEF4-0F83-4755-82A9-2226D2D1F956}" presName="linear" presStyleCnt="0">
        <dgm:presLayoutVars>
          <dgm:animLvl val="lvl"/>
          <dgm:resizeHandles val="exact"/>
        </dgm:presLayoutVars>
      </dgm:prSet>
      <dgm:spPr/>
    </dgm:pt>
    <dgm:pt modelId="{1FFD964E-8FE4-4137-AF91-4CA28A061797}" type="pres">
      <dgm:prSet presAssocID="{468B28E9-3543-4FA2-B074-DBDF3A3B43A1}" presName="parentText" presStyleLbl="node1" presStyleIdx="0" presStyleCnt="1">
        <dgm:presLayoutVars>
          <dgm:chMax val="0"/>
          <dgm:bulletEnabled val="1"/>
        </dgm:presLayoutVars>
      </dgm:prSet>
      <dgm:spPr/>
    </dgm:pt>
    <dgm:pt modelId="{EF3A9D2E-B612-4D2C-B73B-09966AEF5360}" type="pres">
      <dgm:prSet presAssocID="{468B28E9-3543-4FA2-B074-DBDF3A3B43A1}" presName="childText" presStyleLbl="revTx" presStyleIdx="0" presStyleCnt="1">
        <dgm:presLayoutVars>
          <dgm:bulletEnabled val="1"/>
        </dgm:presLayoutVars>
      </dgm:prSet>
      <dgm:spPr/>
    </dgm:pt>
  </dgm:ptLst>
  <dgm:cxnLst>
    <dgm:cxn modelId="{43DE6F10-5677-4CA1-9832-B66345158D74}" srcId="{119AFEF4-0F83-4755-82A9-2226D2D1F956}" destId="{468B28E9-3543-4FA2-B074-DBDF3A3B43A1}" srcOrd="0" destOrd="0" parTransId="{442287E4-8E4E-4010-B738-1172A711197C}" sibTransId="{2BB77380-A9AD-4408-AD37-857177D16CAF}"/>
    <dgm:cxn modelId="{7309151B-5C00-4F28-B067-7E4B8DBD30CA}" type="presOf" srcId="{468B28E9-3543-4FA2-B074-DBDF3A3B43A1}" destId="{1FFD964E-8FE4-4137-AF91-4CA28A061797}" srcOrd="0" destOrd="0" presId="urn:microsoft.com/office/officeart/2005/8/layout/vList2"/>
    <dgm:cxn modelId="{D8A2E156-A446-45C2-B559-3EE42307E85F}" type="presOf" srcId="{119AFEF4-0F83-4755-82A9-2226D2D1F956}" destId="{6998D08E-BBFE-4064-AD2F-55C6997A28E3}" srcOrd="0" destOrd="0" presId="urn:microsoft.com/office/officeart/2005/8/layout/vList2"/>
    <dgm:cxn modelId="{20A0CD57-CB54-4198-B03A-9CDAA9A37934}" srcId="{468B28E9-3543-4FA2-B074-DBDF3A3B43A1}" destId="{F152D93D-BBF5-4E89-BFCA-DE3BFBDEC197}" srcOrd="1" destOrd="0" parTransId="{9572C42D-AA13-46BA-9E40-522C1A2864C9}" sibTransId="{49051C0C-C56D-4DA1-898B-A59AA608BE2F}"/>
    <dgm:cxn modelId="{785AF188-2F18-4618-859B-868D703A46A0}" type="presOf" srcId="{F152D93D-BBF5-4E89-BFCA-DE3BFBDEC197}" destId="{EF3A9D2E-B612-4D2C-B73B-09966AEF5360}" srcOrd="0" destOrd="1" presId="urn:microsoft.com/office/officeart/2005/8/layout/vList2"/>
    <dgm:cxn modelId="{DDB9158F-8CB0-47F9-9CF5-F94BF4521918}" srcId="{468B28E9-3543-4FA2-B074-DBDF3A3B43A1}" destId="{800B1E2C-2EB0-4C4B-92BC-9B5CFC354131}" srcOrd="0" destOrd="0" parTransId="{11FF0197-1940-4882-BC80-AFDE3AA0AE43}" sibTransId="{8BF186CB-3B2D-4BCF-A7D2-E40E139C7533}"/>
    <dgm:cxn modelId="{7BB3A191-9C0B-46C9-B627-723DA0E78698}" type="presOf" srcId="{D5588654-22B3-4B41-BE0F-28FE8D3B852B}" destId="{EF3A9D2E-B612-4D2C-B73B-09966AEF5360}" srcOrd="0" destOrd="2" presId="urn:microsoft.com/office/officeart/2005/8/layout/vList2"/>
    <dgm:cxn modelId="{122CA799-7275-4547-A509-977891F53E79}" type="presOf" srcId="{800B1E2C-2EB0-4C4B-92BC-9B5CFC354131}" destId="{EF3A9D2E-B612-4D2C-B73B-09966AEF5360}" srcOrd="0" destOrd="0" presId="urn:microsoft.com/office/officeart/2005/8/layout/vList2"/>
    <dgm:cxn modelId="{9C2336D4-4C31-4EF5-8928-D0EF2145CFAC}" srcId="{468B28E9-3543-4FA2-B074-DBDF3A3B43A1}" destId="{D5588654-22B3-4B41-BE0F-28FE8D3B852B}" srcOrd="2" destOrd="0" parTransId="{58895F3B-8840-46B9-9D64-5CB3F681E0E0}" sibTransId="{81B99CF6-2C65-4F73-80F0-ACE0EC1B60A7}"/>
    <dgm:cxn modelId="{76138A43-6DE8-4FD4-926B-2D50B34A0463}" type="presParOf" srcId="{6998D08E-BBFE-4064-AD2F-55C6997A28E3}" destId="{1FFD964E-8FE4-4137-AF91-4CA28A061797}" srcOrd="0" destOrd="0" presId="urn:microsoft.com/office/officeart/2005/8/layout/vList2"/>
    <dgm:cxn modelId="{361E1D9A-F232-464F-8C80-19621E435711}" type="presParOf" srcId="{6998D08E-BBFE-4064-AD2F-55C6997A28E3}" destId="{EF3A9D2E-B612-4D2C-B73B-09966AEF536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EFC4F6-B50B-4267-96D8-1ED4DA4156F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0A08959-4AEB-4BED-A5EC-DA68554D4825}">
      <dgm:prSet/>
      <dgm:spPr/>
      <dgm:t>
        <a:bodyPr/>
        <a:lstStyle/>
        <a:p>
          <a:r>
            <a:rPr lang="en-US" b="0" i="0" baseline="0"/>
            <a:t>Tune In: Be in the moment.</a:t>
          </a:r>
          <a:endParaRPr lang="en-US"/>
        </a:p>
      </dgm:t>
    </dgm:pt>
    <dgm:pt modelId="{186D6601-54F3-4073-999C-3575D5269C2E}" type="parTrans" cxnId="{73DC7DB3-67A9-42A3-ADE9-5581FACC8F54}">
      <dgm:prSet/>
      <dgm:spPr/>
      <dgm:t>
        <a:bodyPr/>
        <a:lstStyle/>
        <a:p>
          <a:endParaRPr lang="en-US"/>
        </a:p>
      </dgm:t>
    </dgm:pt>
    <dgm:pt modelId="{AD4226D5-C7A5-4E57-8EB7-4D4996CEC2EB}" type="sibTrans" cxnId="{73DC7DB3-67A9-42A3-ADE9-5581FACC8F54}">
      <dgm:prSet/>
      <dgm:spPr/>
      <dgm:t>
        <a:bodyPr/>
        <a:lstStyle/>
        <a:p>
          <a:endParaRPr lang="en-US"/>
        </a:p>
      </dgm:t>
    </dgm:pt>
    <dgm:pt modelId="{A5E01CC7-714D-4FDF-A7F2-F1BB9243A7DC}">
      <dgm:prSet/>
      <dgm:spPr/>
      <dgm:t>
        <a:bodyPr/>
        <a:lstStyle/>
        <a:p>
          <a:r>
            <a:rPr lang="en-US" b="0" i="0" baseline="0"/>
            <a:t>Talk More: Use a wide variety of words.</a:t>
          </a:r>
          <a:endParaRPr lang="en-US"/>
        </a:p>
      </dgm:t>
    </dgm:pt>
    <dgm:pt modelId="{2C9D4348-19A2-4C1A-A304-5F792E239D63}" type="parTrans" cxnId="{330990C9-4168-431F-ABB0-489E1722135D}">
      <dgm:prSet/>
      <dgm:spPr/>
      <dgm:t>
        <a:bodyPr/>
        <a:lstStyle/>
        <a:p>
          <a:endParaRPr lang="en-US"/>
        </a:p>
      </dgm:t>
    </dgm:pt>
    <dgm:pt modelId="{E24F53FE-514A-4FF1-99A3-4CE1AC864AB1}" type="sibTrans" cxnId="{330990C9-4168-431F-ABB0-489E1722135D}">
      <dgm:prSet/>
      <dgm:spPr/>
      <dgm:t>
        <a:bodyPr/>
        <a:lstStyle/>
        <a:p>
          <a:endParaRPr lang="en-US"/>
        </a:p>
      </dgm:t>
    </dgm:pt>
    <dgm:pt modelId="{CBD5E27F-969A-4196-8A1C-0F90CDBD27CE}">
      <dgm:prSet/>
      <dgm:spPr/>
      <dgm:t>
        <a:bodyPr/>
        <a:lstStyle/>
        <a:p>
          <a:r>
            <a:rPr lang="en-US" b="0" i="0" baseline="0"/>
            <a:t>Take Turns: Engage your child in conversation.</a:t>
          </a:r>
          <a:endParaRPr lang="en-US"/>
        </a:p>
      </dgm:t>
    </dgm:pt>
    <dgm:pt modelId="{D705D018-B47B-47FA-9B35-3B2D548B493A}" type="parTrans" cxnId="{23535C44-D046-48C7-9DDD-425F94AFAB87}">
      <dgm:prSet/>
      <dgm:spPr/>
      <dgm:t>
        <a:bodyPr/>
        <a:lstStyle/>
        <a:p>
          <a:endParaRPr lang="en-US"/>
        </a:p>
      </dgm:t>
    </dgm:pt>
    <dgm:pt modelId="{82ABBE35-9178-452B-B025-0377D9F7D93C}" type="sibTrans" cxnId="{23535C44-D046-48C7-9DDD-425F94AFAB87}">
      <dgm:prSet/>
      <dgm:spPr/>
      <dgm:t>
        <a:bodyPr/>
        <a:lstStyle/>
        <a:p>
          <a:endParaRPr lang="en-US"/>
        </a:p>
      </dgm:t>
    </dgm:pt>
    <dgm:pt modelId="{8E88FE90-B45A-42EA-87A1-0E629F5AB3AF}">
      <dgm:prSet/>
      <dgm:spPr/>
      <dgm:t>
        <a:bodyPr/>
        <a:lstStyle/>
        <a:p>
          <a:r>
            <a:rPr lang="en-US" b="0" i="0" baseline="0"/>
            <a:t>The 3Ts don’t cost anything or require extra time in the day.</a:t>
          </a:r>
          <a:endParaRPr lang="en-US"/>
        </a:p>
      </dgm:t>
    </dgm:pt>
    <dgm:pt modelId="{55894737-EAC4-47D9-A770-B3A9547B1EE7}" type="parTrans" cxnId="{BDF52510-1A95-4F12-9BDC-2233493EE0A7}">
      <dgm:prSet/>
      <dgm:spPr/>
      <dgm:t>
        <a:bodyPr/>
        <a:lstStyle/>
        <a:p>
          <a:endParaRPr lang="en-US"/>
        </a:p>
      </dgm:t>
    </dgm:pt>
    <dgm:pt modelId="{176DCB95-4E24-42E3-81AD-08908BC4C635}" type="sibTrans" cxnId="{BDF52510-1A95-4F12-9BDC-2233493EE0A7}">
      <dgm:prSet/>
      <dgm:spPr/>
      <dgm:t>
        <a:bodyPr/>
        <a:lstStyle/>
        <a:p>
          <a:endParaRPr lang="en-US"/>
        </a:p>
      </dgm:t>
    </dgm:pt>
    <dgm:pt modelId="{488C10F7-E0CE-480B-A7D3-463119AE7BD1}">
      <dgm:prSet/>
      <dgm:spPr/>
      <dgm:t>
        <a:bodyPr/>
        <a:lstStyle/>
        <a:p>
          <a:r>
            <a:rPr lang="en-US" b="0" i="0" baseline="0"/>
            <a:t>They can be used anytime, anywhere to build a child’s brain.</a:t>
          </a:r>
          <a:endParaRPr lang="en-US"/>
        </a:p>
      </dgm:t>
    </dgm:pt>
    <dgm:pt modelId="{8F555290-41FA-4060-BC1D-9695967C6EEC}" type="parTrans" cxnId="{AF67FCE2-36FC-4206-B5C2-F1A99BA67F79}">
      <dgm:prSet/>
      <dgm:spPr/>
      <dgm:t>
        <a:bodyPr/>
        <a:lstStyle/>
        <a:p>
          <a:endParaRPr lang="en-US"/>
        </a:p>
      </dgm:t>
    </dgm:pt>
    <dgm:pt modelId="{9DA81CE8-FCC9-48AA-82A1-C52730F76EE2}" type="sibTrans" cxnId="{AF67FCE2-36FC-4206-B5C2-F1A99BA67F79}">
      <dgm:prSet/>
      <dgm:spPr/>
      <dgm:t>
        <a:bodyPr/>
        <a:lstStyle/>
        <a:p>
          <a:endParaRPr lang="en-US"/>
        </a:p>
      </dgm:t>
    </dgm:pt>
    <dgm:pt modelId="{EB89A824-B579-4E63-9659-AD2E479D588F}" type="pres">
      <dgm:prSet presAssocID="{CEEFC4F6-B50B-4267-96D8-1ED4DA4156FC}" presName="linear" presStyleCnt="0">
        <dgm:presLayoutVars>
          <dgm:animLvl val="lvl"/>
          <dgm:resizeHandles val="exact"/>
        </dgm:presLayoutVars>
      </dgm:prSet>
      <dgm:spPr/>
    </dgm:pt>
    <dgm:pt modelId="{2E00F315-2B72-4F9E-93FA-58A7F87703DD}" type="pres">
      <dgm:prSet presAssocID="{50A08959-4AEB-4BED-A5EC-DA68554D4825}" presName="parentText" presStyleLbl="node1" presStyleIdx="0" presStyleCnt="3">
        <dgm:presLayoutVars>
          <dgm:chMax val="0"/>
          <dgm:bulletEnabled val="1"/>
        </dgm:presLayoutVars>
      </dgm:prSet>
      <dgm:spPr/>
    </dgm:pt>
    <dgm:pt modelId="{2EA1D03A-686A-4B21-BDC9-E48E33AD2D37}" type="pres">
      <dgm:prSet presAssocID="{AD4226D5-C7A5-4E57-8EB7-4D4996CEC2EB}" presName="spacer" presStyleCnt="0"/>
      <dgm:spPr/>
    </dgm:pt>
    <dgm:pt modelId="{45AE16EF-B46E-45CA-AC6C-225C69AD7730}" type="pres">
      <dgm:prSet presAssocID="{A5E01CC7-714D-4FDF-A7F2-F1BB9243A7DC}" presName="parentText" presStyleLbl="node1" presStyleIdx="1" presStyleCnt="3">
        <dgm:presLayoutVars>
          <dgm:chMax val="0"/>
          <dgm:bulletEnabled val="1"/>
        </dgm:presLayoutVars>
      </dgm:prSet>
      <dgm:spPr/>
    </dgm:pt>
    <dgm:pt modelId="{B465D343-7D03-4B44-A0E2-1A7393E2D689}" type="pres">
      <dgm:prSet presAssocID="{E24F53FE-514A-4FF1-99A3-4CE1AC864AB1}" presName="spacer" presStyleCnt="0"/>
      <dgm:spPr/>
    </dgm:pt>
    <dgm:pt modelId="{E395EA4E-5D2C-4085-8F23-EAC915C63369}" type="pres">
      <dgm:prSet presAssocID="{CBD5E27F-969A-4196-8A1C-0F90CDBD27CE}" presName="parentText" presStyleLbl="node1" presStyleIdx="2" presStyleCnt="3">
        <dgm:presLayoutVars>
          <dgm:chMax val="0"/>
          <dgm:bulletEnabled val="1"/>
        </dgm:presLayoutVars>
      </dgm:prSet>
      <dgm:spPr/>
    </dgm:pt>
    <dgm:pt modelId="{163410A2-7A18-4720-A23D-126E8F81C831}" type="pres">
      <dgm:prSet presAssocID="{CBD5E27F-969A-4196-8A1C-0F90CDBD27CE}" presName="childText" presStyleLbl="revTx" presStyleIdx="0" presStyleCnt="1">
        <dgm:presLayoutVars>
          <dgm:bulletEnabled val="1"/>
        </dgm:presLayoutVars>
      </dgm:prSet>
      <dgm:spPr/>
    </dgm:pt>
  </dgm:ptLst>
  <dgm:cxnLst>
    <dgm:cxn modelId="{EC14EA01-00BC-4D08-97DA-BBBE286EDFF6}" type="presOf" srcId="{8E88FE90-B45A-42EA-87A1-0E629F5AB3AF}" destId="{163410A2-7A18-4720-A23D-126E8F81C831}" srcOrd="0" destOrd="0" presId="urn:microsoft.com/office/officeart/2005/8/layout/vList2"/>
    <dgm:cxn modelId="{BDF52510-1A95-4F12-9BDC-2233493EE0A7}" srcId="{CBD5E27F-969A-4196-8A1C-0F90CDBD27CE}" destId="{8E88FE90-B45A-42EA-87A1-0E629F5AB3AF}" srcOrd="0" destOrd="0" parTransId="{55894737-EAC4-47D9-A770-B3A9547B1EE7}" sibTransId="{176DCB95-4E24-42E3-81AD-08908BC4C635}"/>
    <dgm:cxn modelId="{20AD752D-83A8-475D-9278-85A53AEAC26A}" type="presOf" srcId="{50A08959-4AEB-4BED-A5EC-DA68554D4825}" destId="{2E00F315-2B72-4F9E-93FA-58A7F87703DD}" srcOrd="0" destOrd="0" presId="urn:microsoft.com/office/officeart/2005/8/layout/vList2"/>
    <dgm:cxn modelId="{63731337-C6EC-4BE7-9D08-A2135455854C}" type="presOf" srcId="{CEEFC4F6-B50B-4267-96D8-1ED4DA4156FC}" destId="{EB89A824-B579-4E63-9659-AD2E479D588F}" srcOrd="0" destOrd="0" presId="urn:microsoft.com/office/officeart/2005/8/layout/vList2"/>
    <dgm:cxn modelId="{23535C44-D046-48C7-9DDD-425F94AFAB87}" srcId="{CEEFC4F6-B50B-4267-96D8-1ED4DA4156FC}" destId="{CBD5E27F-969A-4196-8A1C-0F90CDBD27CE}" srcOrd="2" destOrd="0" parTransId="{D705D018-B47B-47FA-9B35-3B2D548B493A}" sibTransId="{82ABBE35-9178-452B-B025-0377D9F7D93C}"/>
    <dgm:cxn modelId="{9745FFA6-F551-4C0A-B7B3-F010E126F069}" type="presOf" srcId="{A5E01CC7-714D-4FDF-A7F2-F1BB9243A7DC}" destId="{45AE16EF-B46E-45CA-AC6C-225C69AD7730}" srcOrd="0" destOrd="0" presId="urn:microsoft.com/office/officeart/2005/8/layout/vList2"/>
    <dgm:cxn modelId="{73DC7DB3-67A9-42A3-ADE9-5581FACC8F54}" srcId="{CEEFC4F6-B50B-4267-96D8-1ED4DA4156FC}" destId="{50A08959-4AEB-4BED-A5EC-DA68554D4825}" srcOrd="0" destOrd="0" parTransId="{186D6601-54F3-4073-999C-3575D5269C2E}" sibTransId="{AD4226D5-C7A5-4E57-8EB7-4D4996CEC2EB}"/>
    <dgm:cxn modelId="{8E7F6DB5-243F-4C34-BF83-B6061FF8888B}" type="presOf" srcId="{CBD5E27F-969A-4196-8A1C-0F90CDBD27CE}" destId="{E395EA4E-5D2C-4085-8F23-EAC915C63369}" srcOrd="0" destOrd="0" presId="urn:microsoft.com/office/officeart/2005/8/layout/vList2"/>
    <dgm:cxn modelId="{330990C9-4168-431F-ABB0-489E1722135D}" srcId="{CEEFC4F6-B50B-4267-96D8-1ED4DA4156FC}" destId="{A5E01CC7-714D-4FDF-A7F2-F1BB9243A7DC}" srcOrd="1" destOrd="0" parTransId="{2C9D4348-19A2-4C1A-A304-5F792E239D63}" sibTransId="{E24F53FE-514A-4FF1-99A3-4CE1AC864AB1}"/>
    <dgm:cxn modelId="{781710E0-FA07-4523-8DBF-43BE049DCF4C}" type="presOf" srcId="{488C10F7-E0CE-480B-A7D3-463119AE7BD1}" destId="{163410A2-7A18-4720-A23D-126E8F81C831}" srcOrd="0" destOrd="1" presId="urn:microsoft.com/office/officeart/2005/8/layout/vList2"/>
    <dgm:cxn modelId="{AF67FCE2-36FC-4206-B5C2-F1A99BA67F79}" srcId="{CBD5E27F-969A-4196-8A1C-0F90CDBD27CE}" destId="{488C10F7-E0CE-480B-A7D3-463119AE7BD1}" srcOrd="1" destOrd="0" parTransId="{8F555290-41FA-4060-BC1D-9695967C6EEC}" sibTransId="{9DA81CE8-FCC9-48AA-82A1-C52730F76EE2}"/>
    <dgm:cxn modelId="{829E5FD6-C0C7-4ECB-82C4-59E23D63467F}" type="presParOf" srcId="{EB89A824-B579-4E63-9659-AD2E479D588F}" destId="{2E00F315-2B72-4F9E-93FA-58A7F87703DD}" srcOrd="0" destOrd="0" presId="urn:microsoft.com/office/officeart/2005/8/layout/vList2"/>
    <dgm:cxn modelId="{EC5AF580-F9F6-4DD1-8955-F0DA650212C0}" type="presParOf" srcId="{EB89A824-B579-4E63-9659-AD2E479D588F}" destId="{2EA1D03A-686A-4B21-BDC9-E48E33AD2D37}" srcOrd="1" destOrd="0" presId="urn:microsoft.com/office/officeart/2005/8/layout/vList2"/>
    <dgm:cxn modelId="{FD75DA7F-3BB0-42B5-93D7-ED40DCA4095C}" type="presParOf" srcId="{EB89A824-B579-4E63-9659-AD2E479D588F}" destId="{45AE16EF-B46E-45CA-AC6C-225C69AD7730}" srcOrd="2" destOrd="0" presId="urn:microsoft.com/office/officeart/2005/8/layout/vList2"/>
    <dgm:cxn modelId="{03384B85-406E-4EB7-A192-CB62F620F1F4}" type="presParOf" srcId="{EB89A824-B579-4E63-9659-AD2E479D588F}" destId="{B465D343-7D03-4B44-A0E2-1A7393E2D689}" srcOrd="3" destOrd="0" presId="urn:microsoft.com/office/officeart/2005/8/layout/vList2"/>
    <dgm:cxn modelId="{A7415ED4-DCD7-48E8-954C-8643C8E7E149}" type="presParOf" srcId="{EB89A824-B579-4E63-9659-AD2E479D588F}" destId="{E395EA4E-5D2C-4085-8F23-EAC915C63369}" srcOrd="4" destOrd="0" presId="urn:microsoft.com/office/officeart/2005/8/layout/vList2"/>
    <dgm:cxn modelId="{8DB70F4F-3F71-480F-A142-6C04ECAF2C90}" type="presParOf" srcId="{EB89A824-B579-4E63-9659-AD2E479D588F}" destId="{163410A2-7A18-4720-A23D-126E8F81C831}"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C61BA3-97C9-4F0D-A166-65EC3A14319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BB2FB39-A483-47FB-A814-52F9AEBE7558}">
      <dgm:prSet/>
      <dgm:spPr/>
      <dgm:t>
        <a:bodyPr/>
        <a:lstStyle/>
        <a:p>
          <a:pPr>
            <a:lnSpc>
              <a:spcPct val="100000"/>
            </a:lnSpc>
          </a:pPr>
          <a:r>
            <a:rPr lang="en-US"/>
            <a:t>3Ts is 7 Strategies that any parent or caregiver can complete online at </a:t>
          </a:r>
          <a:r>
            <a:rPr lang="en-US">
              <a:hlinkClick xmlns:r="http://schemas.openxmlformats.org/officeDocument/2006/relationships" r:id="rId1"/>
            </a:rPr>
            <a:t>the3ts.org</a:t>
          </a:r>
          <a:r>
            <a:rPr lang="en-US"/>
            <a:t> . </a:t>
          </a:r>
        </a:p>
      </dgm:t>
    </dgm:pt>
    <dgm:pt modelId="{94D858EA-A4FE-4751-9ADB-9BF7A60CA2BB}" type="parTrans" cxnId="{5F9509B7-160B-48D5-BA0B-A0D429866CA6}">
      <dgm:prSet/>
      <dgm:spPr/>
      <dgm:t>
        <a:bodyPr/>
        <a:lstStyle/>
        <a:p>
          <a:endParaRPr lang="en-US"/>
        </a:p>
      </dgm:t>
    </dgm:pt>
    <dgm:pt modelId="{E4EDF47B-FD3D-4333-B8A9-428ACAB30280}" type="sibTrans" cxnId="{5F9509B7-160B-48D5-BA0B-A0D429866CA6}">
      <dgm:prSet/>
      <dgm:spPr/>
      <dgm:t>
        <a:bodyPr/>
        <a:lstStyle/>
        <a:p>
          <a:endParaRPr lang="en-US"/>
        </a:p>
      </dgm:t>
    </dgm:pt>
    <dgm:pt modelId="{A36193D3-346C-42FA-B546-6F72D93D43D2}">
      <dgm:prSet/>
      <dgm:spPr/>
      <dgm:t>
        <a:bodyPr/>
        <a:lstStyle/>
        <a:p>
          <a:pPr>
            <a:lnSpc>
              <a:spcPct val="100000"/>
            </a:lnSpc>
          </a:pPr>
          <a:r>
            <a:rPr lang="en-US"/>
            <a:t>The strategies are concise and easy to complete.</a:t>
          </a:r>
        </a:p>
      </dgm:t>
    </dgm:pt>
    <dgm:pt modelId="{749F3BA6-2ED0-4E2E-B9FB-9E1696482390}" type="parTrans" cxnId="{544BA5DE-D667-40DB-AF7E-B0BE4664AFF3}">
      <dgm:prSet/>
      <dgm:spPr/>
      <dgm:t>
        <a:bodyPr/>
        <a:lstStyle/>
        <a:p>
          <a:endParaRPr lang="en-US"/>
        </a:p>
      </dgm:t>
    </dgm:pt>
    <dgm:pt modelId="{1ACA6ECB-5C59-4502-9583-174233B8ECD9}" type="sibTrans" cxnId="{544BA5DE-D667-40DB-AF7E-B0BE4664AFF3}">
      <dgm:prSet/>
      <dgm:spPr/>
      <dgm:t>
        <a:bodyPr/>
        <a:lstStyle/>
        <a:p>
          <a:endParaRPr lang="en-US"/>
        </a:p>
      </dgm:t>
    </dgm:pt>
    <dgm:pt modelId="{9DCB6E45-0A4C-4B32-A738-A17303421421}">
      <dgm:prSet/>
      <dgm:spPr/>
      <dgm:t>
        <a:bodyPr/>
        <a:lstStyle/>
        <a:p>
          <a:pPr>
            <a:lnSpc>
              <a:spcPct val="100000"/>
            </a:lnSpc>
          </a:pPr>
          <a:r>
            <a:rPr lang="en-US"/>
            <a:t>For providers in addition to the 3Ts strategies, the TMW Center is providing unrestricted access to the TMW–Early Childhood Educator, their free online professional development course.</a:t>
          </a:r>
        </a:p>
      </dgm:t>
    </dgm:pt>
    <dgm:pt modelId="{E2BCA4C8-FC74-469D-83E6-E7114A446E7A}" type="parTrans" cxnId="{1C245599-03BD-4D9E-A294-2A7E344E66ED}">
      <dgm:prSet/>
      <dgm:spPr/>
      <dgm:t>
        <a:bodyPr/>
        <a:lstStyle/>
        <a:p>
          <a:endParaRPr lang="en-US"/>
        </a:p>
      </dgm:t>
    </dgm:pt>
    <dgm:pt modelId="{476A1BE3-DAED-45D7-BBBB-DD9D6CA1C1B6}" type="sibTrans" cxnId="{1C245599-03BD-4D9E-A294-2A7E344E66ED}">
      <dgm:prSet/>
      <dgm:spPr/>
      <dgm:t>
        <a:bodyPr/>
        <a:lstStyle/>
        <a:p>
          <a:endParaRPr lang="en-US"/>
        </a:p>
      </dgm:t>
    </dgm:pt>
    <dgm:pt modelId="{D8D02EC7-123D-4C40-8CC2-8B9E20638B69}" type="pres">
      <dgm:prSet presAssocID="{A6C61BA3-97C9-4F0D-A166-65EC3A14319F}" presName="root" presStyleCnt="0">
        <dgm:presLayoutVars>
          <dgm:dir/>
          <dgm:resizeHandles val="exact"/>
        </dgm:presLayoutVars>
      </dgm:prSet>
      <dgm:spPr/>
    </dgm:pt>
    <dgm:pt modelId="{CCC05E65-960D-4DEA-A1F2-D26647A12A2C}" type="pres">
      <dgm:prSet presAssocID="{6BB2FB39-A483-47FB-A814-52F9AEBE7558}" presName="compNode" presStyleCnt="0"/>
      <dgm:spPr/>
    </dgm:pt>
    <dgm:pt modelId="{C0271A5F-271F-4390-A294-6F7733956A4C}" type="pres">
      <dgm:prSet presAssocID="{6BB2FB39-A483-47FB-A814-52F9AEBE7558}" presName="bgRect" presStyleLbl="bgShp" presStyleIdx="0" presStyleCnt="3"/>
      <dgm:spPr/>
    </dgm:pt>
    <dgm:pt modelId="{3A9BD5F9-00C8-48F5-8B0F-011D563F1D4E}" type="pres">
      <dgm:prSet presAssocID="{6BB2FB39-A483-47FB-A814-52F9AEBE7558}"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Parent and Child"/>
        </a:ext>
      </dgm:extLst>
    </dgm:pt>
    <dgm:pt modelId="{305BCAEE-7DE7-4915-AA3F-86ECF5C16EA2}" type="pres">
      <dgm:prSet presAssocID="{6BB2FB39-A483-47FB-A814-52F9AEBE7558}" presName="spaceRect" presStyleCnt="0"/>
      <dgm:spPr/>
    </dgm:pt>
    <dgm:pt modelId="{5192993F-1222-48EF-8B93-A20590E08726}" type="pres">
      <dgm:prSet presAssocID="{6BB2FB39-A483-47FB-A814-52F9AEBE7558}" presName="parTx" presStyleLbl="revTx" presStyleIdx="0" presStyleCnt="3">
        <dgm:presLayoutVars>
          <dgm:chMax val="0"/>
          <dgm:chPref val="0"/>
        </dgm:presLayoutVars>
      </dgm:prSet>
      <dgm:spPr/>
    </dgm:pt>
    <dgm:pt modelId="{FF9B9614-CEF5-43E9-A603-20C4B1059BDE}" type="pres">
      <dgm:prSet presAssocID="{E4EDF47B-FD3D-4333-B8A9-428ACAB30280}" presName="sibTrans" presStyleCnt="0"/>
      <dgm:spPr/>
    </dgm:pt>
    <dgm:pt modelId="{71402931-A571-4346-9F99-7E4B116F6F07}" type="pres">
      <dgm:prSet presAssocID="{A36193D3-346C-42FA-B546-6F72D93D43D2}" presName="compNode" presStyleCnt="0"/>
      <dgm:spPr/>
    </dgm:pt>
    <dgm:pt modelId="{8AFC84C5-E609-469A-AEFE-961A63B34528}" type="pres">
      <dgm:prSet presAssocID="{A36193D3-346C-42FA-B546-6F72D93D43D2}" presName="bgRect" presStyleLbl="bgShp" presStyleIdx="1" presStyleCnt="3"/>
      <dgm:spPr/>
    </dgm:pt>
    <dgm:pt modelId="{79611904-8A90-4265-9360-AA2888E058F8}" type="pres">
      <dgm:prSet presAssocID="{A36193D3-346C-42FA-B546-6F72D93D43D2}"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Bullseye"/>
        </a:ext>
      </dgm:extLst>
    </dgm:pt>
    <dgm:pt modelId="{B4EA3AC8-4FF6-450A-8F75-280192AFAC92}" type="pres">
      <dgm:prSet presAssocID="{A36193D3-346C-42FA-B546-6F72D93D43D2}" presName="spaceRect" presStyleCnt="0"/>
      <dgm:spPr/>
    </dgm:pt>
    <dgm:pt modelId="{463A521D-1BCE-42A1-B976-72E4E93437AF}" type="pres">
      <dgm:prSet presAssocID="{A36193D3-346C-42FA-B546-6F72D93D43D2}" presName="parTx" presStyleLbl="revTx" presStyleIdx="1" presStyleCnt="3">
        <dgm:presLayoutVars>
          <dgm:chMax val="0"/>
          <dgm:chPref val="0"/>
        </dgm:presLayoutVars>
      </dgm:prSet>
      <dgm:spPr/>
    </dgm:pt>
    <dgm:pt modelId="{FF3EA2AF-2C0E-4DEA-89DC-44BF51788A53}" type="pres">
      <dgm:prSet presAssocID="{1ACA6ECB-5C59-4502-9583-174233B8ECD9}" presName="sibTrans" presStyleCnt="0"/>
      <dgm:spPr/>
    </dgm:pt>
    <dgm:pt modelId="{53805DFC-141D-4B54-ACDF-997B9266C20E}" type="pres">
      <dgm:prSet presAssocID="{9DCB6E45-0A4C-4B32-A738-A17303421421}" presName="compNode" presStyleCnt="0"/>
      <dgm:spPr/>
    </dgm:pt>
    <dgm:pt modelId="{E302682C-DE17-4A22-A6C1-C27CECA69CFA}" type="pres">
      <dgm:prSet presAssocID="{9DCB6E45-0A4C-4B32-A738-A17303421421}" presName="bgRect" presStyleLbl="bgShp" presStyleIdx="2" presStyleCnt="3"/>
      <dgm:spPr/>
    </dgm:pt>
    <dgm:pt modelId="{55330347-1316-4DF9-915C-CBE6532DE6FA}" type="pres">
      <dgm:prSet presAssocID="{9DCB6E45-0A4C-4B32-A738-A17303421421}"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Braille"/>
        </a:ext>
      </dgm:extLst>
    </dgm:pt>
    <dgm:pt modelId="{6A94B2AC-4984-4E40-9921-4EC0D5E5F3A6}" type="pres">
      <dgm:prSet presAssocID="{9DCB6E45-0A4C-4B32-A738-A17303421421}" presName="spaceRect" presStyleCnt="0"/>
      <dgm:spPr/>
    </dgm:pt>
    <dgm:pt modelId="{7A6BA20D-9816-4055-B176-5CD7457A9249}" type="pres">
      <dgm:prSet presAssocID="{9DCB6E45-0A4C-4B32-A738-A17303421421}" presName="parTx" presStyleLbl="revTx" presStyleIdx="2" presStyleCnt="3">
        <dgm:presLayoutVars>
          <dgm:chMax val="0"/>
          <dgm:chPref val="0"/>
        </dgm:presLayoutVars>
      </dgm:prSet>
      <dgm:spPr/>
    </dgm:pt>
  </dgm:ptLst>
  <dgm:cxnLst>
    <dgm:cxn modelId="{D243E430-23FA-4F26-9C83-4D791FEA9BF8}" type="presOf" srcId="{A6C61BA3-97C9-4F0D-A166-65EC3A14319F}" destId="{D8D02EC7-123D-4C40-8CC2-8B9E20638B69}" srcOrd="0" destOrd="0" presId="urn:microsoft.com/office/officeart/2018/2/layout/IconVerticalSolidList"/>
    <dgm:cxn modelId="{FB4B056A-C8DE-4CFA-BB91-88114477D337}" type="presOf" srcId="{6BB2FB39-A483-47FB-A814-52F9AEBE7558}" destId="{5192993F-1222-48EF-8B93-A20590E08726}" srcOrd="0" destOrd="0" presId="urn:microsoft.com/office/officeart/2018/2/layout/IconVerticalSolidList"/>
    <dgm:cxn modelId="{1C245599-03BD-4D9E-A294-2A7E344E66ED}" srcId="{A6C61BA3-97C9-4F0D-A166-65EC3A14319F}" destId="{9DCB6E45-0A4C-4B32-A738-A17303421421}" srcOrd="2" destOrd="0" parTransId="{E2BCA4C8-FC74-469D-83E6-E7114A446E7A}" sibTransId="{476A1BE3-DAED-45D7-BBBB-DD9D6CA1C1B6}"/>
    <dgm:cxn modelId="{5F9509B7-160B-48D5-BA0B-A0D429866CA6}" srcId="{A6C61BA3-97C9-4F0D-A166-65EC3A14319F}" destId="{6BB2FB39-A483-47FB-A814-52F9AEBE7558}" srcOrd="0" destOrd="0" parTransId="{94D858EA-A4FE-4751-9ADB-9BF7A60CA2BB}" sibTransId="{E4EDF47B-FD3D-4333-B8A9-428ACAB30280}"/>
    <dgm:cxn modelId="{544BA5DE-D667-40DB-AF7E-B0BE4664AFF3}" srcId="{A6C61BA3-97C9-4F0D-A166-65EC3A14319F}" destId="{A36193D3-346C-42FA-B546-6F72D93D43D2}" srcOrd="1" destOrd="0" parTransId="{749F3BA6-2ED0-4E2E-B9FB-9E1696482390}" sibTransId="{1ACA6ECB-5C59-4502-9583-174233B8ECD9}"/>
    <dgm:cxn modelId="{2772BFE3-FC4A-4DFB-8596-19C7024C6FBB}" type="presOf" srcId="{9DCB6E45-0A4C-4B32-A738-A17303421421}" destId="{7A6BA20D-9816-4055-B176-5CD7457A9249}" srcOrd="0" destOrd="0" presId="urn:microsoft.com/office/officeart/2018/2/layout/IconVerticalSolidList"/>
    <dgm:cxn modelId="{0E182CEF-62DF-4D18-999F-692DFE4CED7F}" type="presOf" srcId="{A36193D3-346C-42FA-B546-6F72D93D43D2}" destId="{463A521D-1BCE-42A1-B976-72E4E93437AF}" srcOrd="0" destOrd="0" presId="urn:microsoft.com/office/officeart/2018/2/layout/IconVerticalSolidList"/>
    <dgm:cxn modelId="{9DE0FFFD-4BC0-49B1-8ABB-D83DD22EB775}" type="presParOf" srcId="{D8D02EC7-123D-4C40-8CC2-8B9E20638B69}" destId="{CCC05E65-960D-4DEA-A1F2-D26647A12A2C}" srcOrd="0" destOrd="0" presId="urn:microsoft.com/office/officeart/2018/2/layout/IconVerticalSolidList"/>
    <dgm:cxn modelId="{E8F29816-70F3-43CD-B10B-A12893CF0568}" type="presParOf" srcId="{CCC05E65-960D-4DEA-A1F2-D26647A12A2C}" destId="{C0271A5F-271F-4390-A294-6F7733956A4C}" srcOrd="0" destOrd="0" presId="urn:microsoft.com/office/officeart/2018/2/layout/IconVerticalSolidList"/>
    <dgm:cxn modelId="{E2CACEC1-2665-44AE-BBDB-F9A675439554}" type="presParOf" srcId="{CCC05E65-960D-4DEA-A1F2-D26647A12A2C}" destId="{3A9BD5F9-00C8-48F5-8B0F-011D563F1D4E}" srcOrd="1" destOrd="0" presId="urn:microsoft.com/office/officeart/2018/2/layout/IconVerticalSolidList"/>
    <dgm:cxn modelId="{F03C1242-C570-4223-B040-E5B4BDC58600}" type="presParOf" srcId="{CCC05E65-960D-4DEA-A1F2-D26647A12A2C}" destId="{305BCAEE-7DE7-4915-AA3F-86ECF5C16EA2}" srcOrd="2" destOrd="0" presId="urn:microsoft.com/office/officeart/2018/2/layout/IconVerticalSolidList"/>
    <dgm:cxn modelId="{4A6729DA-27A6-4F51-A8B7-D6B7F18E3980}" type="presParOf" srcId="{CCC05E65-960D-4DEA-A1F2-D26647A12A2C}" destId="{5192993F-1222-48EF-8B93-A20590E08726}" srcOrd="3" destOrd="0" presId="urn:microsoft.com/office/officeart/2018/2/layout/IconVerticalSolidList"/>
    <dgm:cxn modelId="{CC7FF353-2A66-4AAB-B759-29714A6B7AA5}" type="presParOf" srcId="{D8D02EC7-123D-4C40-8CC2-8B9E20638B69}" destId="{FF9B9614-CEF5-43E9-A603-20C4B1059BDE}" srcOrd="1" destOrd="0" presId="urn:microsoft.com/office/officeart/2018/2/layout/IconVerticalSolidList"/>
    <dgm:cxn modelId="{A1901D0E-9A6C-466F-80F7-35415903EE3A}" type="presParOf" srcId="{D8D02EC7-123D-4C40-8CC2-8B9E20638B69}" destId="{71402931-A571-4346-9F99-7E4B116F6F07}" srcOrd="2" destOrd="0" presId="urn:microsoft.com/office/officeart/2018/2/layout/IconVerticalSolidList"/>
    <dgm:cxn modelId="{C6F9BEA7-C21C-4E97-A2AD-A49910406BDC}" type="presParOf" srcId="{71402931-A571-4346-9F99-7E4B116F6F07}" destId="{8AFC84C5-E609-469A-AEFE-961A63B34528}" srcOrd="0" destOrd="0" presId="urn:microsoft.com/office/officeart/2018/2/layout/IconVerticalSolidList"/>
    <dgm:cxn modelId="{AC867946-B233-442F-B7EC-CDC3A6B453F7}" type="presParOf" srcId="{71402931-A571-4346-9F99-7E4B116F6F07}" destId="{79611904-8A90-4265-9360-AA2888E058F8}" srcOrd="1" destOrd="0" presId="urn:microsoft.com/office/officeart/2018/2/layout/IconVerticalSolidList"/>
    <dgm:cxn modelId="{7C477743-CEC8-4CFC-A1B1-4593DE2D4A38}" type="presParOf" srcId="{71402931-A571-4346-9F99-7E4B116F6F07}" destId="{B4EA3AC8-4FF6-450A-8F75-280192AFAC92}" srcOrd="2" destOrd="0" presId="urn:microsoft.com/office/officeart/2018/2/layout/IconVerticalSolidList"/>
    <dgm:cxn modelId="{91C7307C-6149-4727-B554-35B30913359B}" type="presParOf" srcId="{71402931-A571-4346-9F99-7E4B116F6F07}" destId="{463A521D-1BCE-42A1-B976-72E4E93437AF}" srcOrd="3" destOrd="0" presId="urn:microsoft.com/office/officeart/2018/2/layout/IconVerticalSolidList"/>
    <dgm:cxn modelId="{491D755F-1385-4C20-9533-52254EF39EA5}" type="presParOf" srcId="{D8D02EC7-123D-4C40-8CC2-8B9E20638B69}" destId="{FF3EA2AF-2C0E-4DEA-89DC-44BF51788A53}" srcOrd="3" destOrd="0" presId="urn:microsoft.com/office/officeart/2018/2/layout/IconVerticalSolidList"/>
    <dgm:cxn modelId="{1369D14C-B567-4B46-8ABA-A0BF45CDA76F}" type="presParOf" srcId="{D8D02EC7-123D-4C40-8CC2-8B9E20638B69}" destId="{53805DFC-141D-4B54-ACDF-997B9266C20E}" srcOrd="4" destOrd="0" presId="urn:microsoft.com/office/officeart/2018/2/layout/IconVerticalSolidList"/>
    <dgm:cxn modelId="{2DCBA8BE-7CDD-49AB-BE2E-55BD0127BD14}" type="presParOf" srcId="{53805DFC-141D-4B54-ACDF-997B9266C20E}" destId="{E302682C-DE17-4A22-A6C1-C27CECA69CFA}" srcOrd="0" destOrd="0" presId="urn:microsoft.com/office/officeart/2018/2/layout/IconVerticalSolidList"/>
    <dgm:cxn modelId="{776C635C-9973-41ED-8B09-A54AC13EF399}" type="presParOf" srcId="{53805DFC-141D-4B54-ACDF-997B9266C20E}" destId="{55330347-1316-4DF9-915C-CBE6532DE6FA}" srcOrd="1" destOrd="0" presId="urn:microsoft.com/office/officeart/2018/2/layout/IconVerticalSolidList"/>
    <dgm:cxn modelId="{DEFB9301-62D0-40F1-88AB-AFE8AF9DDB8D}" type="presParOf" srcId="{53805DFC-141D-4B54-ACDF-997B9266C20E}" destId="{6A94B2AC-4984-4E40-9921-4EC0D5E5F3A6}" srcOrd="2" destOrd="0" presId="urn:microsoft.com/office/officeart/2018/2/layout/IconVerticalSolidList"/>
    <dgm:cxn modelId="{20CABF84-0DA8-4176-9AAE-02BB62BC3FEA}" type="presParOf" srcId="{53805DFC-141D-4B54-ACDF-997B9266C20E}" destId="{7A6BA20D-9816-4055-B176-5CD7457A924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1F6042E-8EBF-46F7-B2EC-0286EE8FE9E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DB5626E-EFE7-4F49-AB37-8CBE1CCC9208}">
      <dgm:prSet/>
      <dgm:spPr/>
      <dgm:t>
        <a:bodyPr/>
        <a:lstStyle/>
        <a:p>
          <a:r>
            <a:rPr lang="en-US"/>
            <a:t>TMW–Early Childhood Educator Course</a:t>
          </a:r>
        </a:p>
      </dgm:t>
    </dgm:pt>
    <dgm:pt modelId="{CA6840E7-475B-4763-855A-87219D7CF080}" type="parTrans" cxnId="{4EDA5F04-72F1-4B60-8176-74A4E6FB7224}">
      <dgm:prSet/>
      <dgm:spPr/>
      <dgm:t>
        <a:bodyPr/>
        <a:lstStyle/>
        <a:p>
          <a:endParaRPr lang="en-US"/>
        </a:p>
      </dgm:t>
    </dgm:pt>
    <dgm:pt modelId="{E8D20EFA-4876-40F3-B42B-CB8043F72474}" type="sibTrans" cxnId="{4EDA5F04-72F1-4B60-8176-74A4E6FB7224}">
      <dgm:prSet/>
      <dgm:spPr/>
      <dgm:t>
        <a:bodyPr/>
        <a:lstStyle/>
        <a:p>
          <a:endParaRPr lang="en-US"/>
        </a:p>
      </dgm:t>
    </dgm:pt>
    <dgm:pt modelId="{CEE35AA4-FCCF-44CC-B7AC-DA21046E0A25}">
      <dgm:prSet/>
      <dgm:spPr/>
      <dgm:t>
        <a:bodyPr/>
        <a:lstStyle/>
        <a:p>
          <a:r>
            <a:rPr lang="en-US"/>
            <a:t>A series of 8 self paced modules</a:t>
          </a:r>
        </a:p>
      </dgm:t>
    </dgm:pt>
    <dgm:pt modelId="{6D04D83A-C0D9-4840-846E-0F5C050E6110}" type="parTrans" cxnId="{E60BACCF-18D7-42F5-838D-061B0A85D08A}">
      <dgm:prSet/>
      <dgm:spPr/>
      <dgm:t>
        <a:bodyPr/>
        <a:lstStyle/>
        <a:p>
          <a:endParaRPr lang="en-US"/>
        </a:p>
      </dgm:t>
    </dgm:pt>
    <dgm:pt modelId="{B08BE6B7-53F7-416E-949B-9257B7735E8C}" type="sibTrans" cxnId="{E60BACCF-18D7-42F5-838D-061B0A85D08A}">
      <dgm:prSet/>
      <dgm:spPr/>
      <dgm:t>
        <a:bodyPr/>
        <a:lstStyle/>
        <a:p>
          <a:endParaRPr lang="en-US"/>
        </a:p>
      </dgm:t>
    </dgm:pt>
    <dgm:pt modelId="{04952426-C4A8-48CD-8D9E-67913F906504}">
      <dgm:prSet/>
      <dgm:spPr/>
      <dgm:t>
        <a:bodyPr/>
        <a:lstStyle/>
        <a:p>
          <a:r>
            <a:rPr lang="en-US"/>
            <a:t>They focus on how caregivers of 0-to-3-year-olds can the 3Ts to support children’s foundational brain development.</a:t>
          </a:r>
        </a:p>
      </dgm:t>
    </dgm:pt>
    <dgm:pt modelId="{7DFD0D7E-9D53-490E-B83F-A489D312E857}" type="parTrans" cxnId="{A7FB9D36-2365-4C27-AB15-AA541C8D370F}">
      <dgm:prSet/>
      <dgm:spPr/>
      <dgm:t>
        <a:bodyPr/>
        <a:lstStyle/>
        <a:p>
          <a:endParaRPr lang="en-US"/>
        </a:p>
      </dgm:t>
    </dgm:pt>
    <dgm:pt modelId="{F9AD7D4B-455F-4CF4-88E3-16CF5AB61E24}" type="sibTrans" cxnId="{A7FB9D36-2365-4C27-AB15-AA541C8D370F}">
      <dgm:prSet/>
      <dgm:spPr/>
      <dgm:t>
        <a:bodyPr/>
        <a:lstStyle/>
        <a:p>
          <a:endParaRPr lang="en-US"/>
        </a:p>
      </dgm:t>
    </dgm:pt>
    <dgm:pt modelId="{9BAEBA40-BD5D-459D-A0F4-6D8A64694AB3}">
      <dgm:prSet/>
      <dgm:spPr/>
      <dgm:t>
        <a:bodyPr/>
        <a:lstStyle/>
        <a:p>
          <a:r>
            <a:rPr lang="en-US"/>
            <a:t>Can be used as continuing education.</a:t>
          </a:r>
        </a:p>
      </dgm:t>
    </dgm:pt>
    <dgm:pt modelId="{8D24D50E-84D9-4F5A-A740-B5C4BBE895A9}" type="parTrans" cxnId="{8594F444-882E-412C-9B6F-8BC47DDF8FDB}">
      <dgm:prSet/>
      <dgm:spPr/>
      <dgm:t>
        <a:bodyPr/>
        <a:lstStyle/>
        <a:p>
          <a:endParaRPr lang="en-US"/>
        </a:p>
      </dgm:t>
    </dgm:pt>
    <dgm:pt modelId="{B819A2A6-8CAC-4389-9ADD-90C72A16A513}" type="sibTrans" cxnId="{8594F444-882E-412C-9B6F-8BC47DDF8FDB}">
      <dgm:prSet/>
      <dgm:spPr/>
      <dgm:t>
        <a:bodyPr/>
        <a:lstStyle/>
        <a:p>
          <a:endParaRPr lang="en-US"/>
        </a:p>
      </dgm:t>
    </dgm:pt>
    <dgm:pt modelId="{D1DFD764-FB1A-48F5-89A0-10914B81E1E4}">
      <dgm:prSet/>
      <dgm:spPr/>
      <dgm:t>
        <a:bodyPr/>
        <a:lstStyle/>
        <a:p>
          <a:r>
            <a:rPr lang="en-US"/>
            <a:t>To enroll, visit: </a:t>
          </a:r>
          <a:r>
            <a:rPr lang="en-US" u="sng">
              <a:hlinkClick xmlns:r="http://schemas.openxmlformats.org/officeDocument/2006/relationships" r:id="rId1"/>
            </a:rPr>
            <a:t>https://redcap.uchicago.edu/surveys/?s=PXDDPLF3XA</a:t>
          </a:r>
          <a:endParaRPr lang="en-US"/>
        </a:p>
      </dgm:t>
    </dgm:pt>
    <dgm:pt modelId="{1AD88018-95F0-4A07-A481-6E19734D2CAB}" type="parTrans" cxnId="{2CECA720-7922-4FE1-901A-223F645BBA38}">
      <dgm:prSet/>
      <dgm:spPr/>
      <dgm:t>
        <a:bodyPr/>
        <a:lstStyle/>
        <a:p>
          <a:endParaRPr lang="en-US"/>
        </a:p>
      </dgm:t>
    </dgm:pt>
    <dgm:pt modelId="{B04E6BAF-5600-4DF3-B715-5E0BA2E4D08E}" type="sibTrans" cxnId="{2CECA720-7922-4FE1-901A-223F645BBA38}">
      <dgm:prSet/>
      <dgm:spPr/>
      <dgm:t>
        <a:bodyPr/>
        <a:lstStyle/>
        <a:p>
          <a:endParaRPr lang="en-US"/>
        </a:p>
      </dgm:t>
    </dgm:pt>
    <dgm:pt modelId="{1040C397-3C2A-43FE-9857-356281D5EBBA}" type="pres">
      <dgm:prSet presAssocID="{E1F6042E-8EBF-46F7-B2EC-0286EE8FE9E3}" presName="linear" presStyleCnt="0">
        <dgm:presLayoutVars>
          <dgm:animLvl val="lvl"/>
          <dgm:resizeHandles val="exact"/>
        </dgm:presLayoutVars>
      </dgm:prSet>
      <dgm:spPr/>
    </dgm:pt>
    <dgm:pt modelId="{394BAAA3-D85D-4904-A073-328EE6737FC3}" type="pres">
      <dgm:prSet presAssocID="{4DB5626E-EFE7-4F49-AB37-8CBE1CCC9208}" presName="parentText" presStyleLbl="node1" presStyleIdx="0" presStyleCnt="1">
        <dgm:presLayoutVars>
          <dgm:chMax val="0"/>
          <dgm:bulletEnabled val="1"/>
        </dgm:presLayoutVars>
      </dgm:prSet>
      <dgm:spPr/>
    </dgm:pt>
    <dgm:pt modelId="{2B91B924-BB43-4F2E-8C81-68A35F5BE844}" type="pres">
      <dgm:prSet presAssocID="{4DB5626E-EFE7-4F49-AB37-8CBE1CCC9208}" presName="childText" presStyleLbl="revTx" presStyleIdx="0" presStyleCnt="1">
        <dgm:presLayoutVars>
          <dgm:bulletEnabled val="1"/>
        </dgm:presLayoutVars>
      </dgm:prSet>
      <dgm:spPr/>
    </dgm:pt>
  </dgm:ptLst>
  <dgm:cxnLst>
    <dgm:cxn modelId="{4EDA5F04-72F1-4B60-8176-74A4E6FB7224}" srcId="{E1F6042E-8EBF-46F7-B2EC-0286EE8FE9E3}" destId="{4DB5626E-EFE7-4F49-AB37-8CBE1CCC9208}" srcOrd="0" destOrd="0" parTransId="{CA6840E7-475B-4763-855A-87219D7CF080}" sibTransId="{E8D20EFA-4876-40F3-B42B-CB8043F72474}"/>
    <dgm:cxn modelId="{669E300F-E545-4304-9BF8-EC978C23EC78}" type="presOf" srcId="{CEE35AA4-FCCF-44CC-B7AC-DA21046E0A25}" destId="{2B91B924-BB43-4F2E-8C81-68A35F5BE844}" srcOrd="0" destOrd="0" presId="urn:microsoft.com/office/officeart/2005/8/layout/vList2"/>
    <dgm:cxn modelId="{2CECA720-7922-4FE1-901A-223F645BBA38}" srcId="{4DB5626E-EFE7-4F49-AB37-8CBE1CCC9208}" destId="{D1DFD764-FB1A-48F5-89A0-10914B81E1E4}" srcOrd="3" destOrd="0" parTransId="{1AD88018-95F0-4A07-A481-6E19734D2CAB}" sibTransId="{B04E6BAF-5600-4DF3-B715-5E0BA2E4D08E}"/>
    <dgm:cxn modelId="{E3CA5B2D-1076-4560-9F6F-D4061F1F5621}" type="presOf" srcId="{D1DFD764-FB1A-48F5-89A0-10914B81E1E4}" destId="{2B91B924-BB43-4F2E-8C81-68A35F5BE844}" srcOrd="0" destOrd="3" presId="urn:microsoft.com/office/officeart/2005/8/layout/vList2"/>
    <dgm:cxn modelId="{A7FB9D36-2365-4C27-AB15-AA541C8D370F}" srcId="{4DB5626E-EFE7-4F49-AB37-8CBE1CCC9208}" destId="{04952426-C4A8-48CD-8D9E-67913F906504}" srcOrd="1" destOrd="0" parTransId="{7DFD0D7E-9D53-490E-B83F-A489D312E857}" sibTransId="{F9AD7D4B-455F-4CF4-88E3-16CF5AB61E24}"/>
    <dgm:cxn modelId="{67C55B5D-BBA4-433B-B0D1-2F55659F4094}" type="presOf" srcId="{E1F6042E-8EBF-46F7-B2EC-0286EE8FE9E3}" destId="{1040C397-3C2A-43FE-9857-356281D5EBBA}" srcOrd="0" destOrd="0" presId="urn:microsoft.com/office/officeart/2005/8/layout/vList2"/>
    <dgm:cxn modelId="{0582B941-83A4-4867-B4A2-8F6B8C2231A4}" type="presOf" srcId="{4DB5626E-EFE7-4F49-AB37-8CBE1CCC9208}" destId="{394BAAA3-D85D-4904-A073-328EE6737FC3}" srcOrd="0" destOrd="0" presId="urn:microsoft.com/office/officeart/2005/8/layout/vList2"/>
    <dgm:cxn modelId="{8594F444-882E-412C-9B6F-8BC47DDF8FDB}" srcId="{4DB5626E-EFE7-4F49-AB37-8CBE1CCC9208}" destId="{9BAEBA40-BD5D-459D-A0F4-6D8A64694AB3}" srcOrd="2" destOrd="0" parTransId="{8D24D50E-84D9-4F5A-A740-B5C4BBE895A9}" sibTransId="{B819A2A6-8CAC-4389-9ADD-90C72A16A513}"/>
    <dgm:cxn modelId="{BE267297-EA7D-4180-A781-4C2A5602ABF0}" type="presOf" srcId="{04952426-C4A8-48CD-8D9E-67913F906504}" destId="{2B91B924-BB43-4F2E-8C81-68A35F5BE844}" srcOrd="0" destOrd="1" presId="urn:microsoft.com/office/officeart/2005/8/layout/vList2"/>
    <dgm:cxn modelId="{E60BACCF-18D7-42F5-838D-061B0A85D08A}" srcId="{4DB5626E-EFE7-4F49-AB37-8CBE1CCC9208}" destId="{CEE35AA4-FCCF-44CC-B7AC-DA21046E0A25}" srcOrd="0" destOrd="0" parTransId="{6D04D83A-C0D9-4840-846E-0F5C050E6110}" sibTransId="{B08BE6B7-53F7-416E-949B-9257B7735E8C}"/>
    <dgm:cxn modelId="{AE582FEC-85B5-4A13-9426-BF6E99BD5E46}" type="presOf" srcId="{9BAEBA40-BD5D-459D-A0F4-6D8A64694AB3}" destId="{2B91B924-BB43-4F2E-8C81-68A35F5BE844}" srcOrd="0" destOrd="2" presId="urn:microsoft.com/office/officeart/2005/8/layout/vList2"/>
    <dgm:cxn modelId="{B944ECBD-B306-49F3-A6A5-871A46090A17}" type="presParOf" srcId="{1040C397-3C2A-43FE-9857-356281D5EBBA}" destId="{394BAAA3-D85D-4904-A073-328EE6737FC3}" srcOrd="0" destOrd="0" presId="urn:microsoft.com/office/officeart/2005/8/layout/vList2"/>
    <dgm:cxn modelId="{3F9D99B5-5DFA-4AD5-B634-3D2F78815520}" type="presParOf" srcId="{1040C397-3C2A-43FE-9857-356281D5EBBA}" destId="{2B91B924-BB43-4F2E-8C81-68A35F5BE844}"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75FD1F7-A20F-4179-AC87-1C10BEB3CED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526A07C-1476-47BD-B62A-804632063993}">
      <dgm:prSet/>
      <dgm:spPr/>
      <dgm:t>
        <a:bodyPr/>
        <a:lstStyle/>
        <a:p>
          <a:r>
            <a:rPr lang="en-US"/>
            <a:t>Different requirements (strategies) depending on where your composite score falls.</a:t>
          </a:r>
        </a:p>
      </dgm:t>
    </dgm:pt>
    <dgm:pt modelId="{4D6DDC8F-DF67-4FFB-83EB-0013307F85C7}" type="parTrans" cxnId="{08F5B8B7-A0D9-4BF7-8F65-E786419D0662}">
      <dgm:prSet/>
      <dgm:spPr/>
      <dgm:t>
        <a:bodyPr/>
        <a:lstStyle/>
        <a:p>
          <a:endParaRPr lang="en-US"/>
        </a:p>
      </dgm:t>
    </dgm:pt>
    <dgm:pt modelId="{E0D7CF4C-EFBA-45E8-8291-4ABF2299DA0A}" type="sibTrans" cxnId="{08F5B8B7-A0D9-4BF7-8F65-E786419D0662}">
      <dgm:prSet/>
      <dgm:spPr/>
      <dgm:t>
        <a:bodyPr/>
        <a:lstStyle/>
        <a:p>
          <a:endParaRPr lang="en-US"/>
        </a:p>
      </dgm:t>
    </dgm:pt>
    <dgm:pt modelId="{38B6471D-0D3A-40BF-AED3-7AE31B0F3E85}">
      <dgm:prSet/>
      <dgm:spPr/>
      <dgm:t>
        <a:bodyPr/>
        <a:lstStyle/>
        <a:p>
          <a:r>
            <a:rPr lang="en-US"/>
            <a:t>Could include: Required trainings and/or coaching.</a:t>
          </a:r>
        </a:p>
      </dgm:t>
    </dgm:pt>
    <dgm:pt modelId="{2BEF7455-66C8-4C7F-A8EE-EE4D7964B9C9}" type="parTrans" cxnId="{7F75B792-397E-4A2E-9CB5-B919BAE6EDDF}">
      <dgm:prSet/>
      <dgm:spPr/>
      <dgm:t>
        <a:bodyPr/>
        <a:lstStyle/>
        <a:p>
          <a:endParaRPr lang="en-US"/>
        </a:p>
      </dgm:t>
    </dgm:pt>
    <dgm:pt modelId="{8D689586-9722-4D4A-B012-33F228B51E83}" type="sibTrans" cxnId="{7F75B792-397E-4A2E-9CB5-B919BAE6EDDF}">
      <dgm:prSet/>
      <dgm:spPr/>
      <dgm:t>
        <a:bodyPr/>
        <a:lstStyle/>
        <a:p>
          <a:endParaRPr lang="en-US"/>
        </a:p>
      </dgm:t>
    </dgm:pt>
    <dgm:pt modelId="{51626D0C-884F-4EA2-A972-D32695D0627C}">
      <dgm:prSet/>
      <dgm:spPr/>
      <dgm:t>
        <a:bodyPr/>
        <a:lstStyle/>
        <a:p>
          <a:r>
            <a:rPr lang="en-US"/>
            <a:t>If your program is placed on a QIP, ECS will let you know what strategies are required or offered based on your score.</a:t>
          </a:r>
        </a:p>
      </dgm:t>
    </dgm:pt>
    <dgm:pt modelId="{326F23BA-684A-4C13-8C40-C964248AD81B}" type="parTrans" cxnId="{BF3CF8C2-440A-4449-BA0E-5D67BE400E78}">
      <dgm:prSet/>
      <dgm:spPr/>
      <dgm:t>
        <a:bodyPr/>
        <a:lstStyle/>
        <a:p>
          <a:endParaRPr lang="en-US"/>
        </a:p>
      </dgm:t>
    </dgm:pt>
    <dgm:pt modelId="{9F4F6228-B9D8-45D4-A810-F45C50814516}" type="sibTrans" cxnId="{BF3CF8C2-440A-4449-BA0E-5D67BE400E78}">
      <dgm:prSet/>
      <dgm:spPr/>
      <dgm:t>
        <a:bodyPr/>
        <a:lstStyle/>
        <a:p>
          <a:endParaRPr lang="en-US"/>
        </a:p>
      </dgm:t>
    </dgm:pt>
    <dgm:pt modelId="{2FE7D1C8-B8C1-4BF6-8D3A-57FF888A09E8}" type="pres">
      <dgm:prSet presAssocID="{275FD1F7-A20F-4179-AC87-1C10BEB3CED7}" presName="root" presStyleCnt="0">
        <dgm:presLayoutVars>
          <dgm:dir/>
          <dgm:resizeHandles val="exact"/>
        </dgm:presLayoutVars>
      </dgm:prSet>
      <dgm:spPr/>
    </dgm:pt>
    <dgm:pt modelId="{8F7CFB20-199F-4495-9700-228907575E61}" type="pres">
      <dgm:prSet presAssocID="{5526A07C-1476-47BD-B62A-804632063993}" presName="compNode" presStyleCnt="0"/>
      <dgm:spPr/>
    </dgm:pt>
    <dgm:pt modelId="{61A5883B-F8CC-4DB0-8767-3DF23EC1C5A8}" type="pres">
      <dgm:prSet presAssocID="{5526A07C-1476-47BD-B62A-804632063993}" presName="bgRect" presStyleLbl="bgShp" presStyleIdx="0" presStyleCnt="3"/>
      <dgm:spPr/>
    </dgm:pt>
    <dgm:pt modelId="{F94BA544-A5F8-41B8-A6F9-432B0B8F4F43}" type="pres">
      <dgm:prSet presAssocID="{5526A07C-1476-47BD-B62A-80463206399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terfall scene"/>
        </a:ext>
      </dgm:extLst>
    </dgm:pt>
    <dgm:pt modelId="{134F3449-DD81-4297-930E-5C9AD9AEAC81}" type="pres">
      <dgm:prSet presAssocID="{5526A07C-1476-47BD-B62A-804632063993}" presName="spaceRect" presStyleCnt="0"/>
      <dgm:spPr/>
    </dgm:pt>
    <dgm:pt modelId="{8BCDF648-BDC3-4B17-A17B-611D3347F286}" type="pres">
      <dgm:prSet presAssocID="{5526A07C-1476-47BD-B62A-804632063993}" presName="parTx" presStyleLbl="revTx" presStyleIdx="0" presStyleCnt="3">
        <dgm:presLayoutVars>
          <dgm:chMax val="0"/>
          <dgm:chPref val="0"/>
        </dgm:presLayoutVars>
      </dgm:prSet>
      <dgm:spPr/>
    </dgm:pt>
    <dgm:pt modelId="{7C1DDAA4-C210-4A30-8F22-CA088EA6D600}" type="pres">
      <dgm:prSet presAssocID="{E0D7CF4C-EFBA-45E8-8291-4ABF2299DA0A}" presName="sibTrans" presStyleCnt="0"/>
      <dgm:spPr/>
    </dgm:pt>
    <dgm:pt modelId="{A95B26D0-1CD0-4D43-A8D0-95013117C732}" type="pres">
      <dgm:prSet presAssocID="{38B6471D-0D3A-40BF-AED3-7AE31B0F3E85}" presName="compNode" presStyleCnt="0"/>
      <dgm:spPr/>
    </dgm:pt>
    <dgm:pt modelId="{0EC565BA-4CF1-4873-BB0C-F35F33E553CC}" type="pres">
      <dgm:prSet presAssocID="{38B6471D-0D3A-40BF-AED3-7AE31B0F3E85}" presName="bgRect" presStyleLbl="bgShp" presStyleIdx="1" presStyleCnt="3"/>
      <dgm:spPr/>
    </dgm:pt>
    <dgm:pt modelId="{54AB560A-555B-493E-91EB-9A86016753B5}" type="pres">
      <dgm:prSet presAssocID="{38B6471D-0D3A-40BF-AED3-7AE31B0F3E8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78C54A96-D154-4164-AF8F-3619ECCCE61A}" type="pres">
      <dgm:prSet presAssocID="{38B6471D-0D3A-40BF-AED3-7AE31B0F3E85}" presName="spaceRect" presStyleCnt="0"/>
      <dgm:spPr/>
    </dgm:pt>
    <dgm:pt modelId="{25C4F962-17B9-4E73-8204-3368109FD0A0}" type="pres">
      <dgm:prSet presAssocID="{38B6471D-0D3A-40BF-AED3-7AE31B0F3E85}" presName="parTx" presStyleLbl="revTx" presStyleIdx="1" presStyleCnt="3">
        <dgm:presLayoutVars>
          <dgm:chMax val="0"/>
          <dgm:chPref val="0"/>
        </dgm:presLayoutVars>
      </dgm:prSet>
      <dgm:spPr/>
    </dgm:pt>
    <dgm:pt modelId="{9F534D49-8028-4E29-B77C-702E6703F31C}" type="pres">
      <dgm:prSet presAssocID="{8D689586-9722-4D4A-B012-33F228B51E83}" presName="sibTrans" presStyleCnt="0"/>
      <dgm:spPr/>
    </dgm:pt>
    <dgm:pt modelId="{5D346CEF-647C-48A5-A559-E778AAC8B958}" type="pres">
      <dgm:prSet presAssocID="{51626D0C-884F-4EA2-A972-D32695D0627C}" presName="compNode" presStyleCnt="0"/>
      <dgm:spPr/>
    </dgm:pt>
    <dgm:pt modelId="{8CE844CC-F0E6-4528-B9F7-00C6C1E450FE}" type="pres">
      <dgm:prSet presAssocID="{51626D0C-884F-4EA2-A972-D32695D0627C}" presName="bgRect" presStyleLbl="bgShp" presStyleIdx="2" presStyleCnt="3"/>
      <dgm:spPr/>
    </dgm:pt>
    <dgm:pt modelId="{3378934D-8FA2-47D5-B40C-6EFC043238C3}" type="pres">
      <dgm:prSet presAssocID="{51626D0C-884F-4EA2-A972-D32695D0627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esentation with Checklist"/>
        </a:ext>
      </dgm:extLst>
    </dgm:pt>
    <dgm:pt modelId="{B0FD21CC-E3B0-4750-B8DD-CF832565F0A6}" type="pres">
      <dgm:prSet presAssocID="{51626D0C-884F-4EA2-A972-D32695D0627C}" presName="spaceRect" presStyleCnt="0"/>
      <dgm:spPr/>
    </dgm:pt>
    <dgm:pt modelId="{8F064C30-9C0E-4D8A-B3F2-41237D71BE12}" type="pres">
      <dgm:prSet presAssocID="{51626D0C-884F-4EA2-A972-D32695D0627C}" presName="parTx" presStyleLbl="revTx" presStyleIdx="2" presStyleCnt="3">
        <dgm:presLayoutVars>
          <dgm:chMax val="0"/>
          <dgm:chPref val="0"/>
        </dgm:presLayoutVars>
      </dgm:prSet>
      <dgm:spPr/>
    </dgm:pt>
  </dgm:ptLst>
  <dgm:cxnLst>
    <dgm:cxn modelId="{08F1940A-D6EB-4DCD-A999-1E92A615F8FC}" type="presOf" srcId="{275FD1F7-A20F-4179-AC87-1C10BEB3CED7}" destId="{2FE7D1C8-B8C1-4BF6-8D3A-57FF888A09E8}" srcOrd="0" destOrd="0" presId="urn:microsoft.com/office/officeart/2018/2/layout/IconVerticalSolidList"/>
    <dgm:cxn modelId="{7F75B792-397E-4A2E-9CB5-B919BAE6EDDF}" srcId="{275FD1F7-A20F-4179-AC87-1C10BEB3CED7}" destId="{38B6471D-0D3A-40BF-AED3-7AE31B0F3E85}" srcOrd="1" destOrd="0" parTransId="{2BEF7455-66C8-4C7F-A8EE-EE4D7964B9C9}" sibTransId="{8D689586-9722-4D4A-B012-33F228B51E83}"/>
    <dgm:cxn modelId="{44BCC3AF-BAFA-4BAC-8841-AD5E84C686F1}" type="presOf" srcId="{51626D0C-884F-4EA2-A972-D32695D0627C}" destId="{8F064C30-9C0E-4D8A-B3F2-41237D71BE12}" srcOrd="0" destOrd="0" presId="urn:microsoft.com/office/officeart/2018/2/layout/IconVerticalSolidList"/>
    <dgm:cxn modelId="{08F5B8B7-A0D9-4BF7-8F65-E786419D0662}" srcId="{275FD1F7-A20F-4179-AC87-1C10BEB3CED7}" destId="{5526A07C-1476-47BD-B62A-804632063993}" srcOrd="0" destOrd="0" parTransId="{4D6DDC8F-DF67-4FFB-83EB-0013307F85C7}" sibTransId="{E0D7CF4C-EFBA-45E8-8291-4ABF2299DA0A}"/>
    <dgm:cxn modelId="{BF3CF8C2-440A-4449-BA0E-5D67BE400E78}" srcId="{275FD1F7-A20F-4179-AC87-1C10BEB3CED7}" destId="{51626D0C-884F-4EA2-A972-D32695D0627C}" srcOrd="2" destOrd="0" parTransId="{326F23BA-684A-4C13-8C40-C964248AD81B}" sibTransId="{9F4F6228-B9D8-45D4-A810-F45C50814516}"/>
    <dgm:cxn modelId="{4648C5E3-3ABC-4EAA-8C8A-8151FBF26283}" type="presOf" srcId="{38B6471D-0D3A-40BF-AED3-7AE31B0F3E85}" destId="{25C4F962-17B9-4E73-8204-3368109FD0A0}" srcOrd="0" destOrd="0" presId="urn:microsoft.com/office/officeart/2018/2/layout/IconVerticalSolidList"/>
    <dgm:cxn modelId="{78F0BFF7-9538-473C-A1A4-10A8D21E7C09}" type="presOf" srcId="{5526A07C-1476-47BD-B62A-804632063993}" destId="{8BCDF648-BDC3-4B17-A17B-611D3347F286}" srcOrd="0" destOrd="0" presId="urn:microsoft.com/office/officeart/2018/2/layout/IconVerticalSolidList"/>
    <dgm:cxn modelId="{02A0E5F6-C50B-4A67-B332-021EF0EDC83B}" type="presParOf" srcId="{2FE7D1C8-B8C1-4BF6-8D3A-57FF888A09E8}" destId="{8F7CFB20-199F-4495-9700-228907575E61}" srcOrd="0" destOrd="0" presId="urn:microsoft.com/office/officeart/2018/2/layout/IconVerticalSolidList"/>
    <dgm:cxn modelId="{F25397FC-3825-40A2-9454-01CE925A0EDE}" type="presParOf" srcId="{8F7CFB20-199F-4495-9700-228907575E61}" destId="{61A5883B-F8CC-4DB0-8767-3DF23EC1C5A8}" srcOrd="0" destOrd="0" presId="urn:microsoft.com/office/officeart/2018/2/layout/IconVerticalSolidList"/>
    <dgm:cxn modelId="{80ABA805-7D5C-48E7-992B-374D43A9D82B}" type="presParOf" srcId="{8F7CFB20-199F-4495-9700-228907575E61}" destId="{F94BA544-A5F8-41B8-A6F9-432B0B8F4F43}" srcOrd="1" destOrd="0" presId="urn:microsoft.com/office/officeart/2018/2/layout/IconVerticalSolidList"/>
    <dgm:cxn modelId="{5A3E4E5F-34EC-4633-9A1F-5AB3989EF976}" type="presParOf" srcId="{8F7CFB20-199F-4495-9700-228907575E61}" destId="{134F3449-DD81-4297-930E-5C9AD9AEAC81}" srcOrd="2" destOrd="0" presId="urn:microsoft.com/office/officeart/2018/2/layout/IconVerticalSolidList"/>
    <dgm:cxn modelId="{61B13C8E-E959-4040-84D3-E301461A4952}" type="presParOf" srcId="{8F7CFB20-199F-4495-9700-228907575E61}" destId="{8BCDF648-BDC3-4B17-A17B-611D3347F286}" srcOrd="3" destOrd="0" presId="urn:microsoft.com/office/officeart/2018/2/layout/IconVerticalSolidList"/>
    <dgm:cxn modelId="{C7B01C39-17B4-41B1-B139-2C699FDB2751}" type="presParOf" srcId="{2FE7D1C8-B8C1-4BF6-8D3A-57FF888A09E8}" destId="{7C1DDAA4-C210-4A30-8F22-CA088EA6D600}" srcOrd="1" destOrd="0" presId="urn:microsoft.com/office/officeart/2018/2/layout/IconVerticalSolidList"/>
    <dgm:cxn modelId="{AC937DEC-EB94-4510-B437-87D9A413E938}" type="presParOf" srcId="{2FE7D1C8-B8C1-4BF6-8D3A-57FF888A09E8}" destId="{A95B26D0-1CD0-4D43-A8D0-95013117C732}" srcOrd="2" destOrd="0" presId="urn:microsoft.com/office/officeart/2018/2/layout/IconVerticalSolidList"/>
    <dgm:cxn modelId="{D34E30E2-07B1-4BE1-A450-859DA09458D7}" type="presParOf" srcId="{A95B26D0-1CD0-4D43-A8D0-95013117C732}" destId="{0EC565BA-4CF1-4873-BB0C-F35F33E553CC}" srcOrd="0" destOrd="0" presId="urn:microsoft.com/office/officeart/2018/2/layout/IconVerticalSolidList"/>
    <dgm:cxn modelId="{DA01FEA7-2FE7-4B61-9D56-0D87400BDEC0}" type="presParOf" srcId="{A95B26D0-1CD0-4D43-A8D0-95013117C732}" destId="{54AB560A-555B-493E-91EB-9A86016753B5}" srcOrd="1" destOrd="0" presId="urn:microsoft.com/office/officeart/2018/2/layout/IconVerticalSolidList"/>
    <dgm:cxn modelId="{14CF622F-B6F6-4D3A-8A03-85BF55E59279}" type="presParOf" srcId="{A95B26D0-1CD0-4D43-A8D0-95013117C732}" destId="{78C54A96-D154-4164-AF8F-3619ECCCE61A}" srcOrd="2" destOrd="0" presId="urn:microsoft.com/office/officeart/2018/2/layout/IconVerticalSolidList"/>
    <dgm:cxn modelId="{5718EFFD-9DE1-4F9A-B0C7-E8B549860C9C}" type="presParOf" srcId="{A95B26D0-1CD0-4D43-A8D0-95013117C732}" destId="{25C4F962-17B9-4E73-8204-3368109FD0A0}" srcOrd="3" destOrd="0" presId="urn:microsoft.com/office/officeart/2018/2/layout/IconVerticalSolidList"/>
    <dgm:cxn modelId="{6CA7A258-2951-4D9E-A753-D6AFD48AC950}" type="presParOf" srcId="{2FE7D1C8-B8C1-4BF6-8D3A-57FF888A09E8}" destId="{9F534D49-8028-4E29-B77C-702E6703F31C}" srcOrd="3" destOrd="0" presId="urn:microsoft.com/office/officeart/2018/2/layout/IconVerticalSolidList"/>
    <dgm:cxn modelId="{DE317648-F359-4F78-808E-F7334B00AC98}" type="presParOf" srcId="{2FE7D1C8-B8C1-4BF6-8D3A-57FF888A09E8}" destId="{5D346CEF-647C-48A5-A559-E778AAC8B958}" srcOrd="4" destOrd="0" presId="urn:microsoft.com/office/officeart/2018/2/layout/IconVerticalSolidList"/>
    <dgm:cxn modelId="{607C1CEA-A443-4D66-AD33-A39A13860FB2}" type="presParOf" srcId="{5D346CEF-647C-48A5-A559-E778AAC8B958}" destId="{8CE844CC-F0E6-4528-B9F7-00C6C1E450FE}" srcOrd="0" destOrd="0" presId="urn:microsoft.com/office/officeart/2018/2/layout/IconVerticalSolidList"/>
    <dgm:cxn modelId="{2B90B2B1-D434-46BD-BD53-AD26DD7AD735}" type="presParOf" srcId="{5D346CEF-647C-48A5-A559-E778AAC8B958}" destId="{3378934D-8FA2-47D5-B40C-6EFC043238C3}" srcOrd="1" destOrd="0" presId="urn:microsoft.com/office/officeart/2018/2/layout/IconVerticalSolidList"/>
    <dgm:cxn modelId="{726A52BE-221E-4FFE-A603-90DA4CFE1BBD}" type="presParOf" srcId="{5D346CEF-647C-48A5-A559-E778AAC8B958}" destId="{B0FD21CC-E3B0-4750-B8DD-CF832565F0A6}" srcOrd="2" destOrd="0" presId="urn:microsoft.com/office/officeart/2018/2/layout/IconVerticalSolidList"/>
    <dgm:cxn modelId="{6E3045C6-8DA2-4E46-9B73-C9FE4609918C}" type="presParOf" srcId="{5D346CEF-647C-48A5-A559-E778AAC8B958}" destId="{8F064C30-9C0E-4D8A-B3F2-41237D71BE1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EBBCC8C-6A46-422F-AD0B-38F17ABCB057}" type="doc">
      <dgm:prSet loTypeId="urn:microsoft.com/office/officeart/2018/2/layout/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38A3C08A-6CD7-4B60-A278-F76ED14CBCE7}">
      <dgm:prSet custT="1"/>
      <dgm:spPr/>
      <dgm:t>
        <a:bodyPr/>
        <a:lstStyle/>
        <a:p>
          <a:pPr>
            <a:defRPr b="1"/>
          </a:pPr>
          <a:r>
            <a:rPr lang="en-US" sz="1600" b="0"/>
            <a:t>It is </a:t>
          </a:r>
          <a:r>
            <a:rPr lang="en-US" sz="1600" b="0" u="sng"/>
            <a:t>extremely</a:t>
          </a:r>
          <a:r>
            <a:rPr lang="en-US" sz="1600" b="0"/>
            <a:t> important for teachers to receive </a:t>
          </a:r>
          <a:r>
            <a:rPr lang="en-US" sz="1600" b="0" u="sng"/>
            <a:t>on-going</a:t>
          </a:r>
          <a:r>
            <a:rPr lang="en-US" sz="1600" b="0"/>
            <a:t> CLASS training. Please do not assume that your center will receive a score similar to your last year’s score if your teachers have not continued to train on CLASS. </a:t>
          </a:r>
        </a:p>
      </dgm:t>
    </dgm:pt>
    <dgm:pt modelId="{FC30A7A6-F2EC-4DE5-88AD-762450456F57}" type="parTrans" cxnId="{78A21C28-3D2F-4E65-9DA2-70F1605856BA}">
      <dgm:prSet/>
      <dgm:spPr/>
      <dgm:t>
        <a:bodyPr/>
        <a:lstStyle/>
        <a:p>
          <a:endParaRPr lang="en-US"/>
        </a:p>
      </dgm:t>
    </dgm:pt>
    <dgm:pt modelId="{375B8DA3-C357-4918-A31B-7C03A04293C6}" type="sibTrans" cxnId="{78A21C28-3D2F-4E65-9DA2-70F1605856BA}">
      <dgm:prSet/>
      <dgm:spPr/>
      <dgm:t>
        <a:bodyPr/>
        <a:lstStyle/>
        <a:p>
          <a:endParaRPr lang="en-US"/>
        </a:p>
      </dgm:t>
    </dgm:pt>
    <dgm:pt modelId="{933750B4-0749-4ED1-925B-4C61030FF334}">
      <dgm:prSet custT="1"/>
      <dgm:spPr/>
      <dgm:t>
        <a:bodyPr/>
        <a:lstStyle/>
        <a:p>
          <a:r>
            <a:rPr lang="en-US" sz="1600" b="0"/>
            <a:t>CLASS strategies and scoring are very specific. Directors should have a training plan in place for seasoned teachers as well as new teachers</a:t>
          </a:r>
        </a:p>
      </dgm:t>
    </dgm:pt>
    <dgm:pt modelId="{C6940BA7-B318-4AAB-8D8E-AC7DD5DA9BE4}" type="parTrans" cxnId="{0CD32A39-6AB7-411D-942B-C1E691C628C2}">
      <dgm:prSet/>
      <dgm:spPr/>
      <dgm:t>
        <a:bodyPr/>
        <a:lstStyle/>
        <a:p>
          <a:endParaRPr lang="en-US"/>
        </a:p>
      </dgm:t>
    </dgm:pt>
    <dgm:pt modelId="{7F6832A2-2160-4422-8FDC-1B94C3CAE307}" type="sibTrans" cxnId="{0CD32A39-6AB7-411D-942B-C1E691C628C2}">
      <dgm:prSet/>
      <dgm:spPr/>
      <dgm:t>
        <a:bodyPr/>
        <a:lstStyle/>
        <a:p>
          <a:endParaRPr lang="en-US"/>
        </a:p>
      </dgm:t>
    </dgm:pt>
    <dgm:pt modelId="{42E6EC51-C6E4-4D6D-ADCE-8AC01D1C032B}">
      <dgm:prSet/>
      <dgm:spPr/>
      <dgm:t>
        <a:bodyPr/>
        <a:lstStyle/>
        <a:p>
          <a:pPr>
            <a:defRPr b="1"/>
          </a:pPr>
          <a:r>
            <a:rPr lang="en-US" b="0"/>
            <a:t>Be sure to take advantage of the FREE </a:t>
          </a:r>
          <a:r>
            <a:rPr lang="en-US" b="0" err="1"/>
            <a:t>MyTeachstone</a:t>
          </a:r>
          <a:r>
            <a:rPr lang="en-US" b="0"/>
            <a:t> accounts we have been advertising. This resource has a library of information, courses, and videos on every area of CLASS in each of the 3 age ranges (Infant, Toddler, PreK). </a:t>
          </a:r>
        </a:p>
      </dgm:t>
    </dgm:pt>
    <dgm:pt modelId="{5C7C069D-F489-4AC6-B356-EA2D015B94D7}" type="parTrans" cxnId="{44DE28E6-83E4-4EF5-93C2-12766C19DB6C}">
      <dgm:prSet/>
      <dgm:spPr/>
      <dgm:t>
        <a:bodyPr/>
        <a:lstStyle/>
        <a:p>
          <a:endParaRPr lang="en-US"/>
        </a:p>
      </dgm:t>
    </dgm:pt>
    <dgm:pt modelId="{E95EE08C-8BD1-4F0C-9A60-6ECE7907A92F}" type="sibTrans" cxnId="{44DE28E6-83E4-4EF5-93C2-12766C19DB6C}">
      <dgm:prSet/>
      <dgm:spPr/>
      <dgm:t>
        <a:bodyPr/>
        <a:lstStyle/>
        <a:p>
          <a:endParaRPr lang="en-US"/>
        </a:p>
      </dgm:t>
    </dgm:pt>
    <dgm:pt modelId="{788AC420-E142-4D78-A376-9DCEC716E896}" type="pres">
      <dgm:prSet presAssocID="{0EBBCC8C-6A46-422F-AD0B-38F17ABCB057}" presName="root" presStyleCnt="0">
        <dgm:presLayoutVars>
          <dgm:dir/>
          <dgm:resizeHandles val="exact"/>
        </dgm:presLayoutVars>
      </dgm:prSet>
      <dgm:spPr/>
    </dgm:pt>
    <dgm:pt modelId="{C8AE07A3-5AB5-40EA-A3B9-2165AF9CB43C}" type="pres">
      <dgm:prSet presAssocID="{38A3C08A-6CD7-4B60-A278-F76ED14CBCE7}" presName="compNode" presStyleCnt="0"/>
      <dgm:spPr/>
    </dgm:pt>
    <dgm:pt modelId="{6C9B240C-33E2-4139-A4CA-44B564D872F3}" type="pres">
      <dgm:prSet presAssocID="{38A3C08A-6CD7-4B60-A278-F76ED14CBCE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BCBD42BE-09B9-4591-84EC-B8457E9B42F2}" type="pres">
      <dgm:prSet presAssocID="{38A3C08A-6CD7-4B60-A278-F76ED14CBCE7}" presName="iconSpace" presStyleCnt="0"/>
      <dgm:spPr/>
    </dgm:pt>
    <dgm:pt modelId="{BB757DC1-61B1-49D9-BB0A-B28D0044E2DB}" type="pres">
      <dgm:prSet presAssocID="{38A3C08A-6CD7-4B60-A278-F76ED14CBCE7}" presName="parTx" presStyleLbl="revTx" presStyleIdx="0" presStyleCnt="4">
        <dgm:presLayoutVars>
          <dgm:chMax val="0"/>
          <dgm:chPref val="0"/>
        </dgm:presLayoutVars>
      </dgm:prSet>
      <dgm:spPr/>
    </dgm:pt>
    <dgm:pt modelId="{192A6FE1-F3C1-45D4-B196-2BAE2FB74956}" type="pres">
      <dgm:prSet presAssocID="{38A3C08A-6CD7-4B60-A278-F76ED14CBCE7}" presName="txSpace" presStyleCnt="0"/>
      <dgm:spPr/>
    </dgm:pt>
    <dgm:pt modelId="{EAE3AE0C-65D5-4FA8-8C1C-F656E72C89FB}" type="pres">
      <dgm:prSet presAssocID="{38A3C08A-6CD7-4B60-A278-F76ED14CBCE7}" presName="desTx" presStyleLbl="revTx" presStyleIdx="1" presStyleCnt="4">
        <dgm:presLayoutVars/>
      </dgm:prSet>
      <dgm:spPr/>
    </dgm:pt>
    <dgm:pt modelId="{A3105F80-5E82-4117-8C83-1C972C3AA27B}" type="pres">
      <dgm:prSet presAssocID="{375B8DA3-C357-4918-A31B-7C03A04293C6}" presName="sibTrans" presStyleCnt="0"/>
      <dgm:spPr/>
    </dgm:pt>
    <dgm:pt modelId="{CE32BAF0-3A99-4CFC-94EE-9FEB3714A782}" type="pres">
      <dgm:prSet presAssocID="{42E6EC51-C6E4-4D6D-ADCE-8AC01D1C032B}" presName="compNode" presStyleCnt="0"/>
      <dgm:spPr/>
    </dgm:pt>
    <dgm:pt modelId="{DE53905A-013E-4806-82CF-9539FB5EF3BD}" type="pres">
      <dgm:prSet presAssocID="{42E6EC51-C6E4-4D6D-ADCE-8AC01D1C032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on Shelf"/>
        </a:ext>
      </dgm:extLst>
    </dgm:pt>
    <dgm:pt modelId="{C94087BB-424F-45BF-AEF5-8260B73EBC0F}" type="pres">
      <dgm:prSet presAssocID="{42E6EC51-C6E4-4D6D-ADCE-8AC01D1C032B}" presName="iconSpace" presStyleCnt="0"/>
      <dgm:spPr/>
    </dgm:pt>
    <dgm:pt modelId="{37F34677-5F5B-4EE9-A040-ADF9BC9658FC}" type="pres">
      <dgm:prSet presAssocID="{42E6EC51-C6E4-4D6D-ADCE-8AC01D1C032B}" presName="parTx" presStyleLbl="revTx" presStyleIdx="2" presStyleCnt="4">
        <dgm:presLayoutVars>
          <dgm:chMax val="0"/>
          <dgm:chPref val="0"/>
        </dgm:presLayoutVars>
      </dgm:prSet>
      <dgm:spPr/>
    </dgm:pt>
    <dgm:pt modelId="{CBBD2042-D8C1-4502-BD4D-59F417E10256}" type="pres">
      <dgm:prSet presAssocID="{42E6EC51-C6E4-4D6D-ADCE-8AC01D1C032B}" presName="txSpace" presStyleCnt="0"/>
      <dgm:spPr/>
    </dgm:pt>
    <dgm:pt modelId="{802A76FA-65CA-42DE-863E-FD65CF808C7A}" type="pres">
      <dgm:prSet presAssocID="{42E6EC51-C6E4-4D6D-ADCE-8AC01D1C032B}" presName="desTx" presStyleLbl="revTx" presStyleIdx="3" presStyleCnt="4">
        <dgm:presLayoutVars/>
      </dgm:prSet>
      <dgm:spPr/>
    </dgm:pt>
  </dgm:ptLst>
  <dgm:cxnLst>
    <dgm:cxn modelId="{12883710-1D28-4B57-A378-751E008FEB16}" type="presOf" srcId="{38A3C08A-6CD7-4B60-A278-F76ED14CBCE7}" destId="{BB757DC1-61B1-49D9-BB0A-B28D0044E2DB}" srcOrd="0" destOrd="0" presId="urn:microsoft.com/office/officeart/2018/2/layout/IconLabelDescriptionList"/>
    <dgm:cxn modelId="{78A21C28-3D2F-4E65-9DA2-70F1605856BA}" srcId="{0EBBCC8C-6A46-422F-AD0B-38F17ABCB057}" destId="{38A3C08A-6CD7-4B60-A278-F76ED14CBCE7}" srcOrd="0" destOrd="0" parTransId="{FC30A7A6-F2EC-4DE5-88AD-762450456F57}" sibTransId="{375B8DA3-C357-4918-A31B-7C03A04293C6}"/>
    <dgm:cxn modelId="{0CD32A39-6AB7-411D-942B-C1E691C628C2}" srcId="{38A3C08A-6CD7-4B60-A278-F76ED14CBCE7}" destId="{933750B4-0749-4ED1-925B-4C61030FF334}" srcOrd="0" destOrd="0" parTransId="{C6940BA7-B318-4AAB-8D8E-AC7DD5DA9BE4}" sibTransId="{7F6832A2-2160-4422-8FDC-1B94C3CAE307}"/>
    <dgm:cxn modelId="{979B7F42-343C-4736-A3BC-4A8AD0E3A0AF}" type="presOf" srcId="{933750B4-0749-4ED1-925B-4C61030FF334}" destId="{EAE3AE0C-65D5-4FA8-8C1C-F656E72C89FB}" srcOrd="0" destOrd="0" presId="urn:microsoft.com/office/officeart/2018/2/layout/IconLabelDescriptionList"/>
    <dgm:cxn modelId="{2185DA56-9104-453B-8181-37ECFF2F69C2}" type="presOf" srcId="{0EBBCC8C-6A46-422F-AD0B-38F17ABCB057}" destId="{788AC420-E142-4D78-A376-9DCEC716E896}" srcOrd="0" destOrd="0" presId="urn:microsoft.com/office/officeart/2018/2/layout/IconLabelDescriptionList"/>
    <dgm:cxn modelId="{8216F3AB-46B7-4F55-98D5-3702B19CFEC0}" type="presOf" srcId="{42E6EC51-C6E4-4D6D-ADCE-8AC01D1C032B}" destId="{37F34677-5F5B-4EE9-A040-ADF9BC9658FC}" srcOrd="0" destOrd="0" presId="urn:microsoft.com/office/officeart/2018/2/layout/IconLabelDescriptionList"/>
    <dgm:cxn modelId="{44DE28E6-83E4-4EF5-93C2-12766C19DB6C}" srcId="{0EBBCC8C-6A46-422F-AD0B-38F17ABCB057}" destId="{42E6EC51-C6E4-4D6D-ADCE-8AC01D1C032B}" srcOrd="1" destOrd="0" parTransId="{5C7C069D-F489-4AC6-B356-EA2D015B94D7}" sibTransId="{E95EE08C-8BD1-4F0C-9A60-6ECE7907A92F}"/>
    <dgm:cxn modelId="{70CA1552-7F99-4109-AD6F-95E94AFC43B3}" type="presParOf" srcId="{788AC420-E142-4D78-A376-9DCEC716E896}" destId="{C8AE07A3-5AB5-40EA-A3B9-2165AF9CB43C}" srcOrd="0" destOrd="0" presId="urn:microsoft.com/office/officeart/2018/2/layout/IconLabelDescriptionList"/>
    <dgm:cxn modelId="{4B635032-1B24-4AF2-A3E4-A32FCBF70B11}" type="presParOf" srcId="{C8AE07A3-5AB5-40EA-A3B9-2165AF9CB43C}" destId="{6C9B240C-33E2-4139-A4CA-44B564D872F3}" srcOrd="0" destOrd="0" presId="urn:microsoft.com/office/officeart/2018/2/layout/IconLabelDescriptionList"/>
    <dgm:cxn modelId="{E4EDCF3B-39BC-45DC-8C86-B96D63AB008B}" type="presParOf" srcId="{C8AE07A3-5AB5-40EA-A3B9-2165AF9CB43C}" destId="{BCBD42BE-09B9-4591-84EC-B8457E9B42F2}" srcOrd="1" destOrd="0" presId="urn:microsoft.com/office/officeart/2018/2/layout/IconLabelDescriptionList"/>
    <dgm:cxn modelId="{A0B9D751-25F4-450C-9B28-109D53EB5356}" type="presParOf" srcId="{C8AE07A3-5AB5-40EA-A3B9-2165AF9CB43C}" destId="{BB757DC1-61B1-49D9-BB0A-B28D0044E2DB}" srcOrd="2" destOrd="0" presId="urn:microsoft.com/office/officeart/2018/2/layout/IconLabelDescriptionList"/>
    <dgm:cxn modelId="{BBED4150-3464-4A55-8D22-17681E93104F}" type="presParOf" srcId="{C8AE07A3-5AB5-40EA-A3B9-2165AF9CB43C}" destId="{192A6FE1-F3C1-45D4-B196-2BAE2FB74956}" srcOrd="3" destOrd="0" presId="urn:microsoft.com/office/officeart/2018/2/layout/IconLabelDescriptionList"/>
    <dgm:cxn modelId="{9C346284-8E15-48B7-A7EA-A13BFA6E55A9}" type="presParOf" srcId="{C8AE07A3-5AB5-40EA-A3B9-2165AF9CB43C}" destId="{EAE3AE0C-65D5-4FA8-8C1C-F656E72C89FB}" srcOrd="4" destOrd="0" presId="urn:microsoft.com/office/officeart/2018/2/layout/IconLabelDescriptionList"/>
    <dgm:cxn modelId="{E5612ED1-F68E-47B3-B430-53CEA4864B5A}" type="presParOf" srcId="{788AC420-E142-4D78-A376-9DCEC716E896}" destId="{A3105F80-5E82-4117-8C83-1C972C3AA27B}" srcOrd="1" destOrd="0" presId="urn:microsoft.com/office/officeart/2018/2/layout/IconLabelDescriptionList"/>
    <dgm:cxn modelId="{3558BA39-7E12-4812-B456-11230B1DECE2}" type="presParOf" srcId="{788AC420-E142-4D78-A376-9DCEC716E896}" destId="{CE32BAF0-3A99-4CFC-94EE-9FEB3714A782}" srcOrd="2" destOrd="0" presId="urn:microsoft.com/office/officeart/2018/2/layout/IconLabelDescriptionList"/>
    <dgm:cxn modelId="{0FA9466C-054B-4113-B015-5C8147CB321C}" type="presParOf" srcId="{CE32BAF0-3A99-4CFC-94EE-9FEB3714A782}" destId="{DE53905A-013E-4806-82CF-9539FB5EF3BD}" srcOrd="0" destOrd="0" presId="urn:microsoft.com/office/officeart/2018/2/layout/IconLabelDescriptionList"/>
    <dgm:cxn modelId="{3BAA4796-C310-4391-8C95-AEF643DC96E9}" type="presParOf" srcId="{CE32BAF0-3A99-4CFC-94EE-9FEB3714A782}" destId="{C94087BB-424F-45BF-AEF5-8260B73EBC0F}" srcOrd="1" destOrd="0" presId="urn:microsoft.com/office/officeart/2018/2/layout/IconLabelDescriptionList"/>
    <dgm:cxn modelId="{C7687D8C-E497-43A4-84A9-CEA29FBC34EA}" type="presParOf" srcId="{CE32BAF0-3A99-4CFC-94EE-9FEB3714A782}" destId="{37F34677-5F5B-4EE9-A040-ADF9BC9658FC}" srcOrd="2" destOrd="0" presId="urn:microsoft.com/office/officeart/2018/2/layout/IconLabelDescriptionList"/>
    <dgm:cxn modelId="{8E78A3F2-1786-4874-A634-D2E2358835EA}" type="presParOf" srcId="{CE32BAF0-3A99-4CFC-94EE-9FEB3714A782}" destId="{CBBD2042-D8C1-4502-BD4D-59F417E10256}" srcOrd="3" destOrd="0" presId="urn:microsoft.com/office/officeart/2018/2/layout/IconLabelDescriptionList"/>
    <dgm:cxn modelId="{A50F46B6-877C-4AC4-BC39-3A627AE56ABA}" type="presParOf" srcId="{CE32BAF0-3A99-4CFC-94EE-9FEB3714A782}" destId="{802A76FA-65CA-42DE-863E-FD65CF808C7A}"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FD964E-8FE4-4137-AF91-4CA28A061797}">
      <dsp:nvSpPr>
        <dsp:cNvPr id="0" name=""/>
        <dsp:cNvSpPr/>
      </dsp:nvSpPr>
      <dsp:spPr>
        <a:xfrm>
          <a:off x="0" y="23541"/>
          <a:ext cx="6206836" cy="98279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t>THANKS FOR JOINING!</a:t>
          </a:r>
        </a:p>
      </dsp:txBody>
      <dsp:txXfrm>
        <a:off x="47976" y="71517"/>
        <a:ext cx="6110884" cy="886847"/>
      </dsp:txXfrm>
    </dsp:sp>
    <dsp:sp modelId="{EF3A9D2E-B612-4D2C-B73B-09966AEF5360}">
      <dsp:nvSpPr>
        <dsp:cNvPr id="0" name=""/>
        <dsp:cNvSpPr/>
      </dsp:nvSpPr>
      <dsp:spPr>
        <a:xfrm>
          <a:off x="0" y="1006341"/>
          <a:ext cx="6206836" cy="4694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7067" tIns="53340" rIns="298704" bIns="53340" numCol="1" spcCol="1270" anchor="t" anchorCtr="0">
          <a:noAutofit/>
        </a:bodyPr>
        <a:lstStyle/>
        <a:p>
          <a:pPr marL="285750" lvl="1" indent="-285750" algn="l" defTabSz="1466850">
            <a:lnSpc>
              <a:spcPct val="90000"/>
            </a:lnSpc>
            <a:spcBef>
              <a:spcPct val="0"/>
            </a:spcBef>
            <a:spcAft>
              <a:spcPct val="20000"/>
            </a:spcAft>
            <a:buChar char="•"/>
          </a:pPr>
          <a:r>
            <a:rPr lang="en-US" sz="3300" kern="1200"/>
            <a:t>Please make sure your microphones are muted</a:t>
          </a:r>
        </a:p>
        <a:p>
          <a:pPr marL="285750" lvl="1" indent="-285750" algn="l" defTabSz="1466850">
            <a:lnSpc>
              <a:spcPct val="90000"/>
            </a:lnSpc>
            <a:spcBef>
              <a:spcPct val="0"/>
            </a:spcBef>
            <a:spcAft>
              <a:spcPct val="20000"/>
            </a:spcAft>
            <a:buChar char="•"/>
          </a:pPr>
          <a:r>
            <a:rPr lang="en-US" sz="3300" kern="1200"/>
            <a:t>If you have questions or comments please type them in the chat box and we will review them at the end of each section</a:t>
          </a:r>
        </a:p>
        <a:p>
          <a:pPr marL="285750" lvl="1" indent="-285750" algn="l" defTabSz="1466850">
            <a:lnSpc>
              <a:spcPct val="90000"/>
            </a:lnSpc>
            <a:spcBef>
              <a:spcPct val="0"/>
            </a:spcBef>
            <a:spcAft>
              <a:spcPct val="20000"/>
            </a:spcAft>
            <a:buChar char="•"/>
          </a:pPr>
          <a:r>
            <a:rPr lang="en-US" sz="3300" kern="1200"/>
            <a:t>As always, this meeting will be recorded, and the recording will be sent out afterwards via blackboard</a:t>
          </a:r>
        </a:p>
      </dsp:txBody>
      <dsp:txXfrm>
        <a:off x="0" y="1006341"/>
        <a:ext cx="6206836" cy="46947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00F315-2B72-4F9E-93FA-58A7F87703DD}">
      <dsp:nvSpPr>
        <dsp:cNvPr id="0" name=""/>
        <dsp:cNvSpPr/>
      </dsp:nvSpPr>
      <dsp:spPr>
        <a:xfrm>
          <a:off x="0" y="15924"/>
          <a:ext cx="8520600" cy="72539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0" i="0" kern="1200" baseline="0"/>
            <a:t>Tune In: Be in the moment.</a:t>
          </a:r>
          <a:endParaRPr lang="en-US" sz="3100" kern="1200"/>
        </a:p>
      </dsp:txBody>
      <dsp:txXfrm>
        <a:off x="35411" y="51335"/>
        <a:ext cx="8449778" cy="654577"/>
      </dsp:txXfrm>
    </dsp:sp>
    <dsp:sp modelId="{45AE16EF-B46E-45CA-AC6C-225C69AD7730}">
      <dsp:nvSpPr>
        <dsp:cNvPr id="0" name=""/>
        <dsp:cNvSpPr/>
      </dsp:nvSpPr>
      <dsp:spPr>
        <a:xfrm>
          <a:off x="0" y="830604"/>
          <a:ext cx="8520600" cy="72539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0" i="0" kern="1200" baseline="0"/>
            <a:t>Talk More: Use a wide variety of words.</a:t>
          </a:r>
          <a:endParaRPr lang="en-US" sz="3100" kern="1200"/>
        </a:p>
      </dsp:txBody>
      <dsp:txXfrm>
        <a:off x="35411" y="866015"/>
        <a:ext cx="8449778" cy="654577"/>
      </dsp:txXfrm>
    </dsp:sp>
    <dsp:sp modelId="{E395EA4E-5D2C-4085-8F23-EAC915C63369}">
      <dsp:nvSpPr>
        <dsp:cNvPr id="0" name=""/>
        <dsp:cNvSpPr/>
      </dsp:nvSpPr>
      <dsp:spPr>
        <a:xfrm>
          <a:off x="0" y="1645284"/>
          <a:ext cx="8520600" cy="72539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0" i="0" kern="1200" baseline="0"/>
            <a:t>Take Turns: Engage your child in conversation.</a:t>
          </a:r>
          <a:endParaRPr lang="en-US" sz="3100" kern="1200"/>
        </a:p>
      </dsp:txBody>
      <dsp:txXfrm>
        <a:off x="35411" y="1680695"/>
        <a:ext cx="8449778" cy="654577"/>
      </dsp:txXfrm>
    </dsp:sp>
    <dsp:sp modelId="{163410A2-7A18-4720-A23D-126E8F81C831}">
      <dsp:nvSpPr>
        <dsp:cNvPr id="0" name=""/>
        <dsp:cNvSpPr/>
      </dsp:nvSpPr>
      <dsp:spPr>
        <a:xfrm>
          <a:off x="0" y="2370684"/>
          <a:ext cx="8520600" cy="786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529"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b="0" i="0" kern="1200" baseline="0"/>
            <a:t>The 3Ts don’t cost anything or require extra time in the day.</a:t>
          </a:r>
          <a:endParaRPr lang="en-US" sz="2400" kern="1200"/>
        </a:p>
        <a:p>
          <a:pPr marL="228600" lvl="1" indent="-228600" algn="l" defTabSz="1066800">
            <a:lnSpc>
              <a:spcPct val="90000"/>
            </a:lnSpc>
            <a:spcBef>
              <a:spcPct val="0"/>
            </a:spcBef>
            <a:spcAft>
              <a:spcPct val="20000"/>
            </a:spcAft>
            <a:buChar char="•"/>
          </a:pPr>
          <a:r>
            <a:rPr lang="en-US" sz="2400" b="0" i="0" kern="1200" baseline="0"/>
            <a:t>They can be used anytime, anywhere to build a child’s brain.</a:t>
          </a:r>
          <a:endParaRPr lang="en-US" sz="2400" kern="1200"/>
        </a:p>
      </dsp:txBody>
      <dsp:txXfrm>
        <a:off x="0" y="2370684"/>
        <a:ext cx="8520600" cy="7860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271A5F-271F-4390-A294-6F7733956A4C}">
      <dsp:nvSpPr>
        <dsp:cNvPr id="0" name=""/>
        <dsp:cNvSpPr/>
      </dsp:nvSpPr>
      <dsp:spPr>
        <a:xfrm>
          <a:off x="0" y="421"/>
          <a:ext cx="8520600" cy="9854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9BD5F9-00C8-48F5-8B0F-011D563F1D4E}">
      <dsp:nvSpPr>
        <dsp:cNvPr id="0" name=""/>
        <dsp:cNvSpPr/>
      </dsp:nvSpPr>
      <dsp:spPr>
        <a:xfrm>
          <a:off x="298086" y="222138"/>
          <a:ext cx="541975" cy="5419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92993F-1222-48EF-8B93-A20590E08726}">
      <dsp:nvSpPr>
        <dsp:cNvPr id="0" name=""/>
        <dsp:cNvSpPr/>
      </dsp:nvSpPr>
      <dsp:spPr>
        <a:xfrm>
          <a:off x="1138149" y="421"/>
          <a:ext cx="7382450" cy="98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289" tIns="104289" rIns="104289" bIns="104289" numCol="1" spcCol="1270" anchor="ctr" anchorCtr="0">
          <a:noAutofit/>
        </a:bodyPr>
        <a:lstStyle/>
        <a:p>
          <a:pPr marL="0" lvl="0" indent="0" algn="l" defTabSz="755650">
            <a:lnSpc>
              <a:spcPct val="100000"/>
            </a:lnSpc>
            <a:spcBef>
              <a:spcPct val="0"/>
            </a:spcBef>
            <a:spcAft>
              <a:spcPct val="35000"/>
            </a:spcAft>
            <a:buNone/>
          </a:pPr>
          <a:r>
            <a:rPr lang="en-US" sz="1700" kern="1200"/>
            <a:t>3Ts is 7 Strategies that any parent or caregiver can complete online at </a:t>
          </a:r>
          <a:r>
            <a:rPr lang="en-US" sz="1700" kern="1200">
              <a:hlinkClick xmlns:r="http://schemas.openxmlformats.org/officeDocument/2006/relationships" r:id="rId3"/>
            </a:rPr>
            <a:t>the3ts.org</a:t>
          </a:r>
          <a:r>
            <a:rPr lang="en-US" sz="1700" kern="1200"/>
            <a:t> . </a:t>
          </a:r>
        </a:p>
      </dsp:txBody>
      <dsp:txXfrm>
        <a:off x="1138149" y="421"/>
        <a:ext cx="7382450" cy="985410"/>
      </dsp:txXfrm>
    </dsp:sp>
    <dsp:sp modelId="{8AFC84C5-E609-469A-AEFE-961A63B34528}">
      <dsp:nvSpPr>
        <dsp:cNvPr id="0" name=""/>
        <dsp:cNvSpPr/>
      </dsp:nvSpPr>
      <dsp:spPr>
        <a:xfrm>
          <a:off x="0" y="1232184"/>
          <a:ext cx="8520600" cy="9854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611904-8A90-4265-9360-AA2888E058F8}">
      <dsp:nvSpPr>
        <dsp:cNvPr id="0" name=""/>
        <dsp:cNvSpPr/>
      </dsp:nvSpPr>
      <dsp:spPr>
        <a:xfrm>
          <a:off x="298086" y="1453902"/>
          <a:ext cx="541975" cy="541975"/>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3A521D-1BCE-42A1-B976-72E4E93437AF}">
      <dsp:nvSpPr>
        <dsp:cNvPr id="0" name=""/>
        <dsp:cNvSpPr/>
      </dsp:nvSpPr>
      <dsp:spPr>
        <a:xfrm>
          <a:off x="1138149" y="1232184"/>
          <a:ext cx="7382450" cy="98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289" tIns="104289" rIns="104289" bIns="104289" numCol="1" spcCol="1270" anchor="ctr" anchorCtr="0">
          <a:noAutofit/>
        </a:bodyPr>
        <a:lstStyle/>
        <a:p>
          <a:pPr marL="0" lvl="0" indent="0" algn="l" defTabSz="755650">
            <a:lnSpc>
              <a:spcPct val="100000"/>
            </a:lnSpc>
            <a:spcBef>
              <a:spcPct val="0"/>
            </a:spcBef>
            <a:spcAft>
              <a:spcPct val="35000"/>
            </a:spcAft>
            <a:buNone/>
          </a:pPr>
          <a:r>
            <a:rPr lang="en-US" sz="1700" kern="1200"/>
            <a:t>The strategies are concise and easy to complete.</a:t>
          </a:r>
        </a:p>
      </dsp:txBody>
      <dsp:txXfrm>
        <a:off x="1138149" y="1232184"/>
        <a:ext cx="7382450" cy="985410"/>
      </dsp:txXfrm>
    </dsp:sp>
    <dsp:sp modelId="{E302682C-DE17-4A22-A6C1-C27CECA69CFA}">
      <dsp:nvSpPr>
        <dsp:cNvPr id="0" name=""/>
        <dsp:cNvSpPr/>
      </dsp:nvSpPr>
      <dsp:spPr>
        <a:xfrm>
          <a:off x="0" y="2463948"/>
          <a:ext cx="8520600" cy="9854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330347-1316-4DF9-915C-CBE6532DE6FA}">
      <dsp:nvSpPr>
        <dsp:cNvPr id="0" name=""/>
        <dsp:cNvSpPr/>
      </dsp:nvSpPr>
      <dsp:spPr>
        <a:xfrm>
          <a:off x="298086" y="2685665"/>
          <a:ext cx="541975" cy="541975"/>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6BA20D-9816-4055-B176-5CD7457A9249}">
      <dsp:nvSpPr>
        <dsp:cNvPr id="0" name=""/>
        <dsp:cNvSpPr/>
      </dsp:nvSpPr>
      <dsp:spPr>
        <a:xfrm>
          <a:off x="1138149" y="2463948"/>
          <a:ext cx="7382450" cy="98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289" tIns="104289" rIns="104289" bIns="104289" numCol="1" spcCol="1270" anchor="ctr" anchorCtr="0">
          <a:noAutofit/>
        </a:bodyPr>
        <a:lstStyle/>
        <a:p>
          <a:pPr marL="0" lvl="0" indent="0" algn="l" defTabSz="755650">
            <a:lnSpc>
              <a:spcPct val="100000"/>
            </a:lnSpc>
            <a:spcBef>
              <a:spcPct val="0"/>
            </a:spcBef>
            <a:spcAft>
              <a:spcPct val="35000"/>
            </a:spcAft>
            <a:buNone/>
          </a:pPr>
          <a:r>
            <a:rPr lang="en-US" sz="1700" kern="1200"/>
            <a:t>For providers in addition to the 3Ts strategies, the TMW Center is providing unrestricted access to the TMW–Early Childhood Educator, their free online professional development course.</a:t>
          </a:r>
        </a:p>
      </dsp:txBody>
      <dsp:txXfrm>
        <a:off x="1138149" y="2463948"/>
        <a:ext cx="7382450" cy="9854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BAAA3-D85D-4904-A073-328EE6737FC3}">
      <dsp:nvSpPr>
        <dsp:cNvPr id="0" name=""/>
        <dsp:cNvSpPr/>
      </dsp:nvSpPr>
      <dsp:spPr>
        <a:xfrm>
          <a:off x="0" y="397421"/>
          <a:ext cx="8520600" cy="81899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TMW–Early Childhood Educator Course</a:t>
          </a:r>
        </a:p>
      </dsp:txBody>
      <dsp:txXfrm>
        <a:off x="39980" y="437401"/>
        <a:ext cx="8440640" cy="739039"/>
      </dsp:txXfrm>
    </dsp:sp>
    <dsp:sp modelId="{2B91B924-BB43-4F2E-8C81-68A35F5BE844}">
      <dsp:nvSpPr>
        <dsp:cNvPr id="0" name=""/>
        <dsp:cNvSpPr/>
      </dsp:nvSpPr>
      <dsp:spPr>
        <a:xfrm>
          <a:off x="0" y="1216421"/>
          <a:ext cx="8520600" cy="289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529"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kern="1200"/>
            <a:t>A series of 8 self paced modules</a:t>
          </a:r>
        </a:p>
        <a:p>
          <a:pPr marL="228600" lvl="1" indent="-228600" algn="l" defTabSz="1200150">
            <a:lnSpc>
              <a:spcPct val="90000"/>
            </a:lnSpc>
            <a:spcBef>
              <a:spcPct val="0"/>
            </a:spcBef>
            <a:spcAft>
              <a:spcPct val="20000"/>
            </a:spcAft>
            <a:buChar char="•"/>
          </a:pPr>
          <a:r>
            <a:rPr lang="en-US" sz="2700" kern="1200"/>
            <a:t>They focus on how caregivers of 0-to-3-year-olds can the 3Ts to support children’s foundational brain development.</a:t>
          </a:r>
        </a:p>
        <a:p>
          <a:pPr marL="228600" lvl="1" indent="-228600" algn="l" defTabSz="1200150">
            <a:lnSpc>
              <a:spcPct val="90000"/>
            </a:lnSpc>
            <a:spcBef>
              <a:spcPct val="0"/>
            </a:spcBef>
            <a:spcAft>
              <a:spcPct val="20000"/>
            </a:spcAft>
            <a:buChar char="•"/>
          </a:pPr>
          <a:r>
            <a:rPr lang="en-US" sz="2700" kern="1200"/>
            <a:t>Can be used as continuing education.</a:t>
          </a:r>
        </a:p>
        <a:p>
          <a:pPr marL="228600" lvl="1" indent="-228600" algn="l" defTabSz="1200150">
            <a:lnSpc>
              <a:spcPct val="90000"/>
            </a:lnSpc>
            <a:spcBef>
              <a:spcPct val="0"/>
            </a:spcBef>
            <a:spcAft>
              <a:spcPct val="20000"/>
            </a:spcAft>
            <a:buChar char="•"/>
          </a:pPr>
          <a:r>
            <a:rPr lang="en-US" sz="2700" kern="1200"/>
            <a:t>To enroll, visit: </a:t>
          </a:r>
          <a:r>
            <a:rPr lang="en-US" sz="2700" u="sng" kern="1200">
              <a:hlinkClick xmlns:r="http://schemas.openxmlformats.org/officeDocument/2006/relationships" r:id="rId1"/>
            </a:rPr>
            <a:t>https://redcap.uchicago.edu/surveys/?s=PXDDPLF3XA</a:t>
          </a:r>
          <a:endParaRPr lang="en-US" sz="2700" kern="1200"/>
        </a:p>
      </dsp:txBody>
      <dsp:txXfrm>
        <a:off x="0" y="1216421"/>
        <a:ext cx="8520600" cy="2898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5883B-F8CC-4DB0-8767-3DF23EC1C5A8}">
      <dsp:nvSpPr>
        <dsp:cNvPr id="0" name=""/>
        <dsp:cNvSpPr/>
      </dsp:nvSpPr>
      <dsp:spPr>
        <a:xfrm>
          <a:off x="0" y="566"/>
          <a:ext cx="4435078" cy="132455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4BA544-A5F8-41B8-A6F9-432B0B8F4F43}">
      <dsp:nvSpPr>
        <dsp:cNvPr id="0" name=""/>
        <dsp:cNvSpPr/>
      </dsp:nvSpPr>
      <dsp:spPr>
        <a:xfrm>
          <a:off x="400679" y="298591"/>
          <a:ext cx="728507" cy="7285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CDF648-BDC3-4B17-A17B-611D3347F286}">
      <dsp:nvSpPr>
        <dsp:cNvPr id="0" name=""/>
        <dsp:cNvSpPr/>
      </dsp:nvSpPr>
      <dsp:spPr>
        <a:xfrm>
          <a:off x="1529865" y="566"/>
          <a:ext cx="2905212" cy="1324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82" tIns="140182" rIns="140182" bIns="140182" numCol="1" spcCol="1270" anchor="ctr" anchorCtr="0">
          <a:noAutofit/>
        </a:bodyPr>
        <a:lstStyle/>
        <a:p>
          <a:pPr marL="0" lvl="0" indent="0" algn="l" defTabSz="711200">
            <a:lnSpc>
              <a:spcPct val="90000"/>
            </a:lnSpc>
            <a:spcBef>
              <a:spcPct val="0"/>
            </a:spcBef>
            <a:spcAft>
              <a:spcPct val="35000"/>
            </a:spcAft>
            <a:buNone/>
          </a:pPr>
          <a:r>
            <a:rPr lang="en-US" sz="1600" kern="1200"/>
            <a:t>Different requirements (strategies) depending on where your composite score falls.</a:t>
          </a:r>
        </a:p>
      </dsp:txBody>
      <dsp:txXfrm>
        <a:off x="1529865" y="566"/>
        <a:ext cx="2905212" cy="1324558"/>
      </dsp:txXfrm>
    </dsp:sp>
    <dsp:sp modelId="{0EC565BA-4CF1-4873-BB0C-F35F33E553CC}">
      <dsp:nvSpPr>
        <dsp:cNvPr id="0" name=""/>
        <dsp:cNvSpPr/>
      </dsp:nvSpPr>
      <dsp:spPr>
        <a:xfrm>
          <a:off x="0" y="1656264"/>
          <a:ext cx="4435078" cy="132455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AB560A-555B-493E-91EB-9A86016753B5}">
      <dsp:nvSpPr>
        <dsp:cNvPr id="0" name=""/>
        <dsp:cNvSpPr/>
      </dsp:nvSpPr>
      <dsp:spPr>
        <a:xfrm>
          <a:off x="400679" y="1954290"/>
          <a:ext cx="728507" cy="7285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C4F962-17B9-4E73-8204-3368109FD0A0}">
      <dsp:nvSpPr>
        <dsp:cNvPr id="0" name=""/>
        <dsp:cNvSpPr/>
      </dsp:nvSpPr>
      <dsp:spPr>
        <a:xfrm>
          <a:off x="1529865" y="1656264"/>
          <a:ext cx="2905212" cy="1324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82" tIns="140182" rIns="140182" bIns="140182" numCol="1" spcCol="1270" anchor="ctr" anchorCtr="0">
          <a:noAutofit/>
        </a:bodyPr>
        <a:lstStyle/>
        <a:p>
          <a:pPr marL="0" lvl="0" indent="0" algn="l" defTabSz="711200">
            <a:lnSpc>
              <a:spcPct val="90000"/>
            </a:lnSpc>
            <a:spcBef>
              <a:spcPct val="0"/>
            </a:spcBef>
            <a:spcAft>
              <a:spcPct val="35000"/>
            </a:spcAft>
            <a:buNone/>
          </a:pPr>
          <a:r>
            <a:rPr lang="en-US" sz="1600" kern="1200"/>
            <a:t>Could include: Required trainings and/or coaching.</a:t>
          </a:r>
        </a:p>
      </dsp:txBody>
      <dsp:txXfrm>
        <a:off x="1529865" y="1656264"/>
        <a:ext cx="2905212" cy="1324558"/>
      </dsp:txXfrm>
    </dsp:sp>
    <dsp:sp modelId="{8CE844CC-F0E6-4528-B9F7-00C6C1E450FE}">
      <dsp:nvSpPr>
        <dsp:cNvPr id="0" name=""/>
        <dsp:cNvSpPr/>
      </dsp:nvSpPr>
      <dsp:spPr>
        <a:xfrm>
          <a:off x="0" y="3311963"/>
          <a:ext cx="4435078" cy="132455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78934D-8FA2-47D5-B40C-6EFC043238C3}">
      <dsp:nvSpPr>
        <dsp:cNvPr id="0" name=""/>
        <dsp:cNvSpPr/>
      </dsp:nvSpPr>
      <dsp:spPr>
        <a:xfrm>
          <a:off x="400679" y="3609988"/>
          <a:ext cx="728507" cy="7285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F064C30-9C0E-4D8A-B3F2-41237D71BE12}">
      <dsp:nvSpPr>
        <dsp:cNvPr id="0" name=""/>
        <dsp:cNvSpPr/>
      </dsp:nvSpPr>
      <dsp:spPr>
        <a:xfrm>
          <a:off x="1529865" y="3311963"/>
          <a:ext cx="2905212" cy="1324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82" tIns="140182" rIns="140182" bIns="140182" numCol="1" spcCol="1270" anchor="ctr" anchorCtr="0">
          <a:noAutofit/>
        </a:bodyPr>
        <a:lstStyle/>
        <a:p>
          <a:pPr marL="0" lvl="0" indent="0" algn="l" defTabSz="711200">
            <a:lnSpc>
              <a:spcPct val="90000"/>
            </a:lnSpc>
            <a:spcBef>
              <a:spcPct val="0"/>
            </a:spcBef>
            <a:spcAft>
              <a:spcPct val="35000"/>
            </a:spcAft>
            <a:buNone/>
          </a:pPr>
          <a:r>
            <a:rPr lang="en-US" sz="1600" kern="1200"/>
            <a:t>If your program is placed on a QIP, ECS will let you know what strategies are required or offered based on your score.</a:t>
          </a:r>
        </a:p>
      </dsp:txBody>
      <dsp:txXfrm>
        <a:off x="1529865" y="3311963"/>
        <a:ext cx="2905212" cy="13245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9B240C-33E2-4139-A4CA-44B564D872F3}">
      <dsp:nvSpPr>
        <dsp:cNvPr id="0" name=""/>
        <dsp:cNvSpPr/>
      </dsp:nvSpPr>
      <dsp:spPr>
        <a:xfrm>
          <a:off x="146" y="338254"/>
          <a:ext cx="1159101" cy="11591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757DC1-61B1-49D9-BB0A-B28D0044E2DB}">
      <dsp:nvSpPr>
        <dsp:cNvPr id="0" name=""/>
        <dsp:cNvSpPr/>
      </dsp:nvSpPr>
      <dsp:spPr>
        <a:xfrm>
          <a:off x="146" y="1648854"/>
          <a:ext cx="3311718" cy="1272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defRPr b="1"/>
          </a:pPr>
          <a:r>
            <a:rPr lang="en-US" sz="1600" b="0" kern="1200"/>
            <a:t>It is </a:t>
          </a:r>
          <a:r>
            <a:rPr lang="en-US" sz="1600" b="0" u="sng" kern="1200"/>
            <a:t>extremely</a:t>
          </a:r>
          <a:r>
            <a:rPr lang="en-US" sz="1600" b="0" kern="1200"/>
            <a:t> important for teachers to receive </a:t>
          </a:r>
          <a:r>
            <a:rPr lang="en-US" sz="1600" b="0" u="sng" kern="1200"/>
            <a:t>on-going</a:t>
          </a:r>
          <a:r>
            <a:rPr lang="en-US" sz="1600" b="0" kern="1200"/>
            <a:t> CLASS training. Please do not assume that your center will receive a score similar to your last year’s score if your teachers have not continued to train on CLASS. </a:t>
          </a:r>
        </a:p>
      </dsp:txBody>
      <dsp:txXfrm>
        <a:off x="146" y="1648854"/>
        <a:ext cx="3311718" cy="1272941"/>
      </dsp:txXfrm>
    </dsp:sp>
    <dsp:sp modelId="{EAE3AE0C-65D5-4FA8-8C1C-F656E72C89FB}">
      <dsp:nvSpPr>
        <dsp:cNvPr id="0" name=""/>
        <dsp:cNvSpPr/>
      </dsp:nvSpPr>
      <dsp:spPr>
        <a:xfrm>
          <a:off x="146" y="2992260"/>
          <a:ext cx="3311718" cy="869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b="0" kern="1200"/>
            <a:t>CLASS strategies and scoring are very specific. Directors should have a training plan in place for seasoned teachers as well as new teachers</a:t>
          </a:r>
        </a:p>
      </dsp:txBody>
      <dsp:txXfrm>
        <a:off x="146" y="2992260"/>
        <a:ext cx="3311718" cy="869212"/>
      </dsp:txXfrm>
    </dsp:sp>
    <dsp:sp modelId="{DE53905A-013E-4806-82CF-9539FB5EF3BD}">
      <dsp:nvSpPr>
        <dsp:cNvPr id="0" name=""/>
        <dsp:cNvSpPr/>
      </dsp:nvSpPr>
      <dsp:spPr>
        <a:xfrm>
          <a:off x="3891415" y="338254"/>
          <a:ext cx="1159101" cy="11591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F34677-5F5B-4EE9-A040-ADF9BC9658FC}">
      <dsp:nvSpPr>
        <dsp:cNvPr id="0" name=""/>
        <dsp:cNvSpPr/>
      </dsp:nvSpPr>
      <dsp:spPr>
        <a:xfrm>
          <a:off x="3891415" y="1648854"/>
          <a:ext cx="3311718" cy="1272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defRPr b="1"/>
          </a:pPr>
          <a:r>
            <a:rPr lang="en-US" sz="1600" b="0" kern="1200"/>
            <a:t>Be sure to take advantage of the FREE </a:t>
          </a:r>
          <a:r>
            <a:rPr lang="en-US" sz="1600" b="0" kern="1200" err="1"/>
            <a:t>MyTeachstone</a:t>
          </a:r>
          <a:r>
            <a:rPr lang="en-US" sz="1600" b="0" kern="1200"/>
            <a:t> accounts we have been advertising. This resource has a library of information, courses, and videos on every area of CLASS in each of the 3 age ranges (Infant, Toddler, PreK). </a:t>
          </a:r>
        </a:p>
      </dsp:txBody>
      <dsp:txXfrm>
        <a:off x="3891415" y="1648854"/>
        <a:ext cx="3311718" cy="1272941"/>
      </dsp:txXfrm>
    </dsp:sp>
    <dsp:sp modelId="{802A76FA-65CA-42DE-863E-FD65CF808C7A}">
      <dsp:nvSpPr>
        <dsp:cNvPr id="0" name=""/>
        <dsp:cNvSpPr/>
      </dsp:nvSpPr>
      <dsp:spPr>
        <a:xfrm>
          <a:off x="3891415" y="2992260"/>
          <a:ext cx="3311718" cy="869212"/>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146" cy="4660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1654" y="1"/>
            <a:ext cx="3037146" cy="466088"/>
          </a:xfrm>
          <a:prstGeom prst="rect">
            <a:avLst/>
          </a:prstGeom>
        </p:spPr>
        <p:txBody>
          <a:bodyPr vert="horz" lIns="91440" tIns="45720" rIns="91440" bIns="45720" rtlCol="0"/>
          <a:lstStyle>
            <a:lvl1pPr algn="r">
              <a:defRPr sz="1200"/>
            </a:lvl1pPr>
          </a:lstStyle>
          <a:p>
            <a:fld id="{DE44399B-768B-425F-867D-45799F2D263D}" type="datetimeFigureOut">
              <a:rPr lang="en-US" smtClean="0"/>
              <a:t>1/27/2021</a:t>
            </a:fld>
            <a:endParaRPr lang="en-US"/>
          </a:p>
        </p:txBody>
      </p:sp>
      <p:sp>
        <p:nvSpPr>
          <p:cNvPr id="4" name="Footer Placeholder 3"/>
          <p:cNvSpPr>
            <a:spLocks noGrp="1"/>
          </p:cNvSpPr>
          <p:nvPr>
            <p:ph type="ftr" sz="quarter" idx="2"/>
          </p:nvPr>
        </p:nvSpPr>
        <p:spPr>
          <a:xfrm>
            <a:off x="1" y="8830312"/>
            <a:ext cx="3037146" cy="4660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1654" y="8830312"/>
            <a:ext cx="3037146" cy="466088"/>
          </a:xfrm>
          <a:prstGeom prst="rect">
            <a:avLst/>
          </a:prstGeom>
        </p:spPr>
        <p:txBody>
          <a:bodyPr vert="horz" lIns="91440" tIns="45720" rIns="91440" bIns="45720" rtlCol="0" anchor="b"/>
          <a:lstStyle>
            <a:lvl1pPr algn="r">
              <a:defRPr sz="1200"/>
            </a:lvl1pPr>
          </a:lstStyle>
          <a:p>
            <a:fld id="{092DB1F8-1F56-4876-8F97-15A1B81FEBD0}" type="slidenum">
              <a:rPr lang="en-US" smtClean="0"/>
              <a:t>‹#›</a:t>
            </a:fld>
            <a:endParaRPr lang="en-US"/>
          </a:p>
        </p:txBody>
      </p:sp>
    </p:spTree>
    <p:extLst>
      <p:ext uri="{BB962C8B-B14F-4D97-AF65-F5344CB8AC3E}">
        <p14:creationId xmlns:p14="http://schemas.microsoft.com/office/powerpoint/2010/main" val="21987824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037146" cy="46450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1654" y="3"/>
            <a:ext cx="3037146" cy="464503"/>
          </a:xfrm>
          <a:prstGeom prst="rect">
            <a:avLst/>
          </a:prstGeom>
        </p:spPr>
        <p:txBody>
          <a:bodyPr vert="horz" lIns="91440" tIns="45720" rIns="91440" bIns="45720" rtlCol="0"/>
          <a:lstStyle>
            <a:lvl1pPr algn="r">
              <a:defRPr sz="1200"/>
            </a:lvl1pPr>
          </a:lstStyle>
          <a:p>
            <a:fld id="{C97B4C08-088A-4CC2-8305-21CB12BEC7A9}" type="datetimeFigureOut">
              <a:rPr lang="en-US" smtClean="0"/>
              <a:t>1/27/2021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0880" y="4415159"/>
            <a:ext cx="5608640" cy="418369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30316"/>
            <a:ext cx="3037146" cy="46450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1654" y="8830316"/>
            <a:ext cx="3037146" cy="464503"/>
          </a:xfrm>
          <a:prstGeom prst="rect">
            <a:avLst/>
          </a:prstGeom>
        </p:spPr>
        <p:txBody>
          <a:bodyPr vert="horz" lIns="91440" tIns="45720" rIns="91440" bIns="45720" rtlCol="0" anchor="b"/>
          <a:lstStyle>
            <a:lvl1pPr algn="r">
              <a:defRPr sz="1200"/>
            </a:lvl1pPr>
          </a:lstStyle>
          <a:p>
            <a:fld id="{9DE49F16-A398-4BC9-8769-8A3AC1015393}" type="slidenum">
              <a:rPr lang="en-US" smtClean="0"/>
              <a:t>‹#›</a:t>
            </a:fld>
            <a:endParaRPr lang="en-US"/>
          </a:p>
        </p:txBody>
      </p:sp>
    </p:spTree>
    <p:extLst>
      <p:ext uri="{BB962C8B-B14F-4D97-AF65-F5344CB8AC3E}">
        <p14:creationId xmlns:p14="http://schemas.microsoft.com/office/powerpoint/2010/main" val="551154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E49F16-A398-4BC9-8769-8A3AC1015393}" type="slidenum">
              <a:rPr lang="en-US" smtClean="0"/>
              <a:t>1</a:t>
            </a:fld>
            <a:endParaRPr lang="en-US"/>
          </a:p>
        </p:txBody>
      </p:sp>
    </p:spTree>
    <p:extLst>
      <p:ext uri="{BB962C8B-B14F-4D97-AF65-F5344CB8AC3E}">
        <p14:creationId xmlns:p14="http://schemas.microsoft.com/office/powerpoint/2010/main" val="3438789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879a63d35b_0_2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879a63d35b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E49F16-A398-4BC9-8769-8A3AC1015393}" type="slidenum">
              <a:rPr lang="en-US" smtClean="0"/>
              <a:t>12</a:t>
            </a:fld>
            <a:endParaRPr lang="en-US"/>
          </a:p>
        </p:txBody>
      </p:sp>
    </p:spTree>
    <p:extLst>
      <p:ext uri="{BB962C8B-B14F-4D97-AF65-F5344CB8AC3E}">
        <p14:creationId xmlns:p14="http://schemas.microsoft.com/office/powerpoint/2010/main" val="2957223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E49F16-A398-4BC9-8769-8A3AC10153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6584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E49F16-A398-4BC9-8769-8A3AC1015393}" type="slidenum">
              <a:rPr lang="en-US" smtClean="0"/>
              <a:t>50</a:t>
            </a:fld>
            <a:endParaRPr lang="en-US"/>
          </a:p>
        </p:txBody>
      </p:sp>
    </p:spTree>
    <p:extLst>
      <p:ext uri="{BB962C8B-B14F-4D97-AF65-F5344CB8AC3E}">
        <p14:creationId xmlns:p14="http://schemas.microsoft.com/office/powerpoint/2010/main" val="1272337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E49F16-A398-4BC9-8769-8A3AC1015393}" type="slidenum">
              <a:rPr lang="en-US" smtClean="0"/>
              <a:t>63</a:t>
            </a:fld>
            <a:endParaRPr lang="en-US"/>
          </a:p>
        </p:txBody>
      </p:sp>
    </p:spTree>
    <p:extLst>
      <p:ext uri="{BB962C8B-B14F-4D97-AF65-F5344CB8AC3E}">
        <p14:creationId xmlns:p14="http://schemas.microsoft.com/office/powerpoint/2010/main" val="1168936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E49F16-A398-4BC9-8769-8A3AC1015393}" type="slidenum">
              <a:rPr lang="en-US" smtClean="0"/>
              <a:t>64</a:t>
            </a:fld>
            <a:endParaRPr lang="en-US"/>
          </a:p>
        </p:txBody>
      </p:sp>
    </p:spTree>
    <p:extLst>
      <p:ext uri="{BB962C8B-B14F-4D97-AF65-F5344CB8AC3E}">
        <p14:creationId xmlns:p14="http://schemas.microsoft.com/office/powerpoint/2010/main" val="1797076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E49F16-A398-4BC9-8769-8A3AC1015393}" type="slidenum">
              <a:rPr lang="en-US" smtClean="0"/>
              <a:t>66</a:t>
            </a:fld>
            <a:endParaRPr lang="en-US"/>
          </a:p>
        </p:txBody>
      </p:sp>
    </p:spTree>
    <p:extLst>
      <p:ext uri="{BB962C8B-B14F-4D97-AF65-F5344CB8AC3E}">
        <p14:creationId xmlns:p14="http://schemas.microsoft.com/office/powerpoint/2010/main" val="499466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E49F16-A398-4BC9-8769-8A3AC1015393}" type="slidenum">
              <a:rPr lang="en-US" smtClean="0"/>
              <a:t>3</a:t>
            </a:fld>
            <a:endParaRPr lang="en-US"/>
          </a:p>
        </p:txBody>
      </p:sp>
    </p:spTree>
    <p:extLst>
      <p:ext uri="{BB962C8B-B14F-4D97-AF65-F5344CB8AC3E}">
        <p14:creationId xmlns:p14="http://schemas.microsoft.com/office/powerpoint/2010/main" val="2721642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E49F16-A398-4BC9-8769-8A3AC1015393}" type="slidenum">
              <a:rPr lang="en-US" smtClean="0"/>
              <a:t>4</a:t>
            </a:fld>
            <a:endParaRPr lang="en-US"/>
          </a:p>
        </p:txBody>
      </p:sp>
    </p:spTree>
    <p:extLst>
      <p:ext uri="{BB962C8B-B14F-4D97-AF65-F5344CB8AC3E}">
        <p14:creationId xmlns:p14="http://schemas.microsoft.com/office/powerpoint/2010/main" val="4239476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879a63d35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879a63d35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879a63d35b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879a63d35b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600"/>
              </a:spcBef>
              <a:spcAft>
                <a:spcPts val="1600"/>
              </a:spcAft>
              <a:buClr>
                <a:schemeClr val="dk1"/>
              </a:buClr>
              <a:buSzPts val="1100"/>
              <a:buFont typeface="Arial"/>
              <a:buNone/>
            </a:pPr>
            <a:endParaRPr sz="1200"/>
          </a:p>
        </p:txBody>
      </p:sp>
    </p:spTree>
    <p:extLst>
      <p:ext uri="{BB962C8B-B14F-4D97-AF65-F5344CB8AC3E}">
        <p14:creationId xmlns:p14="http://schemas.microsoft.com/office/powerpoint/2010/main" val="3829889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879a63d35b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879a63d35b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600"/>
              </a:spcBef>
              <a:spcAft>
                <a:spcPts val="1600"/>
              </a:spcAft>
              <a:buClr>
                <a:schemeClr val="dk1"/>
              </a:buClr>
              <a:buSzPts val="1100"/>
              <a:buFont typeface="Arial"/>
              <a:buNone/>
            </a:pP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87af67d8c6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87af67d8c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600"/>
              </a:spcBef>
              <a:spcAft>
                <a:spcPts val="1600"/>
              </a:spcAft>
              <a:buClr>
                <a:schemeClr val="dk1"/>
              </a:buClr>
              <a:buSzPts val="1100"/>
              <a:buFont typeface="Arial"/>
              <a:buNone/>
            </a:pPr>
            <a:endParaRP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88b2d0319c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88b2d0319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87af67d8c6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87af67d8c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600"/>
              </a:spcBef>
              <a:spcAft>
                <a:spcPts val="1600"/>
              </a:spcAft>
              <a:buClr>
                <a:schemeClr val="dk1"/>
              </a:buClr>
              <a:buSzPts val="1100"/>
              <a:buFont typeface="Arial"/>
              <a:buNone/>
            </a:pPr>
            <a:endParaRPr sz="1200"/>
          </a:p>
        </p:txBody>
      </p:sp>
    </p:spTree>
    <p:extLst>
      <p:ext uri="{BB962C8B-B14F-4D97-AF65-F5344CB8AC3E}">
        <p14:creationId xmlns:p14="http://schemas.microsoft.com/office/powerpoint/2010/main" val="107627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D91D659-BD1B-482F-A726-18AA8981DB90}" type="datetimeFigureOut">
              <a:rPr lang="en-US" smtClean="0"/>
              <a:t>1/27/2021</a:t>
            </a:fld>
            <a:endParaRPr lang="en-US"/>
          </a:p>
        </p:txBody>
      </p:sp>
      <p:sp>
        <p:nvSpPr>
          <p:cNvPr id="5" name="Footer Placeholder 4"/>
          <p:cNvSpPr>
            <a:spLocks noGrp="1"/>
          </p:cNvSpPr>
          <p:nvPr>
            <p:ph type="ftr" sz="quarter" idx="11"/>
          </p:nvPr>
        </p:nvSpPr>
        <p:spPr>
          <a:xfrm>
            <a:off x="2396319" y="329308"/>
            <a:ext cx="3086292" cy="309201"/>
          </a:xfrm>
        </p:spPr>
        <p:txBody>
          <a:bodyPr/>
          <a:lstStyle/>
          <a:p>
            <a:endParaRPr lang="en-US"/>
          </a:p>
        </p:txBody>
      </p:sp>
      <p:sp>
        <p:nvSpPr>
          <p:cNvPr id="6" name="Slide Number Placeholder 5"/>
          <p:cNvSpPr>
            <a:spLocks noGrp="1"/>
          </p:cNvSpPr>
          <p:nvPr>
            <p:ph type="sldNum" sz="quarter" idx="12"/>
          </p:nvPr>
        </p:nvSpPr>
        <p:spPr>
          <a:xfrm>
            <a:off x="1434703" y="798973"/>
            <a:ext cx="802005" cy="503578"/>
          </a:xfrm>
        </p:spPr>
        <p:txBody>
          <a:bodyPr/>
          <a:lstStyle/>
          <a:p>
            <a:fld id="{F0041196-7121-4B3E-9AD7-1D73C11C73AF}" type="slidenum">
              <a:rPr lang="en-US" smtClean="0"/>
              <a:t>‹#›</a:t>
            </a:fld>
            <a:endParaRPr lang="en-US"/>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15540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91D659-BD1B-482F-A726-18AA8981DB90}"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041196-7121-4B3E-9AD7-1D73C11C73AF}" type="slidenum">
              <a:rPr lang="en-US" smtClean="0"/>
              <a:t>‹#›</a:t>
            </a:fld>
            <a:endParaRPr lang="en-US"/>
          </a:p>
        </p:txBody>
      </p:sp>
    </p:spTree>
    <p:extLst>
      <p:ext uri="{BB962C8B-B14F-4D97-AF65-F5344CB8AC3E}">
        <p14:creationId xmlns:p14="http://schemas.microsoft.com/office/powerpoint/2010/main" val="1433875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91D659-BD1B-482F-A726-18AA8981DB90}"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041196-7121-4B3E-9AD7-1D73C11C73AF}" type="slidenum">
              <a:rPr lang="en-US" smtClean="0"/>
              <a:t>‹#›</a:t>
            </a:fld>
            <a:endParaRPr lang="en-US"/>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21770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868674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91D659-BD1B-482F-A726-18AA8981DB90}"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041196-7121-4B3E-9AD7-1D73C11C73AF}" type="slidenum">
              <a:rPr lang="en-US" smtClean="0"/>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30699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91D659-BD1B-482F-A726-18AA8981DB90}"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041196-7121-4B3E-9AD7-1D73C11C73AF}" type="slidenum">
              <a:rPr lang="en-US" smtClean="0"/>
              <a:t>‹#›</a:t>
            </a:fld>
            <a:endParaRPr lang="en-US"/>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05019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p>
        </p:txBody>
      </p:sp>
      <p:sp>
        <p:nvSpPr>
          <p:cNvPr id="3" name="Content Placeholder 2"/>
          <p:cNvSpPr>
            <a:spLocks noGrp="1"/>
          </p:cNvSpPr>
          <p:nvPr>
            <p:ph sz="half" idx="1"/>
          </p:nvPr>
        </p:nvSpPr>
        <p:spPr>
          <a:xfrm>
            <a:off x="1443490" y="2013936"/>
            <a:ext cx="3125871"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89182" y="2013936"/>
            <a:ext cx="3125652"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91D659-BD1B-482F-A726-18AA8981DB90}" type="datetimeFigureOut">
              <a:rPr lang="en-US" smtClean="0"/>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041196-7121-4B3E-9AD7-1D73C11C73AF}" type="slidenum">
              <a:rPr lang="en-US" smtClean="0"/>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41657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91D659-BD1B-482F-A726-18AA8981DB90}" type="datetimeFigureOut">
              <a:rPr lang="en-US" smtClean="0"/>
              <a:t>1/27/2021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041196-7121-4B3E-9AD7-1D73C11C73AF}" type="slidenum">
              <a:rPr lang="en-US" smtClean="0"/>
              <a:t>‹#›</a:t>
            </a:fld>
            <a:endParaRPr lang="en-US"/>
          </a:p>
        </p:txBody>
      </p:sp>
    </p:spTree>
    <p:extLst>
      <p:ext uri="{BB962C8B-B14F-4D97-AF65-F5344CB8AC3E}">
        <p14:creationId xmlns:p14="http://schemas.microsoft.com/office/powerpoint/2010/main" val="4075026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91D659-BD1B-482F-A726-18AA8981DB90}" type="datetimeFigureOut">
              <a:rPr lang="en-US" smtClean="0"/>
              <a:t>1/27/2021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041196-7121-4B3E-9AD7-1D73C11C73AF}" type="slidenum">
              <a:rPr lang="en-US" smtClean="0"/>
              <a:t>‹#›</a:t>
            </a:fld>
            <a:endParaRPr lang="en-US"/>
          </a:p>
        </p:txBody>
      </p:sp>
    </p:spTree>
    <p:extLst>
      <p:ext uri="{BB962C8B-B14F-4D97-AF65-F5344CB8AC3E}">
        <p14:creationId xmlns:p14="http://schemas.microsoft.com/office/powerpoint/2010/main" val="1201775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91D659-BD1B-482F-A726-18AA8981DB90}" type="datetimeFigureOut">
              <a:rPr lang="en-US" smtClean="0"/>
              <a:t>1/27/2021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041196-7121-4B3E-9AD7-1D73C11C73AF}" type="slidenum">
              <a:rPr lang="en-US" smtClean="0"/>
              <a:t>‹#›</a:t>
            </a:fld>
            <a:endParaRPr lang="en-US"/>
          </a:p>
        </p:txBody>
      </p:sp>
    </p:spTree>
    <p:extLst>
      <p:ext uri="{BB962C8B-B14F-4D97-AF65-F5344CB8AC3E}">
        <p14:creationId xmlns:p14="http://schemas.microsoft.com/office/powerpoint/2010/main" val="2426933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4186656" y="798974"/>
            <a:ext cx="3828178"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D91D659-BD1B-482F-A726-18AA8981DB90}" type="datetimeFigureOut">
              <a:rPr lang="en-US" smtClean="0"/>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041196-7121-4B3E-9AD7-1D73C11C73AF}" type="slidenum">
              <a:rPr lang="en-US" smtClean="0"/>
              <a:t>‹#›</a:t>
            </a:fld>
            <a:endParaRPr lang="en-US"/>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37565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2D91D659-BD1B-482F-A726-18AA8981DB90}" type="datetimeFigureOut">
              <a:rPr lang="en-US" smtClean="0"/>
              <a:t>1/27/2021</a:t>
            </a:fld>
            <a:endParaRPr lang="en-US"/>
          </a:p>
        </p:txBody>
      </p:sp>
      <p:sp>
        <p:nvSpPr>
          <p:cNvPr id="6" name="Footer Placeholder 5"/>
          <p:cNvSpPr>
            <a:spLocks noGrp="1"/>
          </p:cNvSpPr>
          <p:nvPr>
            <p:ph type="ftr" sz="quarter" idx="11"/>
          </p:nvPr>
        </p:nvSpPr>
        <p:spPr>
          <a:xfrm>
            <a:off x="1437530" y="318641"/>
            <a:ext cx="3251553" cy="320931"/>
          </a:xfrm>
        </p:spPr>
        <p:txBody>
          <a:bodyPr/>
          <a:lstStyle/>
          <a:p>
            <a:endParaRPr lang="en-US"/>
          </a:p>
        </p:txBody>
      </p:sp>
      <p:sp>
        <p:nvSpPr>
          <p:cNvPr id="7" name="Slide Number Placeholder 6"/>
          <p:cNvSpPr>
            <a:spLocks noGrp="1"/>
          </p:cNvSpPr>
          <p:nvPr>
            <p:ph type="sldNum" sz="quarter" idx="12"/>
          </p:nvPr>
        </p:nvSpPr>
        <p:spPr/>
        <p:txBody>
          <a:bodyPr/>
          <a:lstStyle/>
          <a:p>
            <a:fld id="{F0041196-7121-4B3E-9AD7-1D73C11C73AF}" type="slidenum">
              <a:rPr lang="en-US" smtClean="0"/>
              <a:t>‹#›</a:t>
            </a:fld>
            <a:endParaRPr lang="en-US"/>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85224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4">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2D91D659-BD1B-482F-A726-18AA8981DB90}" type="datetimeFigureOut">
              <a:rPr lang="en-US" smtClean="0"/>
              <a:t>1/27/2021</a:t>
            </a:fld>
            <a:endParaRPr lang="en-US"/>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F0041196-7121-4B3E-9AD7-1D73C11C73AF}" type="slidenum">
              <a:rPr lang="en-US" smtClean="0"/>
              <a:t>‹#›</a:t>
            </a:fld>
            <a:endParaRPr lang="en-US"/>
          </a:p>
        </p:txBody>
      </p:sp>
    </p:spTree>
    <p:extLst>
      <p:ext uri="{BB962C8B-B14F-4D97-AF65-F5344CB8AC3E}">
        <p14:creationId xmlns:p14="http://schemas.microsoft.com/office/powerpoint/2010/main" val="1130061962"/>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 id="2147484167" r:id="rId12"/>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5.jpeg"/><Relationship Id="rId7" Type="http://schemas.openxmlformats.org/officeDocument/2006/relationships/diagramQuickStyle" Target="../diagrams/quickStyle4.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hyperlink" Target="http://vimeo.com/53751714" TargetMode="External"/><Relationship Id="rId9" Type="http://schemas.microsoft.com/office/2007/relationships/diagramDrawing" Target="../diagrams/drawing4.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11" Type="http://schemas.openxmlformats.org/officeDocument/2006/relationships/image" Target="../media/image26.png"/><Relationship Id="rId5" Type="http://schemas.openxmlformats.org/officeDocument/2006/relationships/image" Target="../media/image13.png"/><Relationship Id="rId10" Type="http://schemas.openxmlformats.org/officeDocument/2006/relationships/image" Target="../media/image14.png"/><Relationship Id="rId4" Type="http://schemas.openxmlformats.org/officeDocument/2006/relationships/notesSlide" Target="../notesSlides/notesSlide10.xml"/><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jpeg"/><Relationship Id="rId5" Type="http://schemas.openxmlformats.org/officeDocument/2006/relationships/image" Target="../media/image27.pn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www.picpedia.org/highway-signs/a/application.html" TargetMode="External"/><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hyperlink" Target="https://www.maxpixel.net/Mark-Marker-Check-Checklist-Checked-Writing-List-2077018"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biblicalpreaching.net/2012/11/12/application-preaching/"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thebluediamondgallery.com/handwriting/r/referrals.html" TargetMode="Externa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thehoneybeeconservancy.org/sponsor-a-hive/" TargetMode="External"/><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publicdomainpictures.net/es/view-image.php?image=124599&amp;picture=palillo-de-la-familia" TargetMode="Externa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achurchforstarvingartists.wordpress.com/2014/11/15/restructuring-church-organizations-101/" TargetMode="Externa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hyperlink" Target="http://www.nesta.org.uk/blog/innovation-public-services-new-opportunities-open-data" TargetMode="External"/><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hyperlink" Target="http://www.nesta.org.uk/blog/innovation-public-services-new-opportunities-open-data" TargetMode="External"/><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hyperlink" Target="https://creativecommons.org/licenses/by-nc-sa/4.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picpedia.org/highway-signs/p/payment.html" TargetMode="External"/><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thebluediamondgallery.com/wooden-tile/f/fees.html" TargetMode="External"/><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alabamaschoolconnection.org/2014/03/19/who-isnt-posting-required-financial-statements-on-time/" TargetMode="External"/><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mailto:ccrrhotline@ecs4kids.org" TargetMode="External"/><Relationship Id="rId1" Type="http://schemas.openxmlformats.org/officeDocument/2006/relationships/slideLayout" Target="../slideLayouts/slideLayout2.xml"/><Relationship Id="rId4" Type="http://schemas.openxmlformats.org/officeDocument/2006/relationships/hyperlink" Target="https://gclibrary.commons.gc.cuny.edu/2014/12/30/library-closures-dec-31-jan-1-11-19/"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mailto:ccrrhotline@ecs4kids.org" TargetMode="External"/><Relationship Id="rId1" Type="http://schemas.openxmlformats.org/officeDocument/2006/relationships/slideLayout" Target="../slideLayouts/slideLayout2.xml"/><Relationship Id="rId4" Type="http://schemas.openxmlformats.org/officeDocument/2006/relationships/hyperlink" Target="http://www.nikglifeandstyle.com/2017/05/new-blog-this-one-is-closed.html"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www.e-verify.gov/" TargetMode="External"/><Relationship Id="rId1" Type="http://schemas.openxmlformats.org/officeDocument/2006/relationships/slideLayout" Target="../slideLayouts/slideLayout2.xml"/><Relationship Id="rId4" Type="http://schemas.openxmlformats.org/officeDocument/2006/relationships/hyperlink" Target="http://cronkitenewsonline.com/2012/12/years-after-it-became-mandatory-arizonas-e-verify-employment-checks-are-spotty/"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jpeg"/><Relationship Id="rId5" Type="http://schemas.openxmlformats.org/officeDocument/2006/relationships/image" Target="../media/image64.gif"/><Relationship Id="rId4" Type="http://schemas.openxmlformats.org/officeDocument/2006/relationships/image" Target="../media/image63.jpeg"/></Relationships>
</file>

<file path=ppt/slides/_rels/slide51.xml.rels><?xml version="1.0" encoding="UTF-8" standalone="yes"?>
<Relationships xmlns="http://schemas.openxmlformats.org/package/2006/relationships"><Relationship Id="rId3" Type="http://schemas.openxmlformats.org/officeDocument/2006/relationships/hyperlink" Target="https://enhancingteaching.com/workshops/" TargetMode="External"/><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image" Target="../media/image1.jpeg"/></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mailto:Amanda.Griffis@ecs4kids.org" TargetMode="Externa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77.svg"/></Relationships>
</file>

<file path=ppt/slides/_rels/slide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earlylearningflorida.com/catalog" TargetMode="External"/><Relationship Id="rId2" Type="http://schemas.openxmlformats.org/officeDocument/2006/relationships/hyperlink" Target="https://ecs4kids.gosignmeup.com/Public/Course/Browse" TargetMode="External"/><Relationship Id="rId1" Type="http://schemas.openxmlformats.org/officeDocument/2006/relationships/slideLayout" Target="../slideLayouts/slideLayout2.xml"/><Relationship Id="rId4" Type="http://schemas.openxmlformats.org/officeDocument/2006/relationships/hyperlink" Target="https://teachstone.com/"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www.3rdgradethoughts.com/2014/04/using-student-numbers-to-keep-organized.html" TargetMode="External"/><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s://loonylabs.org/2016/02/10/marijuana-use-brain-development/"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www.avant-gardemusicstudio.com/ages-stages-musical-development/" TargetMode="External"/><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2.jpeg"/><Relationship Id="rId4" Type="http://schemas.openxmlformats.org/officeDocument/2006/relationships/image" Target="../media/image8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hyperlink" Target="https://creativecommons.org/licenses/by-nc/3.0/" TargetMode="External"/><Relationship Id="rId4" Type="http://schemas.openxmlformats.org/officeDocument/2006/relationships/hyperlink" Target="https://vghosal.blogspot.com/2017/12/is-your-child-safe-in-school.html" TargetMode="Externa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3.png"/><Relationship Id="rId7" Type="http://schemas.openxmlformats.org/officeDocument/2006/relationships/hyperlink" Target="http://drive.google.com/file/d/1dfYIFpPXESa9WyA0U_1qmPr-1vuM4IBE/view"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orizon\users\ssutter\LOGO INFORMATION\ECS 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856719">
            <a:off x="198408" y="920807"/>
            <a:ext cx="2133600" cy="7556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28800" y="762000"/>
            <a:ext cx="5715000" cy="2246769"/>
          </a:xfrm>
          <a:prstGeom prst="rect">
            <a:avLst/>
          </a:prstGeom>
        </p:spPr>
        <p:txBody>
          <a:bodyPr wrap="square">
            <a:spAutoFit/>
          </a:bodyPr>
          <a:lstStyle/>
          <a:p>
            <a:pPr algn="ctr"/>
            <a:r>
              <a:rPr lang="en-US" sz="2800" b="1">
                <a:latin typeface="Arial Black" panose="020B0A04020102020204" pitchFamily="34" charset="0"/>
              </a:rPr>
              <a:t>Welcome to the ECS</a:t>
            </a:r>
            <a:br>
              <a:rPr lang="en-US" sz="2800" b="1">
                <a:latin typeface="Arial Black" panose="020B0A04020102020204" pitchFamily="34" charset="0"/>
              </a:rPr>
            </a:br>
            <a:r>
              <a:rPr lang="en-US" sz="2800" b="1">
                <a:latin typeface="Arial Black" panose="020B0A04020102020204" pitchFamily="34" charset="0"/>
              </a:rPr>
              <a:t>January 2021 Provider Meeting</a:t>
            </a:r>
          </a:p>
          <a:p>
            <a:pPr algn="ctr"/>
            <a:r>
              <a:rPr lang="en-US" sz="2800" b="1">
                <a:latin typeface="Arial Black" panose="020B0A04020102020204" pitchFamily="34" charset="0"/>
              </a:rPr>
              <a:t>(</a:t>
            </a:r>
            <a:r>
              <a:rPr lang="en-US" sz="2800" b="1">
                <a:highlight>
                  <a:srgbClr val="FFFF00"/>
                </a:highlight>
                <a:latin typeface="Arial Black" panose="020B0A04020102020204" pitchFamily="34" charset="0"/>
              </a:rPr>
              <a:t>we will begin at 1pm</a:t>
            </a:r>
            <a:r>
              <a:rPr lang="en-US" sz="2800" b="1">
                <a:latin typeface="Arial Black" panose="020B0A04020102020204" pitchFamily="34" charset="0"/>
              </a:rPr>
              <a:t>)</a:t>
            </a:r>
            <a:br>
              <a:rPr lang="en-US" sz="2800" b="1">
                <a:latin typeface="Arial Black" panose="020B0A04020102020204" pitchFamily="34" charset="0"/>
              </a:rPr>
            </a:br>
            <a:endParaRPr lang="en-US" sz="2800">
              <a:latin typeface="Arial Black" panose="020B0A04020102020204" pitchFamily="34" charset="0"/>
            </a:endParaRPr>
          </a:p>
        </p:txBody>
      </p:sp>
      <p:sp>
        <p:nvSpPr>
          <p:cNvPr id="4" name="Rectangle 3"/>
          <p:cNvSpPr/>
          <p:nvPr/>
        </p:nvSpPr>
        <p:spPr>
          <a:xfrm>
            <a:off x="3776269" y="3022401"/>
            <a:ext cx="1295400" cy="523220"/>
          </a:xfrm>
          <a:prstGeom prst="rect">
            <a:avLst/>
          </a:prstGeom>
        </p:spPr>
        <p:txBody>
          <a:bodyPr wrap="square">
            <a:spAutoFit/>
          </a:bodyPr>
          <a:lstStyle/>
          <a:p>
            <a:pPr algn="ctr"/>
            <a:r>
              <a:rPr lang="en-US" sz="2800" b="1">
                <a:solidFill>
                  <a:srgbClr val="FF9900"/>
                </a:solidFill>
                <a:latin typeface="Century Gothic" panose="020B0502020202020204" pitchFamily="34" charset="0"/>
              </a:rPr>
              <a:t>Clay</a:t>
            </a:r>
          </a:p>
        </p:txBody>
      </p:sp>
      <p:sp>
        <p:nvSpPr>
          <p:cNvPr id="5" name="Rectangle 4"/>
          <p:cNvSpPr/>
          <p:nvPr/>
        </p:nvSpPr>
        <p:spPr>
          <a:xfrm>
            <a:off x="718457" y="3244334"/>
            <a:ext cx="1447800" cy="523220"/>
          </a:xfrm>
          <a:prstGeom prst="rect">
            <a:avLst/>
          </a:prstGeom>
        </p:spPr>
        <p:txBody>
          <a:bodyPr wrap="square">
            <a:spAutoFit/>
          </a:bodyPr>
          <a:lstStyle/>
          <a:p>
            <a:r>
              <a:rPr lang="en-US" sz="2800" b="1">
                <a:solidFill>
                  <a:srgbClr val="FF3399"/>
                </a:solidFill>
                <a:latin typeface="Century Gothic" panose="020B0502020202020204" pitchFamily="34" charset="0"/>
              </a:rPr>
              <a:t>Nassau</a:t>
            </a:r>
            <a:endParaRPr lang="en-US" sz="2800" b="1"/>
          </a:p>
        </p:txBody>
      </p:sp>
      <p:sp>
        <p:nvSpPr>
          <p:cNvPr id="6" name="Rectangle 5"/>
          <p:cNvSpPr/>
          <p:nvPr/>
        </p:nvSpPr>
        <p:spPr>
          <a:xfrm>
            <a:off x="6274540" y="3284011"/>
            <a:ext cx="1319319" cy="523220"/>
          </a:xfrm>
          <a:prstGeom prst="rect">
            <a:avLst/>
          </a:prstGeom>
        </p:spPr>
        <p:txBody>
          <a:bodyPr wrap="square">
            <a:spAutoFit/>
          </a:bodyPr>
          <a:lstStyle/>
          <a:p>
            <a:r>
              <a:rPr lang="en-US" sz="2800" b="1">
                <a:solidFill>
                  <a:srgbClr val="3399FF"/>
                </a:solidFill>
                <a:latin typeface="Century Gothic" panose="020B0502020202020204" pitchFamily="34" charset="0"/>
              </a:rPr>
              <a:t>Baker</a:t>
            </a:r>
            <a:endParaRPr lang="en-US" sz="2800" b="1"/>
          </a:p>
        </p:txBody>
      </p:sp>
      <p:sp>
        <p:nvSpPr>
          <p:cNvPr id="7" name="Rectangle 6"/>
          <p:cNvSpPr/>
          <p:nvPr/>
        </p:nvSpPr>
        <p:spPr>
          <a:xfrm>
            <a:off x="3657599" y="3778049"/>
            <a:ext cx="1789813" cy="523220"/>
          </a:xfrm>
          <a:prstGeom prst="rect">
            <a:avLst/>
          </a:prstGeom>
        </p:spPr>
        <p:txBody>
          <a:bodyPr wrap="square">
            <a:spAutoFit/>
          </a:bodyPr>
          <a:lstStyle/>
          <a:p>
            <a:r>
              <a:rPr lang="en-US" sz="2800" b="1">
                <a:solidFill>
                  <a:srgbClr val="00CC00"/>
                </a:solidFill>
                <a:latin typeface="Century Gothic" panose="020B0502020202020204" pitchFamily="34" charset="0"/>
              </a:rPr>
              <a:t>Bradford</a:t>
            </a:r>
          </a:p>
        </p:txBody>
      </p:sp>
      <p:sp>
        <p:nvSpPr>
          <p:cNvPr id="8" name="Rectangle 7"/>
          <p:cNvSpPr/>
          <p:nvPr/>
        </p:nvSpPr>
        <p:spPr>
          <a:xfrm>
            <a:off x="685799" y="4419600"/>
            <a:ext cx="1905001" cy="523220"/>
          </a:xfrm>
          <a:prstGeom prst="rect">
            <a:avLst/>
          </a:prstGeom>
        </p:spPr>
        <p:txBody>
          <a:bodyPr wrap="square">
            <a:spAutoFit/>
          </a:bodyPr>
          <a:lstStyle/>
          <a:p>
            <a:r>
              <a:rPr lang="en-US" sz="2800" b="1">
                <a:solidFill>
                  <a:srgbClr val="9900FF"/>
                </a:solidFill>
                <a:latin typeface="Century Gothic" panose="020B0502020202020204" pitchFamily="34" charset="0"/>
              </a:rPr>
              <a:t>Putnam</a:t>
            </a:r>
            <a:r>
              <a:rPr lang="en-US">
                <a:solidFill>
                  <a:srgbClr val="9900FF"/>
                </a:solidFill>
                <a:latin typeface="Century Gothic" panose="020B0502020202020204" pitchFamily="34" charset="0"/>
              </a:rPr>
              <a:t> </a:t>
            </a:r>
            <a:endParaRPr lang="en-US"/>
          </a:p>
        </p:txBody>
      </p:sp>
      <p:sp>
        <p:nvSpPr>
          <p:cNvPr id="9" name="Rectangle 8"/>
          <p:cNvSpPr/>
          <p:nvPr/>
        </p:nvSpPr>
        <p:spPr>
          <a:xfrm>
            <a:off x="6274540" y="4737638"/>
            <a:ext cx="1612942" cy="523220"/>
          </a:xfrm>
          <a:prstGeom prst="rect">
            <a:avLst/>
          </a:prstGeom>
        </p:spPr>
        <p:txBody>
          <a:bodyPr wrap="none">
            <a:spAutoFit/>
          </a:bodyPr>
          <a:lstStyle/>
          <a:p>
            <a:r>
              <a:rPr lang="en-US" sz="2800" b="1">
                <a:solidFill>
                  <a:srgbClr val="D60093"/>
                </a:solidFill>
                <a:latin typeface="Century Gothic" panose="020B0502020202020204" pitchFamily="34" charset="0"/>
              </a:rPr>
              <a:t>ST Johns</a:t>
            </a:r>
            <a:endParaRPr lang="en-US" sz="2800" b="1"/>
          </a:p>
        </p:txBody>
      </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r="65672"/>
          <a:stretch/>
        </p:blipFill>
        <p:spPr>
          <a:xfrm>
            <a:off x="2411439" y="2591514"/>
            <a:ext cx="446315" cy="509588"/>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r="65672"/>
          <a:stretch/>
        </p:blipFill>
        <p:spPr>
          <a:xfrm>
            <a:off x="5867400" y="2591514"/>
            <a:ext cx="446315" cy="509588"/>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r="65672"/>
          <a:stretch/>
        </p:blipFill>
        <p:spPr>
          <a:xfrm>
            <a:off x="7959604" y="765700"/>
            <a:ext cx="797623" cy="910700"/>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r="65672"/>
          <a:stretch/>
        </p:blipFill>
        <p:spPr>
          <a:xfrm>
            <a:off x="4239985" y="4467889"/>
            <a:ext cx="446315" cy="509588"/>
          </a:xfrm>
          <a:prstGeom prst="rect">
            <a:avLst/>
          </a:prstGeom>
        </p:spPr>
      </p:pic>
      <p:pic>
        <p:nvPicPr>
          <p:cNvPr id="1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4999248"/>
            <a:ext cx="487363" cy="487363"/>
          </a:xfrm>
          <a:prstGeom prst="rect">
            <a:avLst/>
          </a:prstGeom>
        </p:spPr>
      </p:pic>
    </p:spTree>
    <p:extLst>
      <p:ext uri="{BB962C8B-B14F-4D97-AF65-F5344CB8AC3E}">
        <p14:creationId xmlns:p14="http://schemas.microsoft.com/office/powerpoint/2010/main" val="14126601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705" fill="hold"/>
                                        <p:tgtEl>
                                          <p:spTgt spid="17"/>
                                        </p:tgtEl>
                                      </p:cBhvr>
                                    </p:cmd>
                                  </p:childTnLst>
                                </p:cTn>
                              </p:par>
                            </p:childTnLst>
                          </p:cTn>
                        </p:par>
                      </p:childTnLst>
                    </p:cTn>
                  </p:par>
                </p:childTnLst>
              </p:cTn>
              <p:nextCondLst>
                <p:cond evt="onClick" delay="0">
                  <p:tgtEl>
                    <p:spTgt spid="17"/>
                  </p:tgtEl>
                </p:cond>
              </p:nextCondLst>
            </p:seq>
            <p:audio>
              <p:cMediaNode vol="30303">
                <p:cTn id="7" fill="hold" display="0">
                  <p:stCondLst>
                    <p:cond delay="indefinite"/>
                  </p:stCondLst>
                  <p:endCondLst>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6">
                <a:lumMod val="53000"/>
              </a:schemeClr>
            </a:gs>
            <a:gs pos="100000">
              <a:schemeClr val="bg2">
                <a:shade val="80000"/>
              </a:schemeClr>
            </a:gs>
          </a:gsLst>
          <a:path path="shape">
            <a:fillToRect l="50000" t="50000" r="50000" b="50000"/>
          </a:path>
          <a:tileRect/>
        </a:gradFill>
        <a:effectLst/>
      </p:bgPr>
    </p:bg>
    <p:spTree>
      <p:nvGrpSpPr>
        <p:cNvPr id="1" name="Shape 120"/>
        <p:cNvGrpSpPr/>
        <p:nvPr/>
      </p:nvGrpSpPr>
      <p:grpSpPr>
        <a:xfrm>
          <a:off x="0" y="0"/>
          <a:ext cx="0" cy="0"/>
          <a:chOff x="0" y="0"/>
          <a:chExt cx="0" cy="0"/>
        </a:xfrm>
      </p:grpSpPr>
      <p:sp>
        <p:nvSpPr>
          <p:cNvPr id="122" name="Google Shape;122;p22"/>
          <p:cNvSpPr/>
          <p:nvPr/>
        </p:nvSpPr>
        <p:spPr>
          <a:xfrm>
            <a:off x="52050" y="6354500"/>
            <a:ext cx="9039900" cy="416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B5BD8768-E67C-49A8-A6FA-24B3C238B144}"/>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521527" y="0"/>
            <a:ext cx="3549842" cy="1996786"/>
          </a:xfrm>
          <a:prstGeom prst="rect">
            <a:avLst/>
          </a:prstGeom>
        </p:spPr>
      </p:pic>
      <p:graphicFrame>
        <p:nvGraphicFramePr>
          <p:cNvPr id="124" name="Google Shape;121;p22">
            <a:extLst>
              <a:ext uri="{FF2B5EF4-FFF2-40B4-BE49-F238E27FC236}">
                <a16:creationId xmlns:a16="http://schemas.microsoft.com/office/drawing/2014/main" id="{093570BF-F0A4-4061-B88A-D769D4044A34}"/>
              </a:ext>
            </a:extLst>
          </p:cNvPr>
          <p:cNvGraphicFramePr/>
          <p:nvPr/>
        </p:nvGraphicFramePr>
        <p:xfrm>
          <a:off x="311700" y="1842656"/>
          <a:ext cx="8520600" cy="45118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01033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51"/>
          <p:cNvPicPr preferRelativeResize="0"/>
          <p:nvPr/>
        </p:nvPicPr>
        <p:blipFill>
          <a:blip r:embed="rId5">
            <a:alphaModFix/>
          </a:blip>
          <a:stretch>
            <a:fillRect/>
          </a:stretch>
        </p:blipFill>
        <p:spPr>
          <a:xfrm>
            <a:off x="2218963" y="275276"/>
            <a:ext cx="4706072" cy="1702225"/>
          </a:xfrm>
          <a:prstGeom prst="rect">
            <a:avLst/>
          </a:prstGeom>
          <a:noFill/>
          <a:ln>
            <a:noFill/>
          </a:ln>
        </p:spPr>
      </p:pic>
      <p:sp>
        <p:nvSpPr>
          <p:cNvPr id="352" name="Google Shape;352;p51"/>
          <p:cNvSpPr txBox="1"/>
          <p:nvPr/>
        </p:nvSpPr>
        <p:spPr>
          <a:xfrm>
            <a:off x="-20575" y="1814945"/>
            <a:ext cx="9144000" cy="3921200"/>
          </a:xfrm>
          <a:prstGeom prst="rect">
            <a:avLst/>
          </a:prstGeom>
          <a:noFill/>
          <a:ln>
            <a:noFill/>
          </a:ln>
        </p:spPr>
        <p:txBody>
          <a:bodyPr spcFirstLastPara="1" wrap="square" lIns="91425" tIns="91425" rIns="91425" bIns="91425" anchor="t" anchorCtr="0">
            <a:noAutofit/>
          </a:bodyPr>
          <a:lstStyle/>
          <a:p>
            <a:pPr lvl="0" algn="ctr"/>
            <a:r>
              <a:rPr lang="en-US" sz="3600" b="1">
                <a:solidFill>
                  <a:srgbClr val="FFFFFF"/>
                </a:solidFill>
                <a:latin typeface="Montserrat"/>
                <a:ea typeface="Montserrat SemiBold"/>
                <a:cs typeface="Montserrat SemiBold"/>
                <a:sym typeface="Montserrat"/>
              </a:rPr>
              <a:t>For more information about 3Ts</a:t>
            </a:r>
          </a:p>
          <a:p>
            <a:pPr lvl="0" algn="ctr"/>
            <a:r>
              <a:rPr lang="en-US" sz="3600" b="1">
                <a:solidFill>
                  <a:srgbClr val="FFFFFF"/>
                </a:solidFill>
                <a:latin typeface="Montserrat"/>
                <a:ea typeface="Montserrat SemiBold"/>
                <a:cs typeface="Montserrat SemiBold"/>
                <a:sym typeface="Montserrat"/>
              </a:rPr>
              <a:t> contact Michele Goytia-</a:t>
            </a:r>
          </a:p>
          <a:p>
            <a:pPr lvl="0" algn="ctr"/>
            <a:r>
              <a:rPr lang="en-US" sz="3600" b="1">
                <a:solidFill>
                  <a:srgbClr val="FFFFFF"/>
                </a:solidFill>
                <a:latin typeface="Montserrat"/>
                <a:ea typeface="Montserrat SemiBold"/>
                <a:cs typeface="Montserrat SemiBold"/>
                <a:sym typeface="Montserrat"/>
              </a:rPr>
              <a:t>Childcare Resource and Referral Coordinator at (904) 213-3939 x2082 or at email michele.goytia@ecs4kids.org </a:t>
            </a:r>
            <a:endParaRPr lang="en-US" sz="3600">
              <a:solidFill>
                <a:srgbClr val="FFFFFF"/>
              </a:solidFill>
              <a:latin typeface="Montserrat SemiBold"/>
              <a:ea typeface="Montserrat SemiBold"/>
              <a:cs typeface="Montserrat SemiBold"/>
              <a:sym typeface="Montserrat SemiBold"/>
            </a:endParaRPr>
          </a:p>
          <a:p>
            <a:pPr marL="0" lvl="0" indent="0" algn="ctr" rtl="0">
              <a:spcBef>
                <a:spcPts val="0"/>
              </a:spcBef>
              <a:spcAft>
                <a:spcPts val="0"/>
              </a:spcAft>
              <a:buNone/>
            </a:pPr>
            <a:endParaRPr sz="3600">
              <a:solidFill>
                <a:srgbClr val="FFFFFF"/>
              </a:solidFill>
              <a:latin typeface="Montserrat SemiBold"/>
              <a:ea typeface="Montserrat SemiBold"/>
              <a:cs typeface="Montserrat SemiBold"/>
              <a:sym typeface="Montserrat SemiBold"/>
            </a:endParaRPr>
          </a:p>
        </p:txBody>
      </p:sp>
      <p:pic>
        <p:nvPicPr>
          <p:cNvPr id="353" name="Google Shape;353;p51"/>
          <p:cNvPicPr preferRelativeResize="0"/>
          <p:nvPr/>
        </p:nvPicPr>
        <p:blipFill>
          <a:blip r:embed="rId6">
            <a:alphaModFix/>
          </a:blip>
          <a:stretch>
            <a:fillRect/>
          </a:stretch>
        </p:blipFill>
        <p:spPr>
          <a:xfrm>
            <a:off x="4244271" y="6110097"/>
            <a:ext cx="1655363" cy="255719"/>
          </a:xfrm>
          <a:prstGeom prst="rect">
            <a:avLst/>
          </a:prstGeom>
          <a:noFill/>
          <a:ln>
            <a:noFill/>
          </a:ln>
        </p:spPr>
      </p:pic>
      <p:pic>
        <p:nvPicPr>
          <p:cNvPr id="354" name="Google Shape;354;p51"/>
          <p:cNvPicPr preferRelativeResize="0"/>
          <p:nvPr/>
        </p:nvPicPr>
        <p:blipFill>
          <a:blip r:embed="rId7">
            <a:alphaModFix/>
          </a:blip>
          <a:stretch>
            <a:fillRect/>
          </a:stretch>
        </p:blipFill>
        <p:spPr>
          <a:xfrm>
            <a:off x="6192032" y="5991365"/>
            <a:ext cx="1041155" cy="493182"/>
          </a:xfrm>
          <a:prstGeom prst="rect">
            <a:avLst/>
          </a:prstGeom>
          <a:noFill/>
          <a:ln>
            <a:noFill/>
          </a:ln>
        </p:spPr>
      </p:pic>
      <p:pic>
        <p:nvPicPr>
          <p:cNvPr id="355" name="Google Shape;355;p51"/>
          <p:cNvPicPr preferRelativeResize="0"/>
          <p:nvPr/>
        </p:nvPicPr>
        <p:blipFill>
          <a:blip r:embed="rId8">
            <a:alphaModFix/>
          </a:blip>
          <a:stretch>
            <a:fillRect/>
          </a:stretch>
        </p:blipFill>
        <p:spPr>
          <a:xfrm>
            <a:off x="7525583" y="6110136"/>
            <a:ext cx="1271915" cy="255641"/>
          </a:xfrm>
          <a:prstGeom prst="rect">
            <a:avLst/>
          </a:prstGeom>
          <a:noFill/>
          <a:ln>
            <a:noFill/>
          </a:ln>
        </p:spPr>
      </p:pic>
      <p:pic>
        <p:nvPicPr>
          <p:cNvPr id="7" name="Picture 6" descr="A picture containing table&#10;&#10;Description automatically generated">
            <a:extLst>
              <a:ext uri="{FF2B5EF4-FFF2-40B4-BE49-F238E27FC236}">
                <a16:creationId xmlns:a16="http://schemas.microsoft.com/office/drawing/2014/main" id="{62E3ECF9-8B8D-48C0-AFA5-EDC33692F757}"/>
              </a:ext>
            </a:extLst>
          </p:cNvPr>
          <p:cNvPicPr>
            <a:picLocks noChangeAspect="1"/>
          </p:cNvPicPr>
          <p:nvPr/>
        </p:nvPicPr>
        <p:blipFill>
          <a:blip r:embed="rId9"/>
          <a:stretch>
            <a:fillRect/>
          </a:stretch>
        </p:blipFill>
        <p:spPr>
          <a:xfrm>
            <a:off x="2218963" y="5841734"/>
            <a:ext cx="713682" cy="642314"/>
          </a:xfrm>
          <a:prstGeom prst="rect">
            <a:avLst/>
          </a:prstGeom>
        </p:spPr>
      </p:pic>
      <p:pic>
        <p:nvPicPr>
          <p:cNvPr id="8" name="Picture 7" descr="A close up of a logo&#10;&#10;Description automatically generated">
            <a:extLst>
              <a:ext uri="{FF2B5EF4-FFF2-40B4-BE49-F238E27FC236}">
                <a16:creationId xmlns:a16="http://schemas.microsoft.com/office/drawing/2014/main" id="{9B3F8A2D-783E-408B-87CE-BE8B7790895C}"/>
              </a:ext>
            </a:extLst>
          </p:cNvPr>
          <p:cNvPicPr>
            <a:picLocks noChangeAspect="1"/>
          </p:cNvPicPr>
          <p:nvPr/>
        </p:nvPicPr>
        <p:blipFill>
          <a:blip r:embed="rId10"/>
          <a:stretch>
            <a:fillRect/>
          </a:stretch>
        </p:blipFill>
        <p:spPr>
          <a:xfrm>
            <a:off x="3262562" y="5736145"/>
            <a:ext cx="689311" cy="747903"/>
          </a:xfrm>
          <a:prstGeom prst="rect">
            <a:avLst/>
          </a:prstGeom>
        </p:spPr>
      </p:pic>
      <p:pic>
        <p:nvPicPr>
          <p:cNvPr id="2" name="Screen Recording 1">
            <a:hlinkClick r:id="" action="ppaction://media"/>
            <a:extLst>
              <a:ext uri="{FF2B5EF4-FFF2-40B4-BE49-F238E27FC236}">
                <a16:creationId xmlns:a16="http://schemas.microsoft.com/office/drawing/2014/main" id="{2D879657-ECCF-4D0C-9A29-5E9DCFEE79A5}"/>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0" y="19050"/>
            <a:ext cx="9144000" cy="6819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E724B9E8-02C8-4B2E-8770-A00A67760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15">
            <a:extLst>
              <a:ext uri="{FF2B5EF4-FFF2-40B4-BE49-F238E27FC236}">
                <a16:creationId xmlns:a16="http://schemas.microsoft.com/office/drawing/2014/main" id="{7B8AE548-0BFA-4792-9962-3375923C76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8" name="Straight Connector 17">
            <a:extLst>
              <a:ext uri="{FF2B5EF4-FFF2-40B4-BE49-F238E27FC236}">
                <a16:creationId xmlns:a16="http://schemas.microsoft.com/office/drawing/2014/main" id="{67639EF4-FA83-4D85-90FE-B831AF283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C87E76A-8F50-413D-9BFC-C5A1525BD9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2" name="Rectangle 21">
            <a:extLst>
              <a:ext uri="{FF2B5EF4-FFF2-40B4-BE49-F238E27FC236}">
                <a16:creationId xmlns:a16="http://schemas.microsoft.com/office/drawing/2014/main" id="{0F28EA84-13B4-4494-A4D3-8DE462FF0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BEB1B24-66CE-4D63-A39D-2D1B481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494475" y="1474969"/>
            <a:ext cx="2117940" cy="1868760"/>
          </a:xfrm>
        </p:spPr>
        <p:txBody>
          <a:bodyPr vert="horz" lIns="91440" tIns="45720" rIns="91440" bIns="0" rtlCol="0" anchor="b">
            <a:normAutofit/>
          </a:bodyPr>
          <a:lstStyle/>
          <a:p>
            <a:pPr defTabSz="914400"/>
            <a:r>
              <a:rPr lang="en-US" sz="3100"/>
              <a:t>Family Service Dept. Updates</a:t>
            </a:r>
          </a:p>
        </p:txBody>
      </p:sp>
      <p:cxnSp>
        <p:nvCxnSpPr>
          <p:cNvPr id="26" name="Straight Connector 25">
            <a:extLst>
              <a:ext uri="{FF2B5EF4-FFF2-40B4-BE49-F238E27FC236}">
                <a16:creationId xmlns:a16="http://schemas.microsoft.com/office/drawing/2014/main" id="{78DE337D-1DBA-4536-8145-B43EE65C74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475" y="3528543"/>
            <a:ext cx="211794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9" name="Picture 8" descr="A person smiling for the camera&#10;&#10;Description generated with very high confidence">
            <a:extLst>
              <a:ext uri="{FF2B5EF4-FFF2-40B4-BE49-F238E27FC236}">
                <a16:creationId xmlns:a16="http://schemas.microsoft.com/office/drawing/2014/main" id="{A7B7B1D6-B05C-4310-8677-3547957D9A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2109" y="1091311"/>
            <a:ext cx="2769862" cy="3928879"/>
          </a:xfrm>
          <a:prstGeom prst="rect">
            <a:avLst/>
          </a:prstGeom>
        </p:spPr>
      </p:pic>
      <p:pic>
        <p:nvPicPr>
          <p:cNvPr id="5" name="Picture 2" descr="C:\Users\ssutter\AppData\Local\Microsoft\Windows\Temporary Internet Files\Content.IE5\EBTP27AT\13011454361973456359cartoon-family-holding-hands-hi[1].png"/>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tretch>
            <a:fillRect/>
          </a:stretch>
        </p:blipFill>
        <p:spPr bwMode="auto">
          <a:xfrm>
            <a:off x="5884765" y="804117"/>
            <a:ext cx="2765376" cy="18458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8102090-586E-4E5F-8AFA-434E586DF7B2}"/>
              </a:ext>
            </a:extLst>
          </p:cNvPr>
          <p:cNvPicPr>
            <a:picLocks noChangeAspect="1"/>
          </p:cNvPicPr>
          <p:nvPr/>
        </p:nvPicPr>
        <p:blipFill rotWithShape="1">
          <a:blip r:embed="rId6">
            <a:extLst>
              <a:ext uri="{28A0092B-C50C-407E-A947-70E740481C1C}">
                <a14:useLocalDpi xmlns:a14="http://schemas.microsoft.com/office/drawing/2010/main" val="0"/>
              </a:ext>
            </a:extLst>
          </a:blip>
          <a:srcRect r="65672"/>
          <a:stretch/>
        </p:blipFill>
        <p:spPr>
          <a:xfrm>
            <a:off x="6175964" y="3138486"/>
            <a:ext cx="2182523" cy="2491907"/>
          </a:xfrm>
          <a:prstGeom prst="rect">
            <a:avLst/>
          </a:prstGeom>
        </p:spPr>
      </p:pic>
      <p:pic>
        <p:nvPicPr>
          <p:cNvPr id="28" name="Picture 27">
            <a:extLst>
              <a:ext uri="{FF2B5EF4-FFF2-40B4-BE49-F238E27FC236}">
                <a16:creationId xmlns:a16="http://schemas.microsoft.com/office/drawing/2014/main" id="{E7233926-059A-41AD-A9F2-56552CF4FF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30" name="Straight Connector 29">
            <a:extLst>
              <a:ext uri="{FF2B5EF4-FFF2-40B4-BE49-F238E27FC236}">
                <a16:creationId xmlns:a16="http://schemas.microsoft.com/office/drawing/2014/main" id="{C13C145E-93D4-481E-92DC-736D9EBA37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3713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03DBA-8B0F-4C89-A2BB-7C6E415AD0A5}"/>
              </a:ext>
            </a:extLst>
          </p:cNvPr>
          <p:cNvSpPr>
            <a:spLocks noGrp="1"/>
          </p:cNvSpPr>
          <p:nvPr>
            <p:ph type="title"/>
          </p:nvPr>
        </p:nvSpPr>
        <p:spPr/>
        <p:txBody>
          <a:bodyPr/>
          <a:lstStyle/>
          <a:p>
            <a:r>
              <a:rPr lang="en-US"/>
              <a:t>One Stop Office Staff:</a:t>
            </a:r>
          </a:p>
        </p:txBody>
      </p:sp>
      <p:sp>
        <p:nvSpPr>
          <p:cNvPr id="3" name="Text Placeholder 2">
            <a:extLst>
              <a:ext uri="{FF2B5EF4-FFF2-40B4-BE49-F238E27FC236}">
                <a16:creationId xmlns:a16="http://schemas.microsoft.com/office/drawing/2014/main" id="{C4A634E4-19AC-4AF8-A6DD-5CE1F75BA022}"/>
              </a:ext>
            </a:extLst>
          </p:cNvPr>
          <p:cNvSpPr>
            <a:spLocks noGrp="1"/>
          </p:cNvSpPr>
          <p:nvPr>
            <p:ph type="body" idx="1"/>
          </p:nvPr>
        </p:nvSpPr>
        <p:spPr>
          <a:xfrm>
            <a:off x="1443491" y="1860777"/>
            <a:ext cx="3125766" cy="801943"/>
          </a:xfrm>
        </p:spPr>
        <p:txBody>
          <a:bodyPr/>
          <a:lstStyle/>
          <a:p>
            <a:r>
              <a:rPr lang="en-US"/>
              <a:t>Baker, Bradford, Nassau &amp; Putnam</a:t>
            </a:r>
          </a:p>
        </p:txBody>
      </p:sp>
      <p:sp>
        <p:nvSpPr>
          <p:cNvPr id="4" name="Content Placeholder 3">
            <a:extLst>
              <a:ext uri="{FF2B5EF4-FFF2-40B4-BE49-F238E27FC236}">
                <a16:creationId xmlns:a16="http://schemas.microsoft.com/office/drawing/2014/main" id="{E86A4D08-4FBF-455F-A5B9-98961903584F}"/>
              </a:ext>
            </a:extLst>
          </p:cNvPr>
          <p:cNvSpPr>
            <a:spLocks noGrp="1"/>
          </p:cNvSpPr>
          <p:nvPr>
            <p:ph sz="half" idx="2"/>
          </p:nvPr>
        </p:nvSpPr>
        <p:spPr>
          <a:xfrm>
            <a:off x="1129166" y="2662720"/>
            <a:ext cx="3963873" cy="3922894"/>
          </a:xfrm>
        </p:spPr>
        <p:txBody>
          <a:bodyPr vert="horz" lIns="91440" tIns="45720" rIns="91440" bIns="45720" rtlCol="0" anchor="t">
            <a:normAutofit fontScale="25000" lnSpcReduction="20000"/>
          </a:bodyPr>
          <a:lstStyle/>
          <a:p>
            <a:endParaRPr lang="en-US" sz="1575" b="1"/>
          </a:p>
          <a:p>
            <a:r>
              <a:rPr lang="en-US" sz="4800" b="1" dirty="0"/>
              <a:t>Baker</a:t>
            </a:r>
            <a:r>
              <a:rPr lang="en-US" sz="4800" dirty="0"/>
              <a:t>- Eryss </a:t>
            </a:r>
            <a:r>
              <a:rPr lang="en-US" sz="4800" dirty="0" err="1"/>
              <a:t>Meguia</a:t>
            </a:r>
            <a:r>
              <a:rPr lang="en-US" sz="4800" dirty="0"/>
              <a:t> 904-259-4255</a:t>
            </a:r>
          </a:p>
          <a:p>
            <a:r>
              <a:rPr lang="en-US" sz="4800" b="1" dirty="0"/>
              <a:t>Bradford</a:t>
            </a:r>
            <a:r>
              <a:rPr lang="en-US" sz="4800" dirty="0"/>
              <a:t>- Vickie Hancock 904-964-1543</a:t>
            </a:r>
          </a:p>
          <a:p>
            <a:r>
              <a:rPr lang="en-US" sz="4800" b="1" dirty="0"/>
              <a:t>Nassau</a:t>
            </a:r>
            <a:r>
              <a:rPr lang="en-US" sz="4800" dirty="0"/>
              <a:t>- Mary Catherine Quigley – 904-432-0009 ext. 2626</a:t>
            </a:r>
          </a:p>
          <a:p>
            <a:r>
              <a:rPr lang="en-US" sz="4800" b="1" dirty="0"/>
              <a:t>Putnam- </a:t>
            </a:r>
          </a:p>
          <a:p>
            <a:pPr lvl="1"/>
            <a:r>
              <a:rPr lang="en-US" sz="4800" dirty="0"/>
              <a:t>Christina Jackson – 386-385-5450 ext. 2884</a:t>
            </a:r>
          </a:p>
          <a:p>
            <a:pPr lvl="1"/>
            <a:r>
              <a:rPr lang="en-US" sz="4800" dirty="0"/>
              <a:t>Emily Taylor – 386-385-3450 ext. 2881</a:t>
            </a:r>
          </a:p>
          <a:p>
            <a:r>
              <a:rPr lang="en-US" sz="4800" b="1" dirty="0"/>
              <a:t>Coordinators-</a:t>
            </a:r>
          </a:p>
          <a:p>
            <a:pPr lvl="1"/>
            <a:r>
              <a:rPr lang="en-US" sz="4800" dirty="0"/>
              <a:t>Diana Alvarez – 904-770-2565 ext. 104</a:t>
            </a:r>
          </a:p>
          <a:p>
            <a:pPr lvl="1"/>
            <a:r>
              <a:rPr lang="en-US" sz="4800" dirty="0" err="1"/>
              <a:t>Shecovia</a:t>
            </a:r>
            <a:r>
              <a:rPr lang="en-US" sz="4800" dirty="0"/>
              <a:t> Grimes – 904-725-1500 ext. 2290</a:t>
            </a:r>
          </a:p>
          <a:p>
            <a:r>
              <a:rPr lang="en-US" sz="4800" b="1" dirty="0"/>
              <a:t>All email addresses are firstname.lastname@ecs4kids.org</a:t>
            </a:r>
          </a:p>
        </p:txBody>
      </p:sp>
      <p:sp>
        <p:nvSpPr>
          <p:cNvPr id="5" name="Text Placeholder 4">
            <a:extLst>
              <a:ext uri="{FF2B5EF4-FFF2-40B4-BE49-F238E27FC236}">
                <a16:creationId xmlns:a16="http://schemas.microsoft.com/office/drawing/2014/main" id="{F8D2D085-0CE1-44EF-A35D-EDC52FA2E26B}"/>
              </a:ext>
            </a:extLst>
          </p:cNvPr>
          <p:cNvSpPr>
            <a:spLocks noGrp="1"/>
          </p:cNvSpPr>
          <p:nvPr>
            <p:ph type="body" sz="quarter" idx="3"/>
          </p:nvPr>
        </p:nvSpPr>
        <p:spPr>
          <a:xfrm>
            <a:off x="4889182" y="1860483"/>
            <a:ext cx="3125652" cy="802237"/>
          </a:xfrm>
        </p:spPr>
        <p:txBody>
          <a:bodyPr/>
          <a:lstStyle/>
          <a:p>
            <a:r>
              <a:rPr lang="en-US"/>
              <a:t>Clay, St Johns	&amp; Central</a:t>
            </a:r>
          </a:p>
        </p:txBody>
      </p:sp>
      <p:sp>
        <p:nvSpPr>
          <p:cNvPr id="6" name="Content Placeholder 5">
            <a:extLst>
              <a:ext uri="{FF2B5EF4-FFF2-40B4-BE49-F238E27FC236}">
                <a16:creationId xmlns:a16="http://schemas.microsoft.com/office/drawing/2014/main" id="{15AD0265-BF6F-4976-B381-CA2B5043E2B9}"/>
              </a:ext>
            </a:extLst>
          </p:cNvPr>
          <p:cNvSpPr>
            <a:spLocks noGrp="1"/>
          </p:cNvSpPr>
          <p:nvPr>
            <p:ph sz="quarter" idx="4"/>
          </p:nvPr>
        </p:nvSpPr>
        <p:spPr>
          <a:xfrm>
            <a:off x="4889181" y="2530317"/>
            <a:ext cx="3963873" cy="3329927"/>
          </a:xfrm>
        </p:spPr>
        <p:txBody>
          <a:bodyPr vert="horz" lIns="91440" tIns="45720" rIns="91440" bIns="45720" rtlCol="0" anchor="t">
            <a:normAutofit fontScale="25000" lnSpcReduction="20000"/>
          </a:bodyPr>
          <a:lstStyle/>
          <a:p>
            <a:endParaRPr lang="en-US" sz="4800" b="1"/>
          </a:p>
          <a:p>
            <a:r>
              <a:rPr lang="en-US" sz="4800" b="1" dirty="0"/>
              <a:t>Clay-</a:t>
            </a:r>
          </a:p>
          <a:p>
            <a:pPr lvl="1"/>
            <a:r>
              <a:rPr lang="en-US" sz="4800" dirty="0"/>
              <a:t>Courtney Edmond – 904-213-3939 ext. 2081</a:t>
            </a:r>
          </a:p>
          <a:p>
            <a:pPr lvl="1"/>
            <a:r>
              <a:rPr lang="en-US" sz="4800" dirty="0"/>
              <a:t>Jacki Chimino – 904-213-3939 ext. 2081</a:t>
            </a:r>
          </a:p>
          <a:p>
            <a:pPr lvl="1"/>
            <a:r>
              <a:rPr lang="en-US" sz="4800" dirty="0"/>
              <a:t>Leatricia Ahmadu – 904-213-3939 ext. 2039</a:t>
            </a:r>
          </a:p>
          <a:p>
            <a:r>
              <a:rPr lang="en-US" sz="4800" b="1" dirty="0"/>
              <a:t>St Johns</a:t>
            </a:r>
          </a:p>
          <a:p>
            <a:pPr lvl="1"/>
            <a:r>
              <a:rPr lang="en-US" sz="4800" dirty="0"/>
              <a:t>April Florida – 904-770-2565 </a:t>
            </a:r>
            <a:r>
              <a:rPr lang="en-US" sz="4800" dirty="0" err="1"/>
              <a:t>ext</a:t>
            </a:r>
            <a:r>
              <a:rPr lang="en-US" sz="4800" dirty="0"/>
              <a:t> .105</a:t>
            </a:r>
          </a:p>
          <a:p>
            <a:pPr lvl="1"/>
            <a:r>
              <a:rPr lang="en-US" sz="4800" dirty="0"/>
              <a:t>Brandi Harrison – 904-770-2565 ext. 101</a:t>
            </a:r>
          </a:p>
          <a:p>
            <a:r>
              <a:rPr lang="en-US" sz="4800" b="1" dirty="0"/>
              <a:t>Central</a:t>
            </a:r>
          </a:p>
          <a:p>
            <a:pPr lvl="1"/>
            <a:r>
              <a:rPr lang="en-US" sz="4800" dirty="0"/>
              <a:t>Shalanda Hall – 904-726-1500 ext. 2263</a:t>
            </a:r>
          </a:p>
          <a:p>
            <a:pPr lvl="1"/>
            <a:r>
              <a:rPr lang="en-US" sz="4800" dirty="0"/>
              <a:t>Florine Reeves – 904-726-1500 ext. 2273</a:t>
            </a:r>
          </a:p>
          <a:p>
            <a:r>
              <a:rPr lang="en-US" sz="4800" b="1" dirty="0"/>
              <a:t>Please keep in mind, the majority of the time we are working remotely from home. If you get our voicemail, please leave a message!</a:t>
            </a:r>
          </a:p>
          <a:p>
            <a:pPr lvl="1"/>
            <a:endParaRPr lang="en-US" sz="1500"/>
          </a:p>
        </p:txBody>
      </p:sp>
    </p:spTree>
    <p:extLst>
      <p:ext uri="{BB962C8B-B14F-4D97-AF65-F5344CB8AC3E}">
        <p14:creationId xmlns:p14="http://schemas.microsoft.com/office/powerpoint/2010/main" val="1225172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4BE214B-2C92-47AF-8D90-698211103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186D07CD-E0E5-42ED-BA28-6CB6ADC3B0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847088"/>
            <a:ext cx="416103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4" name="Title 3">
            <a:extLst>
              <a:ext uri="{FF2B5EF4-FFF2-40B4-BE49-F238E27FC236}">
                <a16:creationId xmlns:a16="http://schemas.microsoft.com/office/drawing/2014/main" id="{08CE49F7-BEAD-455F-9255-673FDCAEFECF}"/>
              </a:ext>
            </a:extLst>
          </p:cNvPr>
          <p:cNvSpPr>
            <a:spLocks noGrp="1"/>
          </p:cNvSpPr>
          <p:nvPr>
            <p:ph type="title"/>
          </p:nvPr>
        </p:nvSpPr>
        <p:spPr>
          <a:xfrm>
            <a:off x="1088685" y="804520"/>
            <a:ext cx="4162766" cy="1049235"/>
          </a:xfrm>
        </p:spPr>
        <p:txBody>
          <a:bodyPr>
            <a:normAutofit/>
          </a:bodyPr>
          <a:lstStyle/>
          <a:p>
            <a:r>
              <a:rPr lang="en-US" b="1"/>
              <a:t>VPK Child Applications</a:t>
            </a:r>
            <a:r>
              <a:rPr lang="en-US"/>
              <a:t>	</a:t>
            </a:r>
          </a:p>
        </p:txBody>
      </p:sp>
      <p:sp>
        <p:nvSpPr>
          <p:cNvPr id="15" name="Rectangle 14">
            <a:extLst>
              <a:ext uri="{FF2B5EF4-FFF2-40B4-BE49-F238E27FC236}">
                <a16:creationId xmlns:a16="http://schemas.microsoft.com/office/drawing/2014/main" id="{369A020F-4984-4DD0-898A-B60A4882B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Content Placeholder 4">
            <a:extLst>
              <a:ext uri="{FF2B5EF4-FFF2-40B4-BE49-F238E27FC236}">
                <a16:creationId xmlns:a16="http://schemas.microsoft.com/office/drawing/2014/main" id="{C4527B8D-BE70-48A0-9FE0-BB7E35408F05}"/>
              </a:ext>
            </a:extLst>
          </p:cNvPr>
          <p:cNvSpPr>
            <a:spLocks noGrp="1"/>
          </p:cNvSpPr>
          <p:nvPr>
            <p:ph idx="1"/>
          </p:nvPr>
        </p:nvSpPr>
        <p:spPr>
          <a:xfrm>
            <a:off x="1088685" y="2015732"/>
            <a:ext cx="4162766" cy="3880103"/>
          </a:xfrm>
        </p:spPr>
        <p:txBody>
          <a:bodyPr>
            <a:normAutofit fontScale="92500"/>
          </a:bodyPr>
          <a:lstStyle/>
          <a:p>
            <a:pPr>
              <a:lnSpc>
                <a:spcPct val="110000"/>
              </a:lnSpc>
            </a:pPr>
            <a:r>
              <a:rPr lang="en-US" sz="1300" dirty="0"/>
              <a:t>VPK Child Applications for the 2021-2022 VPK Program Year opened in the Family Portal on January 1, 2021.</a:t>
            </a:r>
          </a:p>
          <a:p>
            <a:pPr>
              <a:lnSpc>
                <a:spcPct val="110000"/>
              </a:lnSpc>
            </a:pPr>
            <a:r>
              <a:rPr lang="en-US" sz="1300" dirty="0"/>
              <a:t>Family Services Specialists are working in the VPK Child App submitted queue daily for both the 2020-2021 and 2021-2022 program years. </a:t>
            </a:r>
          </a:p>
          <a:p>
            <a:pPr>
              <a:lnSpc>
                <a:spcPct val="110000"/>
              </a:lnSpc>
            </a:pPr>
            <a:r>
              <a:rPr lang="en-US" sz="1300" dirty="0"/>
              <a:t>Reminder that any family transferring from one provider to another provider must apply for the reenrollment through their family portal account. </a:t>
            </a:r>
          </a:p>
          <a:p>
            <a:pPr>
              <a:lnSpc>
                <a:spcPct val="110000"/>
              </a:lnSpc>
            </a:pPr>
            <a:r>
              <a:rPr lang="en-US" sz="1300" dirty="0"/>
              <a:t>If you have a family that states it is has taken more than 2 weeks to be either approved or rejected for their VPK child application, please have the family call 904-726-1500 ext. 7055</a:t>
            </a:r>
          </a:p>
          <a:p>
            <a:pPr>
              <a:lnSpc>
                <a:spcPct val="110000"/>
              </a:lnSpc>
            </a:pPr>
            <a:r>
              <a:rPr lang="en-US" sz="1300" dirty="0"/>
              <a:t>We cannot approve a transfer if the child is still enrolled in the original provider’s program. Please remember you should always look at the approved Certificate of Eligibility issue date to verify when eligibility starts for the child.</a:t>
            </a:r>
          </a:p>
        </p:txBody>
      </p:sp>
      <p:grpSp>
        <p:nvGrpSpPr>
          <p:cNvPr id="17" name="Group 16">
            <a:extLst>
              <a:ext uri="{FF2B5EF4-FFF2-40B4-BE49-F238E27FC236}">
                <a16:creationId xmlns:a16="http://schemas.microsoft.com/office/drawing/2014/main" id="{A3761B47-AE33-47C9-9636-19D4B313F27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8041" y="482171"/>
            <a:ext cx="3055899" cy="5149101"/>
            <a:chOff x="7477388" y="482171"/>
            <a:chExt cx="4074533" cy="5149101"/>
          </a:xfrm>
        </p:grpSpPr>
        <p:sp>
          <p:nvSpPr>
            <p:cNvPr id="18" name="Rectangle 17">
              <a:extLst>
                <a:ext uri="{FF2B5EF4-FFF2-40B4-BE49-F238E27FC236}">
                  <a16:creationId xmlns:a16="http://schemas.microsoft.com/office/drawing/2014/main" id="{9E204B78-8026-4E1E-9C59-5F523ECDD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77388" y="482171"/>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DDEB6F1-F54D-4345-B8DF-72D72C71EC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47" y="812507"/>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4380F474-D468-4F2F-8BE9-F343F8D1A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3718" y="977965"/>
            <a:ext cx="2339583"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sky, outdoor, sign&#10;&#10;Description automatically generated">
            <a:extLst>
              <a:ext uri="{FF2B5EF4-FFF2-40B4-BE49-F238E27FC236}">
                <a16:creationId xmlns:a16="http://schemas.microsoft.com/office/drawing/2014/main" id="{7ACDA560-9623-4F92-B702-6E744D5C462B}"/>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87279" y="2351404"/>
            <a:ext cx="2099328" cy="1396053"/>
          </a:xfrm>
          <a:prstGeom prst="rect">
            <a:avLst/>
          </a:prstGeom>
        </p:spPr>
      </p:pic>
      <p:pic>
        <p:nvPicPr>
          <p:cNvPr id="23" name="Picture 22">
            <a:extLst>
              <a:ext uri="{FF2B5EF4-FFF2-40B4-BE49-F238E27FC236}">
                <a16:creationId xmlns:a16="http://schemas.microsoft.com/office/drawing/2014/main" id="{D757EBBD-8611-41C1-8124-C151D0957DB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5" name="Straight Connector 24">
            <a:extLst>
              <a:ext uri="{FF2B5EF4-FFF2-40B4-BE49-F238E27FC236}">
                <a16:creationId xmlns:a16="http://schemas.microsoft.com/office/drawing/2014/main" id="{E40D0D8B-2D5E-48A4-BBD5-8CB09A86A6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7E2D8A8-EFD9-4B30-999E-FA00C745CCBF}"/>
              </a:ext>
            </a:extLst>
          </p:cNvPr>
          <p:cNvSpPr txBox="1"/>
          <p:nvPr/>
        </p:nvSpPr>
        <p:spPr>
          <a:xfrm>
            <a:off x="6723145" y="6657945"/>
            <a:ext cx="2420855"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www.picpedia.org/highway-signs/a/application.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857155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E4C7D-97F5-45C1-89B2-508F73C055E0}"/>
              </a:ext>
            </a:extLst>
          </p:cNvPr>
          <p:cNvSpPr>
            <a:spLocks noGrp="1"/>
          </p:cNvSpPr>
          <p:nvPr>
            <p:ph type="title"/>
          </p:nvPr>
        </p:nvSpPr>
        <p:spPr>
          <a:xfrm>
            <a:off x="1088684" y="804519"/>
            <a:ext cx="7202456" cy="1049235"/>
          </a:xfrm>
        </p:spPr>
        <p:txBody>
          <a:bodyPr>
            <a:normAutofit/>
          </a:bodyPr>
          <a:lstStyle/>
          <a:p>
            <a:r>
              <a:rPr lang="en-US" b="1"/>
              <a:t>SR Wait List </a:t>
            </a:r>
          </a:p>
        </p:txBody>
      </p:sp>
      <p:sp>
        <p:nvSpPr>
          <p:cNvPr id="3" name="Content Placeholder 2">
            <a:extLst>
              <a:ext uri="{FF2B5EF4-FFF2-40B4-BE49-F238E27FC236}">
                <a16:creationId xmlns:a16="http://schemas.microsoft.com/office/drawing/2014/main" id="{C136C897-86CA-429E-82A4-11E521A5C2AE}"/>
              </a:ext>
            </a:extLst>
          </p:cNvPr>
          <p:cNvSpPr>
            <a:spLocks noGrp="1"/>
          </p:cNvSpPr>
          <p:nvPr>
            <p:ph idx="1"/>
          </p:nvPr>
        </p:nvSpPr>
        <p:spPr>
          <a:xfrm>
            <a:off x="1088684" y="2015734"/>
            <a:ext cx="4216713" cy="3450613"/>
          </a:xfrm>
        </p:spPr>
        <p:txBody>
          <a:bodyPr>
            <a:normAutofit/>
          </a:bodyPr>
          <a:lstStyle/>
          <a:p>
            <a:pPr marL="0" indent="0">
              <a:lnSpc>
                <a:spcPct val="110000"/>
              </a:lnSpc>
              <a:spcBef>
                <a:spcPts val="0"/>
              </a:spcBef>
              <a:buNone/>
            </a:pPr>
            <a:r>
              <a:rPr lang="en-US" sz="1100">
                <a:latin typeface="Calibri" panose="020F0502020204030204" pitchFamily="34" charset="0"/>
                <a:ea typeface="Calibri" panose="020F0502020204030204" pitchFamily="34" charset="0"/>
                <a:cs typeface="Calibri" panose="020F0502020204030204" pitchFamily="34" charset="0"/>
              </a:rPr>
              <a:t>Normal qualifications to qualify for the wait list are that the client must meet one of the following: work a minimum of 20 hours a week, be in school as a student, or, be listed as permanently or temporarily disabled as noted by social security awards letter or a letter from a doctor.  </a:t>
            </a:r>
          </a:p>
          <a:p>
            <a:pPr marL="0" indent="0">
              <a:lnSpc>
                <a:spcPct val="110000"/>
              </a:lnSpc>
              <a:buNone/>
            </a:pPr>
            <a:r>
              <a:rPr lang="en-US" sz="1100" b="1"/>
              <a:t>Through March 31, 2021 a family can apply to the waitlist and qualify for funding even if they are not working/going to school or do not meet the minimum hours worked for a household. </a:t>
            </a:r>
          </a:p>
          <a:p>
            <a:pPr marL="0" indent="0">
              <a:lnSpc>
                <a:spcPct val="110000"/>
              </a:lnSpc>
              <a:buNone/>
            </a:pPr>
            <a:r>
              <a:rPr lang="en-US" sz="1100"/>
              <a:t>We are currently sending out funding notices every other week for all six counties. Once we reach the enrollment threshold needed, we will stop funding notices. </a:t>
            </a:r>
          </a:p>
          <a:p>
            <a:pPr marL="0" indent="0">
              <a:lnSpc>
                <a:spcPct val="110000"/>
              </a:lnSpc>
              <a:buNone/>
            </a:pPr>
            <a:r>
              <a:rPr lang="en-US" sz="1100"/>
              <a:t>Please encourage your families to apply to the waitlist while funding is available and especially while there is a waiver for qualifying without having to meet the normal qualifications listed above!</a:t>
            </a:r>
          </a:p>
          <a:p>
            <a:pPr marL="0" indent="0">
              <a:lnSpc>
                <a:spcPct val="110000"/>
              </a:lnSpc>
              <a:buNone/>
            </a:pPr>
            <a:endParaRPr lang="en-US" sz="1100" b="1"/>
          </a:p>
          <a:p>
            <a:pPr marL="0" indent="0">
              <a:lnSpc>
                <a:spcPct val="110000"/>
              </a:lnSpc>
              <a:buNone/>
            </a:pPr>
            <a:endParaRPr lang="en-US" sz="1100" b="1"/>
          </a:p>
          <a:p>
            <a:pPr marL="0" indent="0">
              <a:lnSpc>
                <a:spcPct val="110000"/>
              </a:lnSpc>
              <a:buNone/>
            </a:pPr>
            <a:endParaRPr lang="en-US" sz="1100"/>
          </a:p>
        </p:txBody>
      </p:sp>
      <p:pic>
        <p:nvPicPr>
          <p:cNvPr id="5" name="Picture 4" descr="Icon&#10;&#10;Description automatically generated">
            <a:extLst>
              <a:ext uri="{FF2B5EF4-FFF2-40B4-BE49-F238E27FC236}">
                <a16:creationId xmlns:a16="http://schemas.microsoft.com/office/drawing/2014/main" id="{771545F2-8506-4D93-9417-DCA365EA2B0F}"/>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665604" y="2428272"/>
            <a:ext cx="2625536" cy="2625536"/>
          </a:xfrm>
          <a:prstGeom prst="rect">
            <a:avLst/>
          </a:prstGeom>
        </p:spPr>
      </p:pic>
    </p:spTree>
    <p:extLst>
      <p:ext uri="{BB962C8B-B14F-4D97-AF65-F5344CB8AC3E}">
        <p14:creationId xmlns:p14="http://schemas.microsoft.com/office/powerpoint/2010/main" val="3735286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A4DE4-A926-469E-B351-628DAB1EDFDB}"/>
              </a:ext>
            </a:extLst>
          </p:cNvPr>
          <p:cNvSpPr>
            <a:spLocks noGrp="1"/>
          </p:cNvSpPr>
          <p:nvPr>
            <p:ph type="title"/>
          </p:nvPr>
        </p:nvSpPr>
        <p:spPr/>
        <p:txBody>
          <a:bodyPr>
            <a:normAutofit fontScale="90000"/>
          </a:bodyPr>
          <a:lstStyle/>
          <a:p>
            <a:r>
              <a:rPr lang="en-US" b="1"/>
              <a:t>Waiting List Qualifications Through March 31</a:t>
            </a:r>
          </a:p>
        </p:txBody>
      </p:sp>
      <p:sp>
        <p:nvSpPr>
          <p:cNvPr id="3" name="Content Placeholder 2">
            <a:extLst>
              <a:ext uri="{FF2B5EF4-FFF2-40B4-BE49-F238E27FC236}">
                <a16:creationId xmlns:a16="http://schemas.microsoft.com/office/drawing/2014/main" id="{6672E518-974F-43A5-9C36-158E40BC7F26}"/>
              </a:ext>
            </a:extLst>
          </p:cNvPr>
          <p:cNvSpPr>
            <a:spLocks noGrp="1"/>
          </p:cNvSpPr>
          <p:nvPr>
            <p:ph idx="1"/>
          </p:nvPr>
        </p:nvSpPr>
        <p:spPr/>
        <p:txBody>
          <a:bodyPr>
            <a:normAutofit lnSpcReduction="10000"/>
          </a:bodyPr>
          <a:lstStyle/>
          <a:p>
            <a:pPr marL="0" indent="0">
              <a:buNone/>
            </a:pPr>
            <a:r>
              <a:rPr lang="en-US" sz="1350">
                <a:solidFill>
                  <a:srgbClr val="000000"/>
                </a:solidFill>
                <a:latin typeface="Calibri" panose="020F0502020204030204" pitchFamily="34" charset="0"/>
              </a:rPr>
              <a:t> </a:t>
            </a:r>
          </a:p>
          <a:p>
            <a:r>
              <a:rPr lang="en-US" sz="1500">
                <a:solidFill>
                  <a:srgbClr val="000000"/>
                </a:solidFill>
                <a:latin typeface="Calibri" panose="020F0502020204030204" pitchFamily="34" charset="0"/>
              </a:rPr>
              <a:t>1. Job search and employment and/or education activity totaling less than 20 hours per week meets purpose for care requirements for placement on the waiting list. </a:t>
            </a:r>
          </a:p>
          <a:p>
            <a:r>
              <a:rPr lang="en-US" sz="1500">
                <a:solidFill>
                  <a:srgbClr val="000000"/>
                </a:solidFill>
                <a:latin typeface="Calibri" panose="020F0502020204030204" pitchFamily="34" charset="0"/>
              </a:rPr>
              <a:t>2. The requirement to submit supporting documentation for families with job search as a purpose for care is waived for purposes of placement on the waiting list. </a:t>
            </a:r>
          </a:p>
          <a:p>
            <a:r>
              <a:rPr lang="en-US" sz="1500">
                <a:solidFill>
                  <a:srgbClr val="000000"/>
                </a:solidFill>
                <a:latin typeface="Calibri" panose="020F0502020204030204" pitchFamily="34" charset="0"/>
              </a:rPr>
              <a:t>3. This applies to families applying for the waiting list through March 31, 2021. </a:t>
            </a:r>
          </a:p>
          <a:p>
            <a:r>
              <a:rPr lang="en-US" sz="1500">
                <a:solidFill>
                  <a:srgbClr val="000000"/>
                </a:solidFill>
                <a:latin typeface="Calibri" panose="020F0502020204030204" pitchFamily="34" charset="0"/>
              </a:rPr>
              <a:t>4. If the family receives a funding notification after March 31, 2021, job search and reduced hours will no longer be an acceptable purpose of care. The family will need to meet the eligibility requirements in Rule 6M-4.200, F.A.C. </a:t>
            </a:r>
          </a:p>
          <a:p>
            <a:endParaRPr lang="en-US"/>
          </a:p>
        </p:txBody>
      </p:sp>
    </p:spTree>
    <p:extLst>
      <p:ext uri="{BB962C8B-B14F-4D97-AF65-F5344CB8AC3E}">
        <p14:creationId xmlns:p14="http://schemas.microsoft.com/office/powerpoint/2010/main" val="2404603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4AAD8-E732-4851-9B4D-71CDB56D50F6}"/>
              </a:ext>
            </a:extLst>
          </p:cNvPr>
          <p:cNvSpPr>
            <a:spLocks noGrp="1"/>
          </p:cNvSpPr>
          <p:nvPr>
            <p:ph type="title"/>
          </p:nvPr>
        </p:nvSpPr>
        <p:spPr>
          <a:xfrm>
            <a:off x="1088684" y="804519"/>
            <a:ext cx="7202456" cy="1049235"/>
          </a:xfrm>
        </p:spPr>
        <p:txBody>
          <a:bodyPr>
            <a:normAutofit/>
          </a:bodyPr>
          <a:lstStyle/>
          <a:p>
            <a:r>
              <a:rPr lang="en-US" b="1"/>
              <a:t>SR Wait List Continued</a:t>
            </a:r>
            <a:r>
              <a:rPr lang="en-US"/>
              <a:t>	</a:t>
            </a:r>
          </a:p>
        </p:txBody>
      </p:sp>
      <p:sp>
        <p:nvSpPr>
          <p:cNvPr id="3" name="Content Placeholder 2">
            <a:extLst>
              <a:ext uri="{FF2B5EF4-FFF2-40B4-BE49-F238E27FC236}">
                <a16:creationId xmlns:a16="http://schemas.microsoft.com/office/drawing/2014/main" id="{5610D825-B37E-46A4-9236-BC72817DFA21}"/>
              </a:ext>
            </a:extLst>
          </p:cNvPr>
          <p:cNvSpPr>
            <a:spLocks noGrp="1"/>
          </p:cNvSpPr>
          <p:nvPr>
            <p:ph idx="1"/>
          </p:nvPr>
        </p:nvSpPr>
        <p:spPr>
          <a:xfrm>
            <a:off x="1088684" y="2015734"/>
            <a:ext cx="3119137" cy="4037747"/>
          </a:xfrm>
        </p:spPr>
        <p:txBody>
          <a:bodyPr>
            <a:normAutofit lnSpcReduction="10000"/>
          </a:bodyPr>
          <a:lstStyle/>
          <a:p>
            <a:pPr>
              <a:lnSpc>
                <a:spcPct val="110000"/>
              </a:lnSpc>
            </a:pPr>
            <a:r>
              <a:rPr lang="en-US" sz="900">
                <a:latin typeface="Calibri" panose="020F0502020204030204" pitchFamily="34" charset="0"/>
                <a:ea typeface="Calibri" panose="020F0502020204030204" pitchFamily="34" charset="0"/>
              </a:rPr>
              <a:t>Clients apply for the wait list through the family services portal.  Once the application is received, they will receive notification within 10 days from the date that they submitted as to whether they qualify or not. They must apply for services in the county they reside in. </a:t>
            </a:r>
          </a:p>
          <a:p>
            <a:pPr>
              <a:lnSpc>
                <a:spcPct val="110000"/>
              </a:lnSpc>
            </a:pPr>
            <a:r>
              <a:rPr lang="en-US" sz="900">
                <a:latin typeface="Calibri" panose="020F0502020204030204" pitchFamily="34" charset="0"/>
                <a:ea typeface="Calibri" panose="020F0502020204030204" pitchFamily="34" charset="0"/>
              </a:rPr>
              <a:t>Once placed on the wait list they will remain there until funding becomes available or 6 months redetermination at which time, they would just upload a new supporting document showing they still qualify and resubmit. </a:t>
            </a:r>
            <a:r>
              <a:rPr lang="en-US" sz="900" b="1">
                <a:latin typeface="Calibri" panose="020F0502020204030204" pitchFamily="34" charset="0"/>
                <a:ea typeface="Calibri" panose="020F0502020204030204" pitchFamily="34" charset="0"/>
              </a:rPr>
              <a:t>(Currently, we are sending funding notifications out every other week to all six counties, and through March 31, parents do not have to be working or going to school to qualify.)</a:t>
            </a:r>
          </a:p>
          <a:p>
            <a:pPr>
              <a:lnSpc>
                <a:spcPct val="110000"/>
              </a:lnSpc>
            </a:pPr>
            <a:r>
              <a:rPr lang="en-US" sz="900">
                <a:latin typeface="Calibri" panose="020F0502020204030204" pitchFamily="34" charset="0"/>
                <a:ea typeface="Calibri" panose="020F0502020204030204" pitchFamily="34" charset="0"/>
              </a:rPr>
              <a:t>When funding notices are sent out, they are sent to Priority 3 or non-school age and siblings under the age of 9.  If a family has a child that is 9 or older that child remains on the wait list as those children are under a different priority.  School age only children are the last group that receive notifications due to their priority being lower. </a:t>
            </a:r>
          </a:p>
          <a:p>
            <a:pPr>
              <a:lnSpc>
                <a:spcPct val="110000"/>
              </a:lnSpc>
            </a:pPr>
            <a:r>
              <a:rPr lang="en-US" sz="900">
                <a:latin typeface="Calibri" panose="020F0502020204030204" pitchFamily="34" charset="0"/>
                <a:ea typeface="Calibri" panose="020F0502020204030204" pitchFamily="34" charset="0"/>
              </a:rPr>
              <a:t>As of now, the waiver is only good for funding notices received on or before March 31, 2021 to qualify without a purpose of care. After that, families will need to meet the eligibility requirements listed on the first slide. </a:t>
            </a:r>
          </a:p>
          <a:p>
            <a:pPr>
              <a:lnSpc>
                <a:spcPct val="110000"/>
              </a:lnSpc>
            </a:pPr>
            <a:endParaRPr lang="en-US" sz="800">
              <a:latin typeface="Calibri" panose="020F0502020204030204" pitchFamily="34" charset="0"/>
              <a:ea typeface="Calibri" panose="020F0502020204030204" pitchFamily="34" charset="0"/>
            </a:endParaRPr>
          </a:p>
          <a:p>
            <a:pPr>
              <a:lnSpc>
                <a:spcPct val="110000"/>
              </a:lnSpc>
            </a:pPr>
            <a:endParaRPr lang="en-US" sz="800"/>
          </a:p>
        </p:txBody>
      </p:sp>
      <p:grpSp>
        <p:nvGrpSpPr>
          <p:cNvPr id="11" name="Group 10">
            <a:extLst>
              <a:ext uri="{FF2B5EF4-FFF2-40B4-BE49-F238E27FC236}">
                <a16:creationId xmlns:a16="http://schemas.microsoft.com/office/drawing/2014/main" id="{93401815-9C3D-43EE-B4E4-2504090CEF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82367" y="2012810"/>
            <a:ext cx="3711494" cy="3453535"/>
            <a:chOff x="7807230" y="2012810"/>
            <a:chExt cx="3251252" cy="3459865"/>
          </a:xfrm>
        </p:grpSpPr>
        <p:sp>
          <p:nvSpPr>
            <p:cNvPr id="12" name="Rectangle 11">
              <a:extLst>
                <a:ext uri="{FF2B5EF4-FFF2-40B4-BE49-F238E27FC236}">
                  <a16:creationId xmlns:a16="http://schemas.microsoft.com/office/drawing/2014/main" id="{CDC52205-72B7-41BE-99DF-6B24F25ED6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98BFFC9-C8B3-41FE-B9CC-C492B07945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A picture containing LEGO, toy&#10;&#10;Description automatically generated">
            <a:extLst>
              <a:ext uri="{FF2B5EF4-FFF2-40B4-BE49-F238E27FC236}">
                <a16:creationId xmlns:a16="http://schemas.microsoft.com/office/drawing/2014/main" id="{9850C139-06BC-451A-8EBF-5DA3DEC5EE3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4859" r="20349" b="1"/>
          <a:stretch/>
        </p:blipFill>
        <p:spPr>
          <a:xfrm>
            <a:off x="4707942" y="2174242"/>
            <a:ext cx="3460404" cy="3124351"/>
          </a:xfrm>
          <a:prstGeom prst="rect">
            <a:avLst/>
          </a:prstGeom>
        </p:spPr>
      </p:pic>
    </p:spTree>
    <p:extLst>
      <p:ext uri="{BB962C8B-B14F-4D97-AF65-F5344CB8AC3E}">
        <p14:creationId xmlns:p14="http://schemas.microsoft.com/office/powerpoint/2010/main" val="1239049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454FD-D8BA-4404-B6D7-06010FA5B434}"/>
              </a:ext>
            </a:extLst>
          </p:cNvPr>
          <p:cNvSpPr>
            <a:spLocks noGrp="1"/>
          </p:cNvSpPr>
          <p:nvPr>
            <p:ph type="title"/>
          </p:nvPr>
        </p:nvSpPr>
        <p:spPr>
          <a:xfrm>
            <a:off x="1088684" y="804519"/>
            <a:ext cx="7202456" cy="1049235"/>
          </a:xfrm>
        </p:spPr>
        <p:txBody>
          <a:bodyPr>
            <a:normAutofit/>
          </a:bodyPr>
          <a:lstStyle/>
          <a:p>
            <a:r>
              <a:rPr lang="en-US" b="1"/>
              <a:t>ESS Referral Phase Out</a:t>
            </a:r>
          </a:p>
        </p:txBody>
      </p:sp>
      <p:sp>
        <p:nvSpPr>
          <p:cNvPr id="3" name="Content Placeholder 2">
            <a:extLst>
              <a:ext uri="{FF2B5EF4-FFF2-40B4-BE49-F238E27FC236}">
                <a16:creationId xmlns:a16="http://schemas.microsoft.com/office/drawing/2014/main" id="{029A44F4-8BD7-4C13-ADCA-3AEDA2DE196E}"/>
              </a:ext>
            </a:extLst>
          </p:cNvPr>
          <p:cNvSpPr>
            <a:spLocks noGrp="1"/>
          </p:cNvSpPr>
          <p:nvPr>
            <p:ph idx="1"/>
          </p:nvPr>
        </p:nvSpPr>
        <p:spPr>
          <a:xfrm>
            <a:off x="1088683" y="2015734"/>
            <a:ext cx="4328611" cy="4037747"/>
          </a:xfrm>
        </p:spPr>
        <p:txBody>
          <a:bodyPr>
            <a:normAutofit/>
          </a:bodyPr>
          <a:lstStyle/>
          <a:p>
            <a:pPr>
              <a:lnSpc>
                <a:spcPct val="110000"/>
              </a:lnSpc>
            </a:pPr>
            <a:r>
              <a:rPr lang="en-US" sz="1050"/>
              <a:t>Starting January 1, 2021 referrals will phase out with their expiration dates. The following will factor in on whether the client continues to receive SR services or not:</a:t>
            </a:r>
          </a:p>
          <a:p>
            <a:pPr>
              <a:lnSpc>
                <a:spcPct val="110000"/>
              </a:lnSpc>
            </a:pPr>
            <a:r>
              <a:rPr lang="en-US" sz="1050">
                <a:latin typeface="Calibri" panose="020F0502020204030204" pitchFamily="34" charset="0"/>
                <a:ea typeface="Calibri" panose="020F0502020204030204" pitchFamily="34" charset="0"/>
              </a:rPr>
              <a:t>If a family previously submitted paystubs and all other household income received, the documentation will be reviewed to determine if the household income falls within the eligible household income guidelines. If the income is over the eligible income requirements for the School Readiness Program, services will end on the last day of the referral. </a:t>
            </a:r>
            <a:r>
              <a:rPr lang="en-US" sz="1050" b="1">
                <a:latin typeface="Calibri" panose="020F0502020204030204" pitchFamily="34" charset="0"/>
                <a:ea typeface="Calibri" panose="020F0502020204030204" pitchFamily="34" charset="0"/>
              </a:rPr>
              <a:t>This will be noted in a 14-day termination notice.</a:t>
            </a:r>
          </a:p>
          <a:p>
            <a:pPr>
              <a:lnSpc>
                <a:spcPct val="110000"/>
              </a:lnSpc>
            </a:pPr>
            <a:r>
              <a:rPr lang="en-US" sz="1050">
                <a:latin typeface="Calibri" panose="020F0502020204030204" pitchFamily="34" charset="0"/>
                <a:ea typeface="Calibri" panose="020F0502020204030204" pitchFamily="34" charset="0"/>
              </a:rPr>
              <a:t>If the income previously provided is within the eligible income guidelines, services will continue under the School Readiness Program, unless the client informs us otherwise that they choose not to participate in this program. </a:t>
            </a:r>
            <a:endParaRPr lang="en-US" sz="1050" b="1">
              <a:latin typeface="Calibri" panose="020F0502020204030204" pitchFamily="34" charset="0"/>
              <a:ea typeface="Calibri" panose="020F0502020204030204" pitchFamily="34" charset="0"/>
            </a:endParaRPr>
          </a:p>
          <a:p>
            <a:pPr>
              <a:lnSpc>
                <a:spcPct val="110000"/>
              </a:lnSpc>
            </a:pPr>
            <a:r>
              <a:rPr lang="en-US" sz="1050">
                <a:latin typeface="Calibri" panose="020F0502020204030204" pitchFamily="34" charset="0"/>
                <a:ea typeface="Calibri" panose="020F0502020204030204" pitchFamily="34" charset="0"/>
              </a:rPr>
              <a:t>If the client has not already submitted paystubs and all other household income, they will be given </a:t>
            </a:r>
            <a:r>
              <a:rPr lang="en-US" sz="1050" b="1">
                <a:latin typeface="Calibri" panose="020F0502020204030204" pitchFamily="34" charset="0"/>
                <a:ea typeface="Calibri" panose="020F0502020204030204" pitchFamily="34" charset="0"/>
              </a:rPr>
              <a:t>3 months</a:t>
            </a:r>
            <a:r>
              <a:rPr lang="en-US" sz="1050">
                <a:latin typeface="Calibri" panose="020F0502020204030204" pitchFamily="34" charset="0"/>
                <a:ea typeface="Calibri" panose="020F0502020204030204" pitchFamily="34" charset="0"/>
              </a:rPr>
              <a:t> from the time your referral ends to provide this documentation. </a:t>
            </a:r>
            <a:r>
              <a:rPr lang="en-US" sz="1050" b="1">
                <a:latin typeface="Calibri" panose="020F0502020204030204" pitchFamily="34" charset="0"/>
                <a:ea typeface="Calibri" panose="020F0502020204030204" pitchFamily="34" charset="0"/>
              </a:rPr>
              <a:t>This will be noted in a 14-day termination notice of the referral ending date.</a:t>
            </a:r>
            <a:r>
              <a:rPr lang="en-US" sz="1050">
                <a:latin typeface="Calibri" panose="020F0502020204030204" pitchFamily="34" charset="0"/>
                <a:ea typeface="Calibri" panose="020F0502020204030204" pitchFamily="34" charset="0"/>
              </a:rPr>
              <a:t> During this three-month period, services will continue under the School Readiness Program unless the client informs us that they would like to terminate services prior to the end of the 3-month period. </a:t>
            </a:r>
          </a:p>
          <a:p>
            <a:pPr>
              <a:lnSpc>
                <a:spcPct val="110000"/>
              </a:lnSpc>
            </a:pPr>
            <a:endParaRPr lang="en-US" sz="800"/>
          </a:p>
        </p:txBody>
      </p:sp>
      <p:grpSp>
        <p:nvGrpSpPr>
          <p:cNvPr id="10" name="Group 9">
            <a:extLst>
              <a:ext uri="{FF2B5EF4-FFF2-40B4-BE49-F238E27FC236}">
                <a16:creationId xmlns:a16="http://schemas.microsoft.com/office/drawing/2014/main" id="{50580FD3-BAF1-4B54-8369-1BB5FBE495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42809" y="2012810"/>
            <a:ext cx="2751052" cy="3453535"/>
            <a:chOff x="7807230" y="2012810"/>
            <a:chExt cx="3251252" cy="3459865"/>
          </a:xfrm>
        </p:grpSpPr>
        <p:sp>
          <p:nvSpPr>
            <p:cNvPr id="11" name="Rectangle 10">
              <a:extLst>
                <a:ext uri="{FF2B5EF4-FFF2-40B4-BE49-F238E27FC236}">
                  <a16:creationId xmlns:a16="http://schemas.microsoft.com/office/drawing/2014/main" id="{C179CFAE-C32F-4557-8262-63FF7EDAF2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3955C85-62B6-4B8E-9B82-8C0D232AB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solidFill>
              <a:schemeClr val="bg1"/>
            </a:soli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Text, whiteboard&#10;&#10;Description automatically generated">
            <a:extLst>
              <a:ext uri="{FF2B5EF4-FFF2-40B4-BE49-F238E27FC236}">
                <a16:creationId xmlns:a16="http://schemas.microsoft.com/office/drawing/2014/main" id="{EDA917C1-7D89-46C9-9D53-588E90396197}"/>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665604" y="2901127"/>
            <a:ext cx="2502742" cy="1670580"/>
          </a:xfrm>
          <a:prstGeom prst="rect">
            <a:avLst/>
          </a:prstGeom>
        </p:spPr>
      </p:pic>
    </p:spTree>
    <p:extLst>
      <p:ext uri="{BB962C8B-B14F-4D97-AF65-F5344CB8AC3E}">
        <p14:creationId xmlns:p14="http://schemas.microsoft.com/office/powerpoint/2010/main" val="3259184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238AE-2C6C-4B0D-91A5-EE1CCCE14CC4}"/>
              </a:ext>
            </a:extLst>
          </p:cNvPr>
          <p:cNvSpPr>
            <a:spLocks noGrp="1"/>
          </p:cNvSpPr>
          <p:nvPr>
            <p:ph type="title"/>
          </p:nvPr>
        </p:nvSpPr>
        <p:spPr/>
        <p:txBody>
          <a:bodyPr/>
          <a:lstStyle/>
          <a:p>
            <a:r>
              <a:rPr lang="en-US" b="1"/>
              <a:t>Eligibility without a Purpose of Care (POC)</a:t>
            </a:r>
          </a:p>
        </p:txBody>
      </p:sp>
      <p:sp>
        <p:nvSpPr>
          <p:cNvPr id="3" name="Content Placeholder 2">
            <a:extLst>
              <a:ext uri="{FF2B5EF4-FFF2-40B4-BE49-F238E27FC236}">
                <a16:creationId xmlns:a16="http://schemas.microsoft.com/office/drawing/2014/main" id="{4D478700-98AA-48B2-BADB-0ACD6A158181}"/>
              </a:ext>
            </a:extLst>
          </p:cNvPr>
          <p:cNvSpPr>
            <a:spLocks noGrp="1"/>
          </p:cNvSpPr>
          <p:nvPr>
            <p:ph idx="1"/>
          </p:nvPr>
        </p:nvSpPr>
        <p:spPr/>
        <p:txBody>
          <a:bodyPr>
            <a:normAutofit fontScale="85000" lnSpcReduction="20000"/>
          </a:bodyPr>
          <a:lstStyle/>
          <a:p>
            <a:r>
              <a:rPr lang="en-US" sz="1350">
                <a:solidFill>
                  <a:srgbClr val="000000"/>
                </a:solidFill>
                <a:latin typeface="Calibri" panose="020F0502020204030204" pitchFamily="34" charset="0"/>
              </a:rPr>
              <a:t>Families can establish initial eligibility with purpose for care as job search or less than 20 hours of an employment and/or education activity through March 31, 2021. Families issued a funding notice through March 31, 2021 may use job search or reduced hours for initial eligibility. After March 31, 2021, families must meet the eligibility requirements in Rule 6M-4.200, F.A.C. </a:t>
            </a:r>
          </a:p>
          <a:p>
            <a:r>
              <a:rPr lang="en-US" sz="1350">
                <a:solidFill>
                  <a:srgbClr val="000000"/>
                </a:solidFill>
                <a:latin typeface="Calibri" panose="020F0502020204030204" pitchFamily="34" charset="0"/>
              </a:rPr>
              <a:t>The job search and reduced hours eligibility provisions also apply to redetermining families through March 31, 2021. Families issued a funding notice through March 31, 2021 may use job search or reduced hours for redetermination. After March 31, 2021, families must meet the eligibility requirements in Rule 6M-4.200, F.A.C. </a:t>
            </a:r>
          </a:p>
          <a:p>
            <a:r>
              <a:rPr lang="en-US" sz="1350">
                <a:solidFill>
                  <a:srgbClr val="000000"/>
                </a:solidFill>
                <a:latin typeface="Calibri" panose="020F0502020204030204" pitchFamily="34" charset="0"/>
              </a:rPr>
              <a:t>Upon receipt of a funding notification, these families will have 60 days to submit documentation to support job search as purpose for care or validate a reduction in employment due to COVID19. </a:t>
            </a:r>
          </a:p>
          <a:p>
            <a:r>
              <a:rPr lang="en-US" sz="1350">
                <a:solidFill>
                  <a:srgbClr val="000000"/>
                </a:solidFill>
                <a:latin typeface="Calibri" panose="020F0502020204030204" pitchFamily="34" charset="0"/>
              </a:rPr>
              <a:t>Examples of documentation for job search include submitted application for reemployment assistance, receipt of reemployment assistance or a completed job search form used for reemployment assistance services from the Department of Economic Opportunity (DEO). </a:t>
            </a:r>
          </a:p>
          <a:p>
            <a:r>
              <a:rPr lang="en-US" sz="1350">
                <a:solidFill>
                  <a:srgbClr val="000000"/>
                </a:solidFill>
                <a:latin typeface="Calibri" panose="020F0502020204030204" pitchFamily="34" charset="0"/>
              </a:rPr>
              <a:t>Examples of documentation for a reduction in hours include employer verification or paystubs showing a reduction in hours due to the COVID 19 pandemic. Documentation the parent is furloughed or on temporary layoff as defined by DEO is also sufficient to establish purpose for care with less than 20 hours of employment and/or education activity. </a:t>
            </a:r>
          </a:p>
          <a:p>
            <a:endParaRPr lang="en-US"/>
          </a:p>
        </p:txBody>
      </p:sp>
      <p:pic>
        <p:nvPicPr>
          <p:cNvPr id="5" name="Picture 4" descr="A picture containing text, clipart&#10;&#10;Description automatically generated">
            <a:extLst>
              <a:ext uri="{FF2B5EF4-FFF2-40B4-BE49-F238E27FC236}">
                <a16:creationId xmlns:a16="http://schemas.microsoft.com/office/drawing/2014/main" id="{0C910984-BE3F-4220-801E-5BCB64FAD20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179434" y="5466346"/>
            <a:ext cx="3835400" cy="1079500"/>
          </a:xfrm>
          <a:prstGeom prst="rect">
            <a:avLst/>
          </a:prstGeom>
        </p:spPr>
      </p:pic>
    </p:spTree>
    <p:extLst>
      <p:ext uri="{BB962C8B-B14F-4D97-AF65-F5344CB8AC3E}">
        <p14:creationId xmlns:p14="http://schemas.microsoft.com/office/powerpoint/2010/main" val="2012020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4C75E2B-CACA-478C-B26B-182AF87A1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a:extLst>
              <a:ext uri="{FF2B5EF4-FFF2-40B4-BE49-F238E27FC236}">
                <a16:creationId xmlns:a16="http://schemas.microsoft.com/office/drawing/2014/main" id="{50FF2874-547C-4D14-9E18-28B19002FB8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7" name="Straight Connector 16">
            <a:extLst>
              <a:ext uri="{FF2B5EF4-FFF2-40B4-BE49-F238E27FC236}">
                <a16:creationId xmlns:a16="http://schemas.microsoft.com/office/drawing/2014/main" id="{36CF827D-A163-47F7-BD87-34EB4FA7D6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299D9A9-1DA8-433D-A9BC-FB48D93D42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847088"/>
            <a:ext cx="7205641"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1" name="Rectangle 20">
            <a:extLst>
              <a:ext uri="{FF2B5EF4-FFF2-40B4-BE49-F238E27FC236}">
                <a16:creationId xmlns:a16="http://schemas.microsoft.com/office/drawing/2014/main" id="{F172B0D7-6709-466E-A145-AEA4267F2F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5FF7151-9DEA-4E5B-9294-2D36AAD33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25" name="Picture 24">
            <a:extLst>
              <a:ext uri="{FF2B5EF4-FFF2-40B4-BE49-F238E27FC236}">
                <a16:creationId xmlns:a16="http://schemas.microsoft.com/office/drawing/2014/main" id="{9F735B68-7B50-4B28-B680-79A194AFDDA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7" name="Straight Connector 26">
            <a:extLst>
              <a:ext uri="{FF2B5EF4-FFF2-40B4-BE49-F238E27FC236}">
                <a16:creationId xmlns:a16="http://schemas.microsoft.com/office/drawing/2014/main" id="{48D6540B-669D-4156-A31F-C1697D3E80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8" name="TextBox 5">
            <a:extLst>
              <a:ext uri="{FF2B5EF4-FFF2-40B4-BE49-F238E27FC236}">
                <a16:creationId xmlns:a16="http://schemas.microsoft.com/office/drawing/2014/main" id="{8254CDEB-F654-470D-B6F8-6DD4587EF70F}"/>
              </a:ext>
            </a:extLst>
          </p:cNvPr>
          <p:cNvGraphicFramePr/>
          <p:nvPr/>
        </p:nvGraphicFramePr>
        <p:xfrm>
          <a:off x="845127" y="180109"/>
          <a:ext cx="6206837" cy="5724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8760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7"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046595"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8F9C84-0C2F-42C3-A9C4-44B08662817D}"/>
              </a:ext>
            </a:extLst>
          </p:cNvPr>
          <p:cNvSpPr>
            <a:spLocks noGrp="1"/>
          </p:cNvSpPr>
          <p:nvPr>
            <p:ph type="title"/>
          </p:nvPr>
        </p:nvSpPr>
        <p:spPr>
          <a:xfrm>
            <a:off x="637262" y="1240076"/>
            <a:ext cx="2045860" cy="4584527"/>
          </a:xfrm>
        </p:spPr>
        <p:txBody>
          <a:bodyPr>
            <a:normAutofit/>
          </a:bodyPr>
          <a:lstStyle/>
          <a:p>
            <a:r>
              <a:rPr lang="en-US" sz="2200" b="1">
                <a:solidFill>
                  <a:srgbClr val="FFFFFF"/>
                </a:solidFill>
              </a:rPr>
              <a:t>Eligibility without a POC Continued</a:t>
            </a:r>
          </a:p>
        </p:txBody>
      </p:sp>
      <p:sp>
        <p:nvSpPr>
          <p:cNvPr id="3" name="Content Placeholder 2">
            <a:extLst>
              <a:ext uri="{FF2B5EF4-FFF2-40B4-BE49-F238E27FC236}">
                <a16:creationId xmlns:a16="http://schemas.microsoft.com/office/drawing/2014/main" id="{B73C0A88-28EF-47F4-9E79-633B91F61C93}"/>
              </a:ext>
            </a:extLst>
          </p:cNvPr>
          <p:cNvSpPr>
            <a:spLocks noGrp="1"/>
          </p:cNvSpPr>
          <p:nvPr>
            <p:ph idx="1"/>
          </p:nvPr>
        </p:nvSpPr>
        <p:spPr>
          <a:xfrm>
            <a:off x="3529195" y="290945"/>
            <a:ext cx="4526120" cy="6317673"/>
          </a:xfrm>
        </p:spPr>
        <p:txBody>
          <a:bodyPr anchor="t">
            <a:normAutofit/>
          </a:bodyPr>
          <a:lstStyle/>
          <a:p>
            <a:pPr>
              <a:lnSpc>
                <a:spcPct val="110000"/>
              </a:lnSpc>
            </a:pPr>
            <a:r>
              <a:rPr lang="en-US" sz="1600">
                <a:latin typeface="Calibri" panose="020F0502020204030204" pitchFamily="34" charset="0"/>
              </a:rPr>
              <a:t>Families that qualify for School Readiness with “job search” as a purpose for care will be authorized a 12-month eligibility period and will be given 3 months at the beginning of the authorization period to establish a purpose for care. </a:t>
            </a:r>
          </a:p>
          <a:p>
            <a:pPr>
              <a:lnSpc>
                <a:spcPct val="110000"/>
              </a:lnSpc>
            </a:pPr>
            <a:r>
              <a:rPr lang="en-US" sz="1600">
                <a:latin typeface="Calibri" panose="020F0502020204030204" pitchFamily="34" charset="0"/>
              </a:rPr>
              <a:t>Families that qualify for School Readiness with less than 20 hours of work and/or education activities will be authorized a 12-month eligibility period and will be given 3 months at the beginning of the authorization period to re-establish the minimum number of work and/or education hours to meet purpose for care as a working family. </a:t>
            </a:r>
          </a:p>
          <a:p>
            <a:pPr>
              <a:lnSpc>
                <a:spcPct val="110000"/>
              </a:lnSpc>
            </a:pPr>
            <a:r>
              <a:rPr lang="en-US" sz="1600">
                <a:latin typeface="Calibri" panose="020F0502020204030204" pitchFamily="34" charset="0"/>
              </a:rPr>
              <a:t>Families shall be authorized either part-time or full-time care depending on the needs of the family. Examples of factors to be considered are how much time the parent indicates they need to search for a job or whether their employer requires them to be available full-time hours. </a:t>
            </a:r>
          </a:p>
          <a:p>
            <a:pPr>
              <a:lnSpc>
                <a:spcPct val="110000"/>
              </a:lnSpc>
            </a:pPr>
            <a:endParaRPr lang="en-US" sz="1400"/>
          </a:p>
        </p:txBody>
      </p:sp>
    </p:spTree>
    <p:extLst>
      <p:ext uri="{BB962C8B-B14F-4D97-AF65-F5344CB8AC3E}">
        <p14:creationId xmlns:p14="http://schemas.microsoft.com/office/powerpoint/2010/main" val="803199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78CBC-1E72-4DA7-B1EE-83380C11871E}"/>
              </a:ext>
            </a:extLst>
          </p:cNvPr>
          <p:cNvSpPr>
            <a:spLocks noGrp="1"/>
          </p:cNvSpPr>
          <p:nvPr>
            <p:ph type="title"/>
          </p:nvPr>
        </p:nvSpPr>
        <p:spPr>
          <a:xfrm>
            <a:off x="1088684" y="804519"/>
            <a:ext cx="7202456" cy="1049235"/>
          </a:xfrm>
        </p:spPr>
        <p:txBody>
          <a:bodyPr>
            <a:normAutofit/>
          </a:bodyPr>
          <a:lstStyle/>
          <a:p>
            <a:r>
              <a:rPr lang="en-US" b="1"/>
              <a:t>Pending Family Acceptance (PFA) Enrollments</a:t>
            </a:r>
          </a:p>
        </p:txBody>
      </p:sp>
      <p:sp>
        <p:nvSpPr>
          <p:cNvPr id="3" name="Content Placeholder 2">
            <a:extLst>
              <a:ext uri="{FF2B5EF4-FFF2-40B4-BE49-F238E27FC236}">
                <a16:creationId xmlns:a16="http://schemas.microsoft.com/office/drawing/2014/main" id="{CCB757A7-24F2-4C87-A830-7683CDFC30C1}"/>
              </a:ext>
            </a:extLst>
          </p:cNvPr>
          <p:cNvSpPr>
            <a:spLocks noGrp="1"/>
          </p:cNvSpPr>
          <p:nvPr>
            <p:ph idx="1"/>
          </p:nvPr>
        </p:nvSpPr>
        <p:spPr>
          <a:xfrm>
            <a:off x="1088683" y="2015734"/>
            <a:ext cx="4868771" cy="4037747"/>
          </a:xfrm>
        </p:spPr>
        <p:txBody>
          <a:bodyPr>
            <a:normAutofit lnSpcReduction="10000"/>
          </a:bodyPr>
          <a:lstStyle/>
          <a:p>
            <a:pPr>
              <a:lnSpc>
                <a:spcPct val="110000"/>
              </a:lnSpc>
            </a:pPr>
            <a:r>
              <a:rPr lang="en-US" sz="1050">
                <a:latin typeface="Calibri" panose="020F0502020204030204" pitchFamily="34" charset="0"/>
                <a:ea typeface="Calibri" panose="020F0502020204030204" pitchFamily="34" charset="0"/>
                <a:cs typeface="Times New Roman" panose="02020603050405020304" pitchFamily="18" charset="0"/>
              </a:rPr>
              <a:t>Starting in March 2021, OEL will be enforcing signing of the payment certificate to process attendance to receive reimbursement.</a:t>
            </a:r>
          </a:p>
          <a:p>
            <a:pPr>
              <a:lnSpc>
                <a:spcPct val="110000"/>
              </a:lnSpc>
            </a:pPr>
            <a:r>
              <a:rPr lang="en-US" sz="1050">
                <a:latin typeface="Calibri" panose="020F0502020204030204" pitchFamily="34" charset="0"/>
                <a:ea typeface="Calibri" panose="020F0502020204030204" pitchFamily="34" charset="0"/>
                <a:cs typeface="Times New Roman" panose="02020603050405020304" pitchFamily="18" charset="0"/>
              </a:rPr>
              <a:t>New enrollments and redeterminations that begin in March 2021 will not be able to be viewed on your roster or submitted for payment until the payment certificate is signed by the family. Once the certificate is signed, providers will be able to submit the attendance for payment but may have to wait until the next processing period to submit the attendance if the processing period has already closed. </a:t>
            </a:r>
          </a:p>
          <a:p>
            <a:pPr>
              <a:lnSpc>
                <a:spcPct val="110000"/>
              </a:lnSpc>
            </a:pPr>
            <a:r>
              <a:rPr lang="en-US" sz="1050">
                <a:latin typeface="Calibri" panose="020F0502020204030204" pitchFamily="34" charset="0"/>
                <a:ea typeface="Calibri" panose="020F0502020204030204" pitchFamily="34" charset="0"/>
                <a:cs typeface="Times New Roman" panose="02020603050405020304" pitchFamily="18" charset="0"/>
              </a:rPr>
              <a:t>To help providers with this process, starting in late January, early February families will receive a system generated email from the Family Portal every five days until the certificate is signed. </a:t>
            </a:r>
          </a:p>
          <a:p>
            <a:pPr lvl="1">
              <a:lnSpc>
                <a:spcPct val="110000"/>
              </a:lnSpc>
            </a:pPr>
            <a:r>
              <a:rPr lang="en-US" sz="1050">
                <a:latin typeface="Calibri" panose="020F0502020204030204" pitchFamily="34" charset="0"/>
                <a:cs typeface="Times New Roman" panose="02020603050405020304" pitchFamily="18" charset="0"/>
              </a:rPr>
              <a:t>Exceptions:</a:t>
            </a:r>
          </a:p>
          <a:p>
            <a:pPr lvl="2">
              <a:lnSpc>
                <a:spcPct val="110000"/>
              </a:lnSpc>
            </a:pPr>
            <a:r>
              <a:rPr lang="en-US" sz="1050">
                <a:latin typeface="Calibri" panose="020F0502020204030204" pitchFamily="34" charset="0"/>
                <a:ea typeface="Calibri" panose="020F0502020204030204" pitchFamily="34" charset="0"/>
                <a:cs typeface="Times New Roman" panose="02020603050405020304" pitchFamily="18" charset="0"/>
              </a:rPr>
              <a:t>New Pending Family Acceptance (PFA) enrollments with BG1 or BG3R billing group. Both new and previous enrollments in these billing groups will always be able to be paid as they are must serve clients. </a:t>
            </a:r>
          </a:p>
          <a:p>
            <a:pPr lvl="2">
              <a:lnSpc>
                <a:spcPct val="110000"/>
              </a:lnSpc>
            </a:pPr>
            <a:r>
              <a:rPr lang="en-US" sz="1050">
                <a:latin typeface="Calibri" panose="020F0502020204030204" pitchFamily="34" charset="0"/>
                <a:ea typeface="Calibri" panose="020F0502020204030204" pitchFamily="34" charset="0"/>
                <a:cs typeface="Times New Roman" panose="02020603050405020304" pitchFamily="18" charset="0"/>
              </a:rPr>
              <a:t>Existing Pending Family Acceptance (PFA) enrollments that have already been submitted for attendance in prior months. These will be grandfathered in. Providers will still be able to process attendance and be paid for these enrollments.</a:t>
            </a:r>
          </a:p>
          <a:p>
            <a:pPr lvl="2">
              <a:lnSpc>
                <a:spcPct val="110000"/>
              </a:lnSpc>
            </a:pPr>
            <a:endParaRPr lang="en-US" sz="700">
              <a:latin typeface="Calibri" panose="020F0502020204030204" pitchFamily="34" charset="0"/>
              <a:ea typeface="Calibri" panose="020F0502020204030204" pitchFamily="34" charset="0"/>
              <a:cs typeface="Times New Roman" panose="02020603050405020304" pitchFamily="18" charset="0"/>
            </a:endParaRPr>
          </a:p>
          <a:p>
            <a:pPr marL="685800" lvl="2" indent="0">
              <a:lnSpc>
                <a:spcPct val="110000"/>
              </a:lnSpc>
              <a:buNone/>
            </a:pPr>
            <a:endParaRPr lang="en-US" sz="700">
              <a:latin typeface="Calibri" panose="020F0502020204030204" pitchFamily="34" charset="0"/>
              <a:ea typeface="Calibri" panose="020F0502020204030204" pitchFamily="34" charset="0"/>
              <a:cs typeface="Times New Roman" panose="02020603050405020304" pitchFamily="18" charset="0"/>
            </a:endParaRPr>
          </a:p>
          <a:p>
            <a:pPr marL="685800" lvl="2" indent="0">
              <a:lnSpc>
                <a:spcPct val="110000"/>
              </a:lnSpc>
              <a:buNone/>
            </a:pPr>
            <a:endParaRPr lang="en-US" sz="700">
              <a:latin typeface="Calibri" panose="020F0502020204030204" pitchFamily="34" charset="0"/>
              <a:ea typeface="Calibri" panose="020F0502020204030204" pitchFamily="34" charset="0"/>
              <a:cs typeface="Times New Roman" panose="02020603050405020304" pitchFamily="18" charset="0"/>
            </a:endParaRPr>
          </a:p>
          <a:p>
            <a:pPr marL="685800" lvl="2" indent="0">
              <a:lnSpc>
                <a:spcPct val="110000"/>
              </a:lnSpc>
              <a:buNone/>
            </a:pPr>
            <a:endParaRPr lang="en-US" sz="70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picture containing clipart&#10;&#10;Description automatically generated">
            <a:extLst>
              <a:ext uri="{FF2B5EF4-FFF2-40B4-BE49-F238E27FC236}">
                <a16:creationId xmlns:a16="http://schemas.microsoft.com/office/drawing/2014/main" id="{BF8D3CEA-5C2D-4031-8740-48C461DB8D05}"/>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6567" y="2918076"/>
            <a:ext cx="2194573" cy="1645929"/>
          </a:xfrm>
          <a:prstGeom prst="rect">
            <a:avLst/>
          </a:prstGeom>
        </p:spPr>
      </p:pic>
    </p:spTree>
    <p:extLst>
      <p:ext uri="{BB962C8B-B14F-4D97-AF65-F5344CB8AC3E}">
        <p14:creationId xmlns:p14="http://schemas.microsoft.com/office/powerpoint/2010/main" val="3261055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82B96-D343-48D4-9A8E-B0DAC2BB72BD}"/>
              </a:ext>
            </a:extLst>
          </p:cNvPr>
          <p:cNvSpPr>
            <a:spLocks noGrp="1"/>
          </p:cNvSpPr>
          <p:nvPr>
            <p:ph type="title"/>
          </p:nvPr>
        </p:nvSpPr>
        <p:spPr>
          <a:xfrm>
            <a:off x="1088684" y="804519"/>
            <a:ext cx="7202456" cy="1049235"/>
          </a:xfrm>
        </p:spPr>
        <p:txBody>
          <a:bodyPr>
            <a:normAutofit/>
          </a:bodyPr>
          <a:lstStyle/>
          <a:p>
            <a:r>
              <a:rPr lang="en-US"/>
              <a:t>Family Services Restructuring</a:t>
            </a:r>
          </a:p>
        </p:txBody>
      </p:sp>
      <p:sp>
        <p:nvSpPr>
          <p:cNvPr id="3" name="Content Placeholder 2">
            <a:extLst>
              <a:ext uri="{FF2B5EF4-FFF2-40B4-BE49-F238E27FC236}">
                <a16:creationId xmlns:a16="http://schemas.microsoft.com/office/drawing/2014/main" id="{078F6DC3-9D33-4C0A-AF86-8A21452F55C6}"/>
              </a:ext>
            </a:extLst>
          </p:cNvPr>
          <p:cNvSpPr>
            <a:spLocks noGrp="1"/>
          </p:cNvSpPr>
          <p:nvPr>
            <p:ph idx="1"/>
          </p:nvPr>
        </p:nvSpPr>
        <p:spPr>
          <a:xfrm>
            <a:off x="1088684" y="1857655"/>
            <a:ext cx="4076800" cy="4037747"/>
          </a:xfrm>
        </p:spPr>
        <p:txBody>
          <a:bodyPr>
            <a:noAutofit/>
          </a:bodyPr>
          <a:lstStyle/>
          <a:p>
            <a:pPr>
              <a:lnSpc>
                <a:spcPct val="110000"/>
              </a:lnSpc>
            </a:pPr>
            <a:r>
              <a:rPr lang="en-US" sz="1050"/>
              <a:t>Beginning in January 2021, the Family Services Staff have started working what we call “Cross County”. </a:t>
            </a:r>
          </a:p>
          <a:p>
            <a:pPr>
              <a:lnSpc>
                <a:spcPct val="110000"/>
              </a:lnSpc>
            </a:pPr>
            <a:r>
              <a:rPr lang="en-US" sz="1050"/>
              <a:t>All One Stop Offices are still open; however, you may see that Family Services Specialists (FSS) that may not work in your particular county office are helping your family with their SR services.</a:t>
            </a:r>
          </a:p>
          <a:p>
            <a:pPr>
              <a:lnSpc>
                <a:spcPct val="110000"/>
              </a:lnSpc>
            </a:pPr>
            <a:r>
              <a:rPr lang="en-US" sz="1050"/>
              <a:t>By having the ability to work cross county in the Statewide Portal, we are hoping to be able to work more efficiently through records being submitted in the portal.</a:t>
            </a:r>
          </a:p>
          <a:p>
            <a:pPr>
              <a:lnSpc>
                <a:spcPct val="110000"/>
              </a:lnSpc>
            </a:pPr>
            <a:r>
              <a:rPr lang="en-US" sz="1050"/>
              <a:t>With the </a:t>
            </a:r>
            <a:r>
              <a:rPr lang="en-US" sz="1050" err="1"/>
              <a:t>Covid</a:t>
            </a:r>
            <a:r>
              <a:rPr lang="en-US" sz="1050"/>
              <a:t> pandemic, the State pushed records back from having to be redetermined helping families through this hard time. However, now that redeterminations are coming back in there is a backlog of families needing their services updated. By having each FSS be able to work through the submitted queue regardless of the county the parent lives in we hope to be able to move more records in a consistent manner through all of our counties whether big or small!</a:t>
            </a:r>
          </a:p>
          <a:p>
            <a:pPr>
              <a:lnSpc>
                <a:spcPct val="110000"/>
              </a:lnSpc>
            </a:pPr>
            <a:r>
              <a:rPr lang="en-US" sz="1050"/>
              <a:t>Please bare with us as we work through the ins and outs of all the many moving parts of the School Readiness eligibility updates and the continuing movements of waivers as the State updates them.</a:t>
            </a:r>
          </a:p>
        </p:txBody>
      </p:sp>
      <p:grpSp>
        <p:nvGrpSpPr>
          <p:cNvPr id="10" name="Group 9">
            <a:extLst>
              <a:ext uri="{FF2B5EF4-FFF2-40B4-BE49-F238E27FC236}">
                <a16:creationId xmlns:a16="http://schemas.microsoft.com/office/drawing/2014/main" id="{FEB7DF70-0A31-4A61-9C8B-3333776A15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42809" y="2012810"/>
            <a:ext cx="2751052" cy="3453535"/>
            <a:chOff x="7807230" y="2012810"/>
            <a:chExt cx="3251252" cy="3459865"/>
          </a:xfrm>
        </p:grpSpPr>
        <p:sp>
          <p:nvSpPr>
            <p:cNvPr id="11" name="Rectangle 10">
              <a:extLst>
                <a:ext uri="{FF2B5EF4-FFF2-40B4-BE49-F238E27FC236}">
                  <a16:creationId xmlns:a16="http://schemas.microsoft.com/office/drawing/2014/main" id="{47926867-8D58-4875-8B76-E87E5BE825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9F6663C-0F32-4FB9-B549-C2757F49F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A picture containing text, clipart, screenshot&#10;&#10;Description automatically generated">
            <a:extLst>
              <a:ext uri="{FF2B5EF4-FFF2-40B4-BE49-F238E27FC236}">
                <a16:creationId xmlns:a16="http://schemas.microsoft.com/office/drawing/2014/main" id="{A4AF0C88-36E3-4148-920C-5C6C9EA4BAC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3627" r="19272" b="-2"/>
          <a:stretch/>
        </p:blipFill>
        <p:spPr>
          <a:xfrm>
            <a:off x="5665604" y="2174242"/>
            <a:ext cx="2502742" cy="3124351"/>
          </a:xfrm>
          <a:prstGeom prst="rect">
            <a:avLst/>
          </a:prstGeom>
        </p:spPr>
      </p:pic>
    </p:spTree>
    <p:extLst>
      <p:ext uri="{BB962C8B-B14F-4D97-AF65-F5344CB8AC3E}">
        <p14:creationId xmlns:p14="http://schemas.microsoft.com/office/powerpoint/2010/main" val="1379761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2682240"/>
          </a:xfrm>
        </p:spPr>
        <p:txBody>
          <a:bodyPr>
            <a:normAutofit/>
          </a:bodyPr>
          <a:lstStyle/>
          <a:p>
            <a:pPr algn="ctr"/>
            <a:r>
              <a:rPr lang="en-US" sz="4000" b="1">
                <a:solidFill>
                  <a:srgbClr val="FF3399"/>
                </a:solidFill>
                <a:latin typeface="Century Gothic" panose="020B0502020202020204" pitchFamily="34" charset="0"/>
              </a:rPr>
              <a:t>Family Service Dept.</a:t>
            </a:r>
            <a:br>
              <a:rPr lang="en-US" sz="4000" b="1">
                <a:solidFill>
                  <a:srgbClr val="FF3399"/>
                </a:solidFill>
                <a:latin typeface="Century Gothic" panose="020B0502020202020204" pitchFamily="34" charset="0"/>
              </a:rPr>
            </a:br>
            <a:r>
              <a:rPr lang="en-US" sz="4000" b="1">
                <a:solidFill>
                  <a:srgbClr val="FF3399"/>
                </a:solidFill>
                <a:latin typeface="Century Gothic" panose="020B0502020202020204" pitchFamily="34" charset="0"/>
              </a:rPr>
              <a:t>questions?</a:t>
            </a:r>
          </a:p>
        </p:txBody>
      </p:sp>
      <p:pic>
        <p:nvPicPr>
          <p:cNvPr id="5" name="Picture 2" descr="C:\Users\ssutter\AppData\Local\Microsoft\Windows\Temporary Internet Files\Content.IE5\6U859TP6\questions-2[1].jpg"/>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819400" y="2133600"/>
            <a:ext cx="335121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65672"/>
          <a:stretch/>
        </p:blipFill>
        <p:spPr>
          <a:xfrm>
            <a:off x="1219200" y="3581400"/>
            <a:ext cx="892629" cy="1019175"/>
          </a:xfrm>
          <a:prstGeom prst="rect">
            <a:avLst/>
          </a:prstGeom>
        </p:spPr>
      </p:pic>
      <p:pic>
        <p:nvPicPr>
          <p:cNvPr id="7" name="Picture 6">
            <a:extLst>
              <a:ext uri="{FF2B5EF4-FFF2-40B4-BE49-F238E27FC236}">
                <a16:creationId xmlns:a16="http://schemas.microsoft.com/office/drawing/2014/main" id="{C02ADCA8-B316-4A11-B87C-E5A37CF20E06}"/>
              </a:ext>
            </a:extLst>
          </p:cNvPr>
          <p:cNvPicPr>
            <a:picLocks noChangeAspect="1"/>
          </p:cNvPicPr>
          <p:nvPr/>
        </p:nvPicPr>
        <p:blipFill rotWithShape="1">
          <a:blip r:embed="rId4">
            <a:extLst>
              <a:ext uri="{28A0092B-C50C-407E-A947-70E740481C1C}">
                <a14:useLocalDpi xmlns:a14="http://schemas.microsoft.com/office/drawing/2010/main" val="0"/>
              </a:ext>
            </a:extLst>
          </a:blip>
          <a:srcRect r="65672"/>
          <a:stretch/>
        </p:blipFill>
        <p:spPr>
          <a:xfrm>
            <a:off x="6431868" y="3581399"/>
            <a:ext cx="892629" cy="1019175"/>
          </a:xfrm>
          <a:prstGeom prst="rect">
            <a:avLst/>
          </a:prstGeom>
        </p:spPr>
      </p:pic>
    </p:spTree>
    <p:extLst>
      <p:ext uri="{BB962C8B-B14F-4D97-AF65-F5344CB8AC3E}">
        <p14:creationId xmlns:p14="http://schemas.microsoft.com/office/powerpoint/2010/main" val="3212737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0"/>
            <a:ext cx="6791053" cy="1477736"/>
          </a:xfrm>
        </p:spPr>
        <p:txBody>
          <a:bodyPr>
            <a:normAutofit fontScale="90000"/>
          </a:bodyPr>
          <a:lstStyle/>
          <a:p>
            <a:pPr algn="ctr"/>
            <a:r>
              <a:rPr lang="en-US"/>
              <a:t>Provider Services Updates</a:t>
            </a:r>
          </a:p>
        </p:txBody>
      </p:sp>
      <p:pic>
        <p:nvPicPr>
          <p:cNvPr id="5" name="Picture 4">
            <a:extLst>
              <a:ext uri="{FF2B5EF4-FFF2-40B4-BE49-F238E27FC236}">
                <a16:creationId xmlns:a16="http://schemas.microsoft.com/office/drawing/2014/main" id="{4F0A25B9-3471-44F1-989B-B39B4E597678}"/>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8955"/>
          <a:stretch/>
        </p:blipFill>
        <p:spPr>
          <a:xfrm>
            <a:off x="1219200" y="2812902"/>
            <a:ext cx="3199093" cy="2988128"/>
          </a:xfrm>
          <a:prstGeom prst="rect">
            <a:avLst/>
          </a:prstGeom>
        </p:spPr>
      </p:pic>
      <p:sp>
        <p:nvSpPr>
          <p:cNvPr id="7" name="Oval 6">
            <a:extLst>
              <a:ext uri="{FF2B5EF4-FFF2-40B4-BE49-F238E27FC236}">
                <a16:creationId xmlns:a16="http://schemas.microsoft.com/office/drawing/2014/main" id="{98D0D473-9001-49F4-9E3D-6683F5EBCE19}"/>
              </a:ext>
            </a:extLst>
          </p:cNvPr>
          <p:cNvSpPr/>
          <p:nvPr/>
        </p:nvSpPr>
        <p:spPr>
          <a:xfrm>
            <a:off x="1992310" y="2395837"/>
            <a:ext cx="1508760" cy="962978"/>
          </a:xfrm>
          <a:prstGeom prst="ellipse">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27" name="Picture 3" descr="C:\Documents and Settings\awilliams\Local Settings\Temporary Internet Files\Content.IE5\WA4WJ6XH\large-Stylized-dollar-bill-Money--66.6-3350[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8731" y="2465535"/>
            <a:ext cx="1135919" cy="710576"/>
          </a:xfrm>
          <a:prstGeom prst="rect">
            <a:avLst/>
          </a:prstGeom>
          <a:noFill/>
        </p:spPr>
      </p:pic>
      <p:pic>
        <p:nvPicPr>
          <p:cNvPr id="3" name="Picture 2">
            <a:extLst>
              <a:ext uri="{FF2B5EF4-FFF2-40B4-BE49-F238E27FC236}">
                <a16:creationId xmlns:a16="http://schemas.microsoft.com/office/drawing/2014/main" id="{08E73FD7-6129-45B0-A8D3-B00FA3020CB8}"/>
              </a:ext>
            </a:extLst>
          </p:cNvPr>
          <p:cNvPicPr>
            <a:picLocks noChangeAspect="1"/>
          </p:cNvPicPr>
          <p:nvPr/>
        </p:nvPicPr>
        <p:blipFill>
          <a:blip r:embed="rId5"/>
          <a:stretch>
            <a:fillRect/>
          </a:stretch>
        </p:blipFill>
        <p:spPr>
          <a:xfrm>
            <a:off x="5562600" y="3124200"/>
            <a:ext cx="1758674" cy="2136832"/>
          </a:xfrm>
          <a:prstGeom prst="rect">
            <a:avLst/>
          </a:prstGeom>
        </p:spPr>
      </p:pic>
    </p:spTree>
    <p:extLst>
      <p:ext uri="{BB962C8B-B14F-4D97-AF65-F5344CB8AC3E}">
        <p14:creationId xmlns:p14="http://schemas.microsoft.com/office/powerpoint/2010/main" val="24573979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7553" y="1469572"/>
            <a:ext cx="5829300" cy="693964"/>
          </a:xfrm>
        </p:spPr>
        <p:txBody>
          <a:bodyPr>
            <a:normAutofit fontScale="90000"/>
          </a:bodyPr>
          <a:lstStyle/>
          <a:p>
            <a:r>
              <a:rPr lang="en-US"/>
              <a:t>Provider Services Updates</a:t>
            </a:r>
          </a:p>
        </p:txBody>
      </p:sp>
      <p:pic>
        <p:nvPicPr>
          <p:cNvPr id="5" name="Picture 4">
            <a:extLst>
              <a:ext uri="{FF2B5EF4-FFF2-40B4-BE49-F238E27FC236}">
                <a16:creationId xmlns:a16="http://schemas.microsoft.com/office/drawing/2014/main" id="{4F0A25B9-3471-44F1-989B-B39B4E597678}"/>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8955"/>
          <a:stretch/>
        </p:blipFill>
        <p:spPr>
          <a:xfrm>
            <a:off x="2962656" y="2575966"/>
            <a:ext cx="3199093" cy="2988128"/>
          </a:xfrm>
          <a:prstGeom prst="rect">
            <a:avLst/>
          </a:prstGeom>
        </p:spPr>
      </p:pic>
      <p:sp>
        <p:nvSpPr>
          <p:cNvPr id="6" name="TextBox 5">
            <a:extLst>
              <a:ext uri="{FF2B5EF4-FFF2-40B4-BE49-F238E27FC236}">
                <a16:creationId xmlns:a16="http://schemas.microsoft.com/office/drawing/2014/main" id="{2BAD634A-3000-4281-BF1B-65F62201905C}"/>
              </a:ext>
            </a:extLst>
          </p:cNvPr>
          <p:cNvSpPr txBox="1"/>
          <p:nvPr/>
        </p:nvSpPr>
        <p:spPr>
          <a:xfrm>
            <a:off x="2065248" y="6000750"/>
            <a:ext cx="5013504" cy="196208"/>
          </a:xfrm>
          <a:prstGeom prst="rect">
            <a:avLst/>
          </a:prstGeom>
          <a:noFill/>
        </p:spPr>
        <p:txBody>
          <a:bodyPr wrap="square" rtlCol="0">
            <a:spAutoFit/>
          </a:bodyPr>
          <a:lstStyle/>
          <a:p>
            <a:r>
              <a:rPr lang="en-US" sz="675">
                <a:hlinkClick r:id="rId3" tooltip="http://www.nesta.org.uk/blog/innovation-public-services-new-opportunities-open-data"/>
              </a:rPr>
              <a:t>This Photo</a:t>
            </a:r>
            <a:r>
              <a:rPr lang="en-US" sz="675"/>
              <a:t> by Unknown Author is licensed under </a:t>
            </a:r>
            <a:r>
              <a:rPr lang="en-US" sz="675">
                <a:hlinkClick r:id="rId4" tooltip="https://creativecommons.org/licenses/by-nc-sa/4.0/"/>
              </a:rPr>
              <a:t>CC BY-NC-SA</a:t>
            </a:r>
            <a:endParaRPr lang="en-US" sz="675"/>
          </a:p>
        </p:txBody>
      </p:sp>
      <p:sp>
        <p:nvSpPr>
          <p:cNvPr id="7" name="Oval 6">
            <a:extLst>
              <a:ext uri="{FF2B5EF4-FFF2-40B4-BE49-F238E27FC236}">
                <a16:creationId xmlns:a16="http://schemas.microsoft.com/office/drawing/2014/main" id="{98D0D473-9001-49F4-9E3D-6683F5EBCE19}"/>
              </a:ext>
            </a:extLst>
          </p:cNvPr>
          <p:cNvSpPr/>
          <p:nvPr/>
        </p:nvSpPr>
        <p:spPr>
          <a:xfrm>
            <a:off x="3693798" y="2249331"/>
            <a:ext cx="1508760" cy="962978"/>
          </a:xfrm>
          <a:prstGeom prst="ellipse">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27" name="Picture 3" descr="C:\Documents and Settings\awilliams\Local Settings\Temporary Internet Files\Content.IE5\WA4WJ6XH\large-Stylized-dollar-bill-Money--66.6-3350[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0494" y="2375532"/>
            <a:ext cx="1135919" cy="710576"/>
          </a:xfrm>
          <a:prstGeom prst="rect">
            <a:avLst/>
          </a:prstGeom>
          <a:noFill/>
        </p:spPr>
      </p:pic>
    </p:spTree>
    <p:extLst>
      <p:ext uri="{BB962C8B-B14F-4D97-AF65-F5344CB8AC3E}">
        <p14:creationId xmlns:p14="http://schemas.microsoft.com/office/powerpoint/2010/main" val="3271891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29" name="Rectangle 71">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Rectangle 73">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ctrTitle"/>
          </p:nvPr>
        </p:nvSpPr>
        <p:spPr>
          <a:xfrm>
            <a:off x="1089462" y="962902"/>
            <a:ext cx="3132288" cy="2380828"/>
          </a:xfrm>
        </p:spPr>
        <p:txBody>
          <a:bodyPr>
            <a:normAutofit/>
          </a:bodyPr>
          <a:lstStyle/>
          <a:p>
            <a:r>
              <a:rPr lang="en-US" sz="2900"/>
              <a:t>Reimbursement Services Updates</a:t>
            </a:r>
          </a:p>
        </p:txBody>
      </p:sp>
      <p:cxnSp>
        <p:nvCxnSpPr>
          <p:cNvPr id="1031" name="Straight Connector 75">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9462" y="3528543"/>
            <a:ext cx="31286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027" name="Picture 3" descr="C:\Documents and Settings\awilliams\Local Settings\Temporary Internet Files\Content.IE5\WA4WJ6XH\large-Stylized-dollar-bill-Money--66.6-3350[1].gif"/>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0808" y="1968710"/>
            <a:ext cx="3720331" cy="23345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77">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033" name="Straight Connector 79">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2648B8A-E4AE-4779-9C17-550C0E308E35}"/>
              </a:ext>
            </a:extLst>
          </p:cNvPr>
          <p:cNvSpPr/>
          <p:nvPr/>
        </p:nvSpPr>
        <p:spPr>
          <a:xfrm>
            <a:off x="4481110" y="3290500"/>
            <a:ext cx="227948" cy="300082"/>
          </a:xfrm>
          <a:prstGeom prst="rect">
            <a:avLst/>
          </a:prstGeom>
        </p:spPr>
        <p:txBody>
          <a:bodyPr wrap="none">
            <a:spAutoFit/>
          </a:bodyPr>
          <a:lstStyle/>
          <a:p>
            <a:pPr>
              <a:spcAft>
                <a:spcPts val="600"/>
              </a:spcAft>
            </a:pPr>
            <a:r>
              <a:rPr lang="en-US" sz="1350">
                <a:solidFill>
                  <a:srgbClr val="000000"/>
                </a:solidFill>
                <a:latin typeface="Times New Roman" panose="02020603050405020304" pitchFamily="18" charset="0"/>
              </a:rPr>
              <a:t> </a:t>
            </a:r>
            <a:endParaRPr lang="en-US" sz="1350"/>
          </a:p>
        </p:txBody>
      </p:sp>
      <p:sp>
        <p:nvSpPr>
          <p:cNvPr id="5" name="Rectangle 4">
            <a:extLst>
              <a:ext uri="{FF2B5EF4-FFF2-40B4-BE49-F238E27FC236}">
                <a16:creationId xmlns:a16="http://schemas.microsoft.com/office/drawing/2014/main" id="{D8788335-E6EA-402D-B7AF-5CE1690BE42F}"/>
              </a:ext>
            </a:extLst>
          </p:cNvPr>
          <p:cNvSpPr/>
          <p:nvPr/>
        </p:nvSpPr>
        <p:spPr>
          <a:xfrm>
            <a:off x="4481110" y="3290500"/>
            <a:ext cx="227948" cy="300082"/>
          </a:xfrm>
          <a:prstGeom prst="rect">
            <a:avLst/>
          </a:prstGeom>
        </p:spPr>
        <p:txBody>
          <a:bodyPr wrap="none">
            <a:spAutoFit/>
          </a:bodyPr>
          <a:lstStyle/>
          <a:p>
            <a:pPr>
              <a:spcAft>
                <a:spcPts val="600"/>
              </a:spcAft>
            </a:pPr>
            <a:r>
              <a:rPr lang="en-US" sz="1350">
                <a:solidFill>
                  <a:srgbClr val="000000"/>
                </a:solidFill>
                <a:latin typeface="Times New Roman" panose="02020603050405020304" pitchFamily="18" charset="0"/>
              </a:rPr>
              <a:t> </a:t>
            </a:r>
            <a:endParaRPr lang="en-US" sz="1350"/>
          </a:p>
        </p:txBody>
      </p:sp>
      <p:sp>
        <p:nvSpPr>
          <p:cNvPr id="6" name="Rectangle 5">
            <a:extLst>
              <a:ext uri="{FF2B5EF4-FFF2-40B4-BE49-F238E27FC236}">
                <a16:creationId xmlns:a16="http://schemas.microsoft.com/office/drawing/2014/main" id="{B154074F-D76D-4AEA-B56B-508E28BFC345}"/>
              </a:ext>
            </a:extLst>
          </p:cNvPr>
          <p:cNvSpPr/>
          <p:nvPr/>
        </p:nvSpPr>
        <p:spPr>
          <a:xfrm>
            <a:off x="4481110" y="3290500"/>
            <a:ext cx="227948" cy="300082"/>
          </a:xfrm>
          <a:prstGeom prst="rect">
            <a:avLst/>
          </a:prstGeom>
        </p:spPr>
        <p:txBody>
          <a:bodyPr wrap="none">
            <a:spAutoFit/>
          </a:bodyPr>
          <a:lstStyle/>
          <a:p>
            <a:pPr>
              <a:spcAft>
                <a:spcPts val="600"/>
              </a:spcAft>
            </a:pPr>
            <a:r>
              <a:rPr lang="en-US" sz="1350">
                <a:solidFill>
                  <a:srgbClr val="000000"/>
                </a:solidFill>
                <a:latin typeface="Times New Roman" panose="02020603050405020304" pitchFamily="18" charset="0"/>
              </a:rPr>
              <a:t> </a:t>
            </a:r>
            <a:endParaRPr lang="en-US" sz="1350"/>
          </a:p>
        </p:txBody>
      </p:sp>
    </p:spTree>
    <p:extLst>
      <p:ext uri="{BB962C8B-B14F-4D97-AF65-F5344CB8AC3E}">
        <p14:creationId xmlns:p14="http://schemas.microsoft.com/office/powerpoint/2010/main" val="319821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2FF4D-96E2-4B57-A76B-8B33AB40C19E}"/>
              </a:ext>
            </a:extLst>
          </p:cNvPr>
          <p:cNvSpPr>
            <a:spLocks noGrp="1"/>
          </p:cNvSpPr>
          <p:nvPr>
            <p:ph type="title"/>
          </p:nvPr>
        </p:nvSpPr>
        <p:spPr>
          <a:xfrm>
            <a:off x="1088684" y="804519"/>
            <a:ext cx="7202456" cy="1049235"/>
          </a:xfrm>
        </p:spPr>
        <p:txBody>
          <a:bodyPr>
            <a:normAutofit/>
          </a:bodyPr>
          <a:lstStyle/>
          <a:p>
            <a:r>
              <a:rPr lang="en-US"/>
              <a:t>Support for School Readiness and VPK Providers: COVID-19</a:t>
            </a:r>
          </a:p>
        </p:txBody>
      </p:sp>
      <p:sp>
        <p:nvSpPr>
          <p:cNvPr id="3" name="Content Placeholder 2">
            <a:extLst>
              <a:ext uri="{FF2B5EF4-FFF2-40B4-BE49-F238E27FC236}">
                <a16:creationId xmlns:a16="http://schemas.microsoft.com/office/drawing/2014/main" id="{DFE74F15-58AA-4AF5-858F-EF71F4791189}"/>
              </a:ext>
            </a:extLst>
          </p:cNvPr>
          <p:cNvSpPr>
            <a:spLocks noGrp="1"/>
          </p:cNvSpPr>
          <p:nvPr>
            <p:ph idx="1"/>
          </p:nvPr>
        </p:nvSpPr>
        <p:spPr>
          <a:xfrm>
            <a:off x="1088684" y="2015734"/>
            <a:ext cx="3121916" cy="3450613"/>
          </a:xfrm>
        </p:spPr>
        <p:txBody>
          <a:bodyPr vert="horz" lIns="68580" tIns="34290" rIns="68580" bIns="34290" rtlCol="0">
            <a:normAutofit lnSpcReduction="10000"/>
          </a:bodyPr>
          <a:lstStyle/>
          <a:p>
            <a:pPr>
              <a:lnSpc>
                <a:spcPct val="110000"/>
              </a:lnSpc>
            </a:pPr>
            <a:r>
              <a:rPr lang="en-US" sz="1600" b="1" u="sng" dirty="0"/>
              <a:t>Open SR Providers </a:t>
            </a:r>
            <a:r>
              <a:rPr lang="en-US" sz="1600" b="1" dirty="0"/>
              <a:t> - </a:t>
            </a:r>
            <a:r>
              <a:rPr lang="en-US" sz="1600" dirty="0"/>
              <a:t>Beginning in January, SR Providers will be paid according to rule 6M-4.500 Child Attendance and Provider Reimbursements and will be reimbursed for up to 10 total absences (3 excused and up to 7 with documentation). </a:t>
            </a:r>
            <a:endParaRPr lang="en-US" sz="1600"/>
          </a:p>
          <a:p>
            <a:pPr>
              <a:lnSpc>
                <a:spcPct val="110000"/>
              </a:lnSpc>
            </a:pPr>
            <a:r>
              <a:rPr lang="en-US" sz="1600" b="1" u="sng" dirty="0"/>
              <a:t>Beginning in January</a:t>
            </a:r>
            <a:r>
              <a:rPr lang="en-US" sz="1600" b="1" dirty="0"/>
              <a:t>, </a:t>
            </a:r>
            <a:r>
              <a:rPr lang="en-US" sz="1600" dirty="0"/>
              <a:t>co-payments are no longer waived and should be collected by the provider.</a:t>
            </a:r>
          </a:p>
          <a:p>
            <a:pPr lvl="1">
              <a:lnSpc>
                <a:spcPct val="110000"/>
              </a:lnSpc>
            </a:pPr>
            <a:endParaRPr lang="en-US" sz="1400"/>
          </a:p>
          <a:p>
            <a:pPr marL="342900" lvl="1" indent="0">
              <a:lnSpc>
                <a:spcPct val="110000"/>
              </a:lnSpc>
              <a:buNone/>
            </a:pPr>
            <a:endParaRPr lang="en-US" sz="1400"/>
          </a:p>
        </p:txBody>
      </p:sp>
      <p:pic>
        <p:nvPicPr>
          <p:cNvPr id="5" name="Picture 4" descr="A picture containing text, sky, outdoor, sign&#10;&#10;Description automatically generated">
            <a:extLst>
              <a:ext uri="{FF2B5EF4-FFF2-40B4-BE49-F238E27FC236}">
                <a16:creationId xmlns:a16="http://schemas.microsoft.com/office/drawing/2014/main" id="{88ECAFC3-5F49-4CFD-891C-B91C055364A5}"/>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70808" y="2504030"/>
            <a:ext cx="3720332" cy="2474020"/>
          </a:xfrm>
          <a:prstGeom prst="rect">
            <a:avLst/>
          </a:prstGeom>
        </p:spPr>
      </p:pic>
    </p:spTree>
    <p:extLst>
      <p:ext uri="{BB962C8B-B14F-4D97-AF65-F5344CB8AC3E}">
        <p14:creationId xmlns:p14="http://schemas.microsoft.com/office/powerpoint/2010/main" val="1768180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2FF4D-96E2-4B57-A76B-8B33AB40C19E}"/>
              </a:ext>
            </a:extLst>
          </p:cNvPr>
          <p:cNvSpPr>
            <a:spLocks noGrp="1"/>
          </p:cNvSpPr>
          <p:nvPr>
            <p:ph type="title"/>
          </p:nvPr>
        </p:nvSpPr>
        <p:spPr/>
        <p:txBody>
          <a:bodyPr>
            <a:normAutofit fontScale="90000"/>
          </a:bodyPr>
          <a:lstStyle/>
          <a:p>
            <a:pPr algn="ctr"/>
            <a:r>
              <a:rPr lang="en-US"/>
              <a:t>Support for School Readiness and VPK Providers: COVID-19</a:t>
            </a:r>
          </a:p>
        </p:txBody>
      </p:sp>
      <p:sp>
        <p:nvSpPr>
          <p:cNvPr id="3" name="Content Placeholder 2">
            <a:extLst>
              <a:ext uri="{FF2B5EF4-FFF2-40B4-BE49-F238E27FC236}">
                <a16:creationId xmlns:a16="http://schemas.microsoft.com/office/drawing/2014/main" id="{DFE74F15-58AA-4AF5-858F-EF71F4791189}"/>
              </a:ext>
            </a:extLst>
          </p:cNvPr>
          <p:cNvSpPr>
            <a:spLocks noGrp="1"/>
          </p:cNvSpPr>
          <p:nvPr>
            <p:ph idx="1"/>
          </p:nvPr>
        </p:nvSpPr>
        <p:spPr>
          <a:xfrm>
            <a:off x="720038" y="2177031"/>
            <a:ext cx="4850769" cy="3048238"/>
          </a:xfrm>
        </p:spPr>
        <p:txBody>
          <a:bodyPr>
            <a:normAutofit/>
          </a:bodyPr>
          <a:lstStyle/>
          <a:p>
            <a:pPr marL="0" indent="0">
              <a:buNone/>
            </a:pPr>
            <a:r>
              <a:rPr lang="en-US" b="1" u="sng"/>
              <a:t>Open</a:t>
            </a:r>
            <a:r>
              <a:rPr lang="en-US" u="sng"/>
              <a:t> VPK Providers </a:t>
            </a:r>
            <a:r>
              <a:rPr lang="en-US"/>
              <a:t> - </a:t>
            </a:r>
            <a:r>
              <a:rPr lang="en-US" sz="2400"/>
              <a:t>VPK Providers will be reimbursed according to the “80/20 rule” consistent with the VPK contract. This means that you will be reimbursed 100% for students that attend at least 80% of the month. </a:t>
            </a:r>
          </a:p>
          <a:p>
            <a:pPr marL="0" indent="0">
              <a:buNone/>
            </a:pPr>
            <a:endParaRPr lang="en-US"/>
          </a:p>
        </p:txBody>
      </p:sp>
      <p:pic>
        <p:nvPicPr>
          <p:cNvPr id="1026" name="Picture 2" descr="Attendance Sheet Clip Art free image">
            <a:extLst>
              <a:ext uri="{FF2B5EF4-FFF2-40B4-BE49-F238E27FC236}">
                <a16:creationId xmlns:a16="http://schemas.microsoft.com/office/drawing/2014/main" id="{8B1C844A-FADD-4568-AC84-619B74105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1650" y="2709734"/>
            <a:ext cx="2262314" cy="2262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018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94DAD-8F62-47D7-92B6-B34A393E038D}"/>
              </a:ext>
            </a:extLst>
          </p:cNvPr>
          <p:cNvSpPr>
            <a:spLocks noGrp="1"/>
          </p:cNvSpPr>
          <p:nvPr>
            <p:ph type="title"/>
          </p:nvPr>
        </p:nvSpPr>
        <p:spPr>
          <a:xfrm>
            <a:off x="1088684" y="804519"/>
            <a:ext cx="7202456" cy="1049235"/>
          </a:xfrm>
        </p:spPr>
        <p:txBody>
          <a:bodyPr>
            <a:normAutofit/>
          </a:bodyPr>
          <a:lstStyle/>
          <a:p>
            <a:r>
              <a:rPr lang="en-US"/>
              <a:t>SR Registration Fees</a:t>
            </a:r>
          </a:p>
        </p:txBody>
      </p:sp>
      <p:sp>
        <p:nvSpPr>
          <p:cNvPr id="3" name="Content Placeholder 2">
            <a:extLst>
              <a:ext uri="{FF2B5EF4-FFF2-40B4-BE49-F238E27FC236}">
                <a16:creationId xmlns:a16="http://schemas.microsoft.com/office/drawing/2014/main" id="{86B3991E-41FB-4386-A604-A24EA563FA24}"/>
              </a:ext>
            </a:extLst>
          </p:cNvPr>
          <p:cNvSpPr>
            <a:spLocks noGrp="1"/>
          </p:cNvSpPr>
          <p:nvPr>
            <p:ph idx="1"/>
          </p:nvPr>
        </p:nvSpPr>
        <p:spPr>
          <a:xfrm>
            <a:off x="1088684" y="2015734"/>
            <a:ext cx="3121916" cy="4037747"/>
          </a:xfrm>
        </p:spPr>
        <p:txBody>
          <a:bodyPr>
            <a:normAutofit lnSpcReduction="10000"/>
          </a:bodyPr>
          <a:lstStyle/>
          <a:p>
            <a:pPr marL="0" indent="0">
              <a:lnSpc>
                <a:spcPct val="110000"/>
              </a:lnSpc>
              <a:spcBef>
                <a:spcPts val="0"/>
              </a:spcBef>
              <a:spcAft>
                <a:spcPts val="563"/>
              </a:spcAft>
              <a:buNone/>
            </a:pPr>
            <a:r>
              <a:rPr lang="en-US" sz="1100">
                <a:latin typeface="Times New Roman" panose="02020603050405020304" pitchFamily="18" charset="0"/>
                <a:ea typeface="Calibri" panose="020F0502020204030204" pitchFamily="34" charset="0"/>
              </a:rPr>
              <a:t>Your program may be eligible to receive payment if you have listed that you charge parents a registration fee on your 2020-21 Profile and on your 2020-21 School Readiness Contract. </a:t>
            </a:r>
          </a:p>
          <a:p>
            <a:pPr marL="0" indent="0">
              <a:lnSpc>
                <a:spcPct val="110000"/>
              </a:lnSpc>
              <a:spcBef>
                <a:spcPts val="0"/>
              </a:spcBef>
              <a:spcAft>
                <a:spcPts val="563"/>
              </a:spcAft>
              <a:buNone/>
            </a:pPr>
            <a:r>
              <a:rPr lang="en-US" sz="1100">
                <a:latin typeface="Times New Roman" panose="02020603050405020304" pitchFamily="18" charset="0"/>
                <a:ea typeface="Calibri" panose="020F0502020204030204" pitchFamily="34" charset="0"/>
              </a:rPr>
              <a:t> </a:t>
            </a:r>
          </a:p>
          <a:p>
            <a:pPr marL="0" indent="0">
              <a:lnSpc>
                <a:spcPct val="110000"/>
              </a:lnSpc>
              <a:spcBef>
                <a:spcPts val="0"/>
              </a:spcBef>
              <a:spcAft>
                <a:spcPts val="563"/>
              </a:spcAft>
              <a:buNone/>
            </a:pPr>
            <a:r>
              <a:rPr lang="en-US" sz="1100">
                <a:latin typeface="Times New Roman" panose="02020603050405020304" pitchFamily="18" charset="0"/>
                <a:ea typeface="Calibri" panose="020F0502020204030204" pitchFamily="34" charset="0"/>
              </a:rPr>
              <a:t>The following eligibility rules for Registration Fee payments also apply:</a:t>
            </a:r>
            <a:endParaRPr lang="en-US" sz="1100">
              <a:latin typeface="Calibri" panose="020F0502020204030204" pitchFamily="34" charset="0"/>
              <a:ea typeface="Calibri" panose="020F0502020204030204" pitchFamily="34" charset="0"/>
            </a:endParaRPr>
          </a:p>
          <a:p>
            <a:pPr marL="257175" indent="-257175">
              <a:lnSpc>
                <a:spcPct val="110000"/>
              </a:lnSpc>
              <a:spcAft>
                <a:spcPts val="49"/>
              </a:spcAft>
              <a:buFont typeface="+mj-lt"/>
              <a:buAutoNum type="alphaLcParenR"/>
            </a:pPr>
            <a:r>
              <a:rPr lang="en-US" sz="1100">
                <a:latin typeface="Times New Roman" panose="02020603050405020304" pitchFamily="18" charset="0"/>
                <a:ea typeface="Calibri" panose="020F0502020204030204" pitchFamily="34" charset="0"/>
              </a:rPr>
              <a:t>Children are/were enrolled during the 2020-2021 program year. </a:t>
            </a:r>
            <a:endParaRPr lang="en-US" sz="1100">
              <a:latin typeface="Calibri" panose="020F0502020204030204" pitchFamily="34" charset="0"/>
              <a:ea typeface="Calibri" panose="020F0502020204030204" pitchFamily="34" charset="0"/>
            </a:endParaRPr>
          </a:p>
          <a:p>
            <a:pPr marL="257175" indent="-257175">
              <a:lnSpc>
                <a:spcPct val="110000"/>
              </a:lnSpc>
              <a:spcAft>
                <a:spcPts val="49"/>
              </a:spcAft>
              <a:buFont typeface="+mj-lt"/>
              <a:buAutoNum type="alphaLcParenR"/>
            </a:pPr>
            <a:r>
              <a:rPr lang="en-US" sz="1100">
                <a:latin typeface="Times New Roman" panose="02020603050405020304" pitchFamily="18" charset="0"/>
                <a:ea typeface="Calibri" panose="020F0502020204030204" pitchFamily="34" charset="0"/>
              </a:rPr>
              <a:t>Children’s registrations fees have not been paid more than 3 times in 5 years to any childcare provider (excluding payments from 2019-2020). </a:t>
            </a:r>
            <a:endParaRPr lang="en-US" sz="1100">
              <a:latin typeface="Calibri" panose="020F0502020204030204" pitchFamily="34" charset="0"/>
              <a:ea typeface="Calibri" panose="020F0502020204030204" pitchFamily="34" charset="0"/>
            </a:endParaRPr>
          </a:p>
          <a:p>
            <a:pPr marL="257175" indent="-257175">
              <a:lnSpc>
                <a:spcPct val="110000"/>
              </a:lnSpc>
              <a:spcAft>
                <a:spcPts val="49"/>
              </a:spcAft>
              <a:buFont typeface="+mj-lt"/>
              <a:buAutoNum type="alphaLcParenR"/>
            </a:pPr>
            <a:r>
              <a:rPr lang="en-US" sz="1100">
                <a:latin typeface="Times New Roman" panose="02020603050405020304" pitchFamily="18" charset="0"/>
                <a:ea typeface="Calibri" panose="020F0502020204030204" pitchFamily="34" charset="0"/>
              </a:rPr>
              <a:t>Children with the BG1-ESS billing group and eligibility code are not eligible. </a:t>
            </a:r>
            <a:endParaRPr lang="en-US" sz="1100">
              <a:latin typeface="Calibri" panose="020F0502020204030204" pitchFamily="34" charset="0"/>
              <a:ea typeface="Calibri" panose="020F0502020204030204" pitchFamily="34" charset="0"/>
            </a:endParaRPr>
          </a:p>
          <a:p>
            <a:pPr marL="257175" indent="-257175">
              <a:lnSpc>
                <a:spcPct val="110000"/>
              </a:lnSpc>
              <a:spcAft>
                <a:spcPts val="49"/>
              </a:spcAft>
              <a:buFont typeface="+mj-lt"/>
              <a:buAutoNum type="alphaLcParenR"/>
            </a:pPr>
            <a:r>
              <a:rPr lang="en-US" sz="1100">
                <a:latin typeface="Times New Roman" panose="02020603050405020304" pitchFamily="18" charset="0"/>
                <a:ea typeface="Calibri" panose="020F0502020204030204" pitchFamily="34" charset="0"/>
              </a:rPr>
              <a:t>Children enrolled 3 months or less with expulsion reasons (Safety of Other Children or Behavior Problems) are not eligible. </a:t>
            </a:r>
            <a:endParaRPr lang="en-US" sz="1100">
              <a:latin typeface="Calibri" panose="020F0502020204030204" pitchFamily="34" charset="0"/>
              <a:ea typeface="Calibri" panose="020F0502020204030204" pitchFamily="34" charset="0"/>
            </a:endParaRPr>
          </a:p>
          <a:p>
            <a:pPr>
              <a:lnSpc>
                <a:spcPct val="110000"/>
              </a:lnSpc>
            </a:pPr>
            <a:endParaRPr lang="en-US" sz="800"/>
          </a:p>
        </p:txBody>
      </p:sp>
      <p:pic>
        <p:nvPicPr>
          <p:cNvPr id="5" name="Picture 4" descr="Calendar&#10;&#10;Description automatically generated">
            <a:extLst>
              <a:ext uri="{FF2B5EF4-FFF2-40B4-BE49-F238E27FC236}">
                <a16:creationId xmlns:a16="http://schemas.microsoft.com/office/drawing/2014/main" id="{93546A70-4144-4123-8649-98D6F02B929C}"/>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70808" y="2499380"/>
            <a:ext cx="3720332" cy="2483321"/>
          </a:xfrm>
          <a:prstGeom prst="rect">
            <a:avLst/>
          </a:prstGeom>
        </p:spPr>
      </p:pic>
    </p:spTree>
    <p:extLst>
      <p:ext uri="{BB962C8B-B14F-4D97-AF65-F5344CB8AC3E}">
        <p14:creationId xmlns:p14="http://schemas.microsoft.com/office/powerpoint/2010/main" val="4198516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4103" name="Rectangle 71">
            <a:extLst>
              <a:ext uri="{FF2B5EF4-FFF2-40B4-BE49-F238E27FC236}">
                <a16:creationId xmlns:a16="http://schemas.microsoft.com/office/drawing/2014/main" id="{742C14A9-3617-46DD-9FC4-ED828A7D3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19AB0109-1C89-41F0-9EDF-3DE017BE3F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847088"/>
            <a:ext cx="416103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088684" y="804519"/>
            <a:ext cx="4162768" cy="1049235"/>
          </a:xfrm>
        </p:spPr>
        <p:txBody>
          <a:bodyPr>
            <a:normAutofit/>
          </a:bodyPr>
          <a:lstStyle/>
          <a:p>
            <a:r>
              <a:rPr lang="en-US" b="1">
                <a:latin typeface="Century Gothic" panose="020B0502020202020204" pitchFamily="34" charset="0"/>
              </a:rPr>
              <a:t>Meeting Agenda </a:t>
            </a:r>
            <a:br>
              <a:rPr lang="en-US">
                <a:latin typeface="Century Gothic" panose="020B0502020202020204" pitchFamily="34" charset="0"/>
              </a:rPr>
            </a:br>
            <a:endParaRPr lang="en-US">
              <a:latin typeface="Century Gothic" panose="020B0502020202020204" pitchFamily="34" charset="0"/>
            </a:endParaRPr>
          </a:p>
        </p:txBody>
      </p:sp>
      <p:sp>
        <p:nvSpPr>
          <p:cNvPr id="4104" name="Rectangle 75">
            <a:extLst>
              <a:ext uri="{FF2B5EF4-FFF2-40B4-BE49-F238E27FC236}">
                <a16:creationId xmlns:a16="http://schemas.microsoft.com/office/drawing/2014/main" id="{19E5CB6C-D5A1-44AB-BAD0-E76C67ED2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p:cNvSpPr>
            <a:spLocks noGrp="1"/>
          </p:cNvSpPr>
          <p:nvPr>
            <p:ph idx="1"/>
          </p:nvPr>
        </p:nvSpPr>
        <p:spPr>
          <a:xfrm>
            <a:off x="1088684" y="2015732"/>
            <a:ext cx="4162768" cy="3450613"/>
          </a:xfrm>
        </p:spPr>
        <p:txBody>
          <a:bodyPr vert="horz" lIns="91440" tIns="45720" rIns="91440" bIns="45720" rtlCol="0">
            <a:normAutofit/>
          </a:bodyPr>
          <a:lstStyle/>
          <a:p>
            <a:pPr marL="0" indent="0"/>
            <a:r>
              <a:rPr lang="en-US" dirty="0">
                <a:latin typeface="Century Gothic"/>
              </a:rPr>
              <a:t>3 T’s with Michele Goytia</a:t>
            </a:r>
          </a:p>
          <a:p>
            <a:pPr marL="0" indent="0"/>
            <a:r>
              <a:rPr lang="en-US" dirty="0">
                <a:latin typeface="Century Gothic"/>
              </a:rPr>
              <a:t>Family Services Updates</a:t>
            </a:r>
          </a:p>
          <a:p>
            <a:pPr marL="0" indent="0"/>
            <a:r>
              <a:rPr lang="en-US" dirty="0">
                <a:latin typeface="Century Gothic"/>
              </a:rPr>
              <a:t>Reimbursement Services Updates</a:t>
            </a:r>
          </a:p>
          <a:p>
            <a:pPr marL="0" indent="0"/>
            <a:r>
              <a:rPr lang="en-US" dirty="0">
                <a:latin typeface="Century Gothic"/>
              </a:rPr>
              <a:t>Contract Updates</a:t>
            </a:r>
          </a:p>
          <a:p>
            <a:pPr marL="0" indent="0"/>
            <a:r>
              <a:rPr lang="en-US" dirty="0">
                <a:latin typeface="Century Gothic"/>
              </a:rPr>
              <a:t>School Readiness Education</a:t>
            </a:r>
          </a:p>
          <a:p>
            <a:pPr marL="0" indent="0"/>
            <a:r>
              <a:rPr lang="en-US" dirty="0">
                <a:latin typeface="Century Gothic"/>
              </a:rPr>
              <a:t>Questions</a:t>
            </a:r>
          </a:p>
          <a:p>
            <a:pPr marL="0" indent="0">
              <a:buNone/>
            </a:pPr>
            <a:endParaRPr lang="en-US">
              <a:latin typeface="Century Gothic" panose="020B0502020202020204" pitchFamily="34" charset="0"/>
            </a:endParaRPr>
          </a:p>
          <a:p>
            <a:pPr marL="0" indent="0">
              <a:buNone/>
            </a:pPr>
            <a:endParaRPr lang="en-US">
              <a:latin typeface="Century Gothic" panose="020B0502020202020204"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65672"/>
          <a:stretch/>
        </p:blipFill>
        <p:spPr>
          <a:xfrm>
            <a:off x="6041997" y="481109"/>
            <a:ext cx="2182522" cy="2491906"/>
          </a:xfrm>
          <a:prstGeom prst="rect">
            <a:avLst/>
          </a:prstGeom>
        </p:spPr>
      </p:pic>
      <p:pic>
        <p:nvPicPr>
          <p:cNvPr id="4099" name="Picture 3" descr="C:\Users\ssutter\AppData\Local\Microsoft\Windows\Temporary Internet Files\Content.IE5\SJNWJPCY\ap8_kids1[1].gif"/>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605195" y="3821469"/>
            <a:ext cx="3056127" cy="1125941"/>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77">
            <a:extLst>
              <a:ext uri="{FF2B5EF4-FFF2-40B4-BE49-F238E27FC236}">
                <a16:creationId xmlns:a16="http://schemas.microsoft.com/office/drawing/2014/main" id="{D5A16967-5C32-4A48-9F02-4F0228AC8D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4106" name="Straight Connector 79">
            <a:extLst>
              <a:ext uri="{FF2B5EF4-FFF2-40B4-BE49-F238E27FC236}">
                <a16:creationId xmlns:a16="http://schemas.microsoft.com/office/drawing/2014/main" id="{942D078B-EF20-4DB1-AA1B-87F212C56A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0937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85F2D-7287-431A-93A2-C4309F0EAA14}"/>
              </a:ext>
            </a:extLst>
          </p:cNvPr>
          <p:cNvSpPr>
            <a:spLocks noGrp="1"/>
          </p:cNvSpPr>
          <p:nvPr>
            <p:ph type="title"/>
          </p:nvPr>
        </p:nvSpPr>
        <p:spPr/>
        <p:txBody>
          <a:bodyPr/>
          <a:lstStyle/>
          <a:p>
            <a:pPr algn="ctr"/>
            <a:r>
              <a:rPr lang="en-US" dirty="0"/>
              <a:t>SR Registration Fees (cont.)</a:t>
            </a:r>
            <a:endParaRPr lang="en-US"/>
          </a:p>
        </p:txBody>
      </p:sp>
      <p:sp>
        <p:nvSpPr>
          <p:cNvPr id="3" name="Content Placeholder 2">
            <a:extLst>
              <a:ext uri="{FF2B5EF4-FFF2-40B4-BE49-F238E27FC236}">
                <a16:creationId xmlns:a16="http://schemas.microsoft.com/office/drawing/2014/main" id="{77FA9AD5-6E78-4922-9694-BFE9957906EC}"/>
              </a:ext>
            </a:extLst>
          </p:cNvPr>
          <p:cNvSpPr>
            <a:spLocks noGrp="1"/>
          </p:cNvSpPr>
          <p:nvPr>
            <p:ph idx="1"/>
          </p:nvPr>
        </p:nvSpPr>
        <p:spPr/>
        <p:txBody>
          <a:bodyPr/>
          <a:lstStyle/>
          <a:p>
            <a:pPr marL="0" indent="0">
              <a:buNone/>
            </a:pPr>
            <a:r>
              <a:rPr lang="en-US" sz="1350">
                <a:solidFill>
                  <a:srgbClr val="333333"/>
                </a:solidFill>
                <a:latin typeface="Times New Roman" panose="02020603050405020304" pitchFamily="18" charset="0"/>
                <a:ea typeface="Calibri" panose="020F0502020204030204" pitchFamily="34" charset="0"/>
              </a:rPr>
              <a:t>Registration Fee Payments can only be requested by a provider through the Provider Portal.  To request a Registration Fee, navigate to </a:t>
            </a:r>
            <a:r>
              <a:rPr lang="en-US" sz="1350" b="1">
                <a:solidFill>
                  <a:srgbClr val="333333"/>
                </a:solidFill>
                <a:latin typeface="Times New Roman" panose="02020603050405020304" pitchFamily="18" charset="0"/>
                <a:ea typeface="Calibri" panose="020F0502020204030204" pitchFamily="34" charset="0"/>
              </a:rPr>
              <a:t>Enrollments -&gt; Manage SR Enrollments -&gt; Registration Fees -&gt; Eligible for Payment.</a:t>
            </a:r>
          </a:p>
          <a:p>
            <a:pPr marL="0" indent="0">
              <a:buNone/>
            </a:pPr>
            <a:endParaRPr lang="en-US" sz="1350">
              <a:latin typeface="Calibri" panose="020F0502020204030204" pitchFamily="34" charset="0"/>
              <a:ea typeface="Calibri" panose="020F0502020204030204" pitchFamily="34" charset="0"/>
            </a:endParaRPr>
          </a:p>
          <a:p>
            <a:endParaRPr lang="en-US"/>
          </a:p>
        </p:txBody>
      </p:sp>
      <p:pic>
        <p:nvPicPr>
          <p:cNvPr id="5" name="Picture 4" descr="Graphical user interface, application&#10;&#10;Description automatically generated">
            <a:extLst>
              <a:ext uri="{FF2B5EF4-FFF2-40B4-BE49-F238E27FC236}">
                <a16:creationId xmlns:a16="http://schemas.microsoft.com/office/drawing/2014/main" id="{79CDCC93-9E37-4A1A-B9E9-D615F0D8F3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2946729"/>
            <a:ext cx="7692629" cy="1685884"/>
          </a:xfrm>
          <a:prstGeom prst="rect">
            <a:avLst/>
          </a:prstGeom>
        </p:spPr>
      </p:pic>
    </p:spTree>
    <p:extLst>
      <p:ext uri="{BB962C8B-B14F-4D97-AF65-F5344CB8AC3E}">
        <p14:creationId xmlns:p14="http://schemas.microsoft.com/office/powerpoint/2010/main" val="1484492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75690-3235-40B4-A705-5A0841C53273}"/>
              </a:ext>
            </a:extLst>
          </p:cNvPr>
          <p:cNvSpPr>
            <a:spLocks noGrp="1"/>
          </p:cNvSpPr>
          <p:nvPr>
            <p:ph type="title"/>
          </p:nvPr>
        </p:nvSpPr>
        <p:spPr/>
        <p:txBody>
          <a:bodyPr/>
          <a:lstStyle/>
          <a:p>
            <a:pPr algn="ctr"/>
            <a:r>
              <a:rPr lang="en-US" dirty="0"/>
              <a:t>SR Registration Fees (cont.)</a:t>
            </a:r>
            <a:endParaRPr lang="en-US"/>
          </a:p>
        </p:txBody>
      </p:sp>
      <p:sp>
        <p:nvSpPr>
          <p:cNvPr id="3" name="Content Placeholder 2">
            <a:extLst>
              <a:ext uri="{FF2B5EF4-FFF2-40B4-BE49-F238E27FC236}">
                <a16:creationId xmlns:a16="http://schemas.microsoft.com/office/drawing/2014/main" id="{78A16CAC-FB95-4C67-BF39-23506E660709}"/>
              </a:ext>
            </a:extLst>
          </p:cNvPr>
          <p:cNvSpPr>
            <a:spLocks noGrp="1"/>
          </p:cNvSpPr>
          <p:nvPr>
            <p:ph idx="1"/>
          </p:nvPr>
        </p:nvSpPr>
        <p:spPr/>
        <p:txBody>
          <a:bodyPr>
            <a:normAutofit/>
          </a:bodyPr>
          <a:lstStyle/>
          <a:p>
            <a:pPr marL="0" indent="0">
              <a:buNone/>
            </a:pPr>
            <a:r>
              <a:rPr lang="en-US" sz="1350"/>
              <a:t>The Registration Fee Payments screen lists children who are eligible for Registration Fee payments. To request a payment, check the checkboxes and click Request Payment button.</a:t>
            </a:r>
          </a:p>
          <a:p>
            <a:pPr marL="0" indent="0">
              <a:buNone/>
            </a:pPr>
            <a:endParaRPr lang="en-US" sz="1350"/>
          </a:p>
        </p:txBody>
      </p:sp>
      <p:pic>
        <p:nvPicPr>
          <p:cNvPr id="5" name="Picture 4" descr="Graphical user interface&#10;&#10;Description automatically generated with medium confidence">
            <a:extLst>
              <a:ext uri="{FF2B5EF4-FFF2-40B4-BE49-F238E27FC236}">
                <a16:creationId xmlns:a16="http://schemas.microsoft.com/office/drawing/2014/main" id="{CBCC777A-96A1-451E-8087-D161490217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7470" y="2725259"/>
            <a:ext cx="5927851" cy="2565446"/>
          </a:xfrm>
          <a:prstGeom prst="rect">
            <a:avLst/>
          </a:prstGeom>
        </p:spPr>
      </p:pic>
    </p:spTree>
    <p:extLst>
      <p:ext uri="{BB962C8B-B14F-4D97-AF65-F5344CB8AC3E}">
        <p14:creationId xmlns:p14="http://schemas.microsoft.com/office/powerpoint/2010/main" val="2048303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0DB89-1EDB-4418-84D5-7D40BF31C342}"/>
              </a:ext>
            </a:extLst>
          </p:cNvPr>
          <p:cNvSpPr>
            <a:spLocks noGrp="1"/>
          </p:cNvSpPr>
          <p:nvPr>
            <p:ph type="title"/>
          </p:nvPr>
        </p:nvSpPr>
        <p:spPr/>
        <p:txBody>
          <a:bodyPr/>
          <a:lstStyle/>
          <a:p>
            <a:pPr algn="ctr"/>
            <a:r>
              <a:rPr lang="en-US" dirty="0"/>
              <a:t>SR Registration Fees (cont.)</a:t>
            </a:r>
            <a:endParaRPr lang="en-US"/>
          </a:p>
        </p:txBody>
      </p:sp>
      <p:sp>
        <p:nvSpPr>
          <p:cNvPr id="3" name="Content Placeholder 2">
            <a:extLst>
              <a:ext uri="{FF2B5EF4-FFF2-40B4-BE49-F238E27FC236}">
                <a16:creationId xmlns:a16="http://schemas.microsoft.com/office/drawing/2014/main" id="{28591EFB-7A88-4913-A307-35192AEAE506}"/>
              </a:ext>
            </a:extLst>
          </p:cNvPr>
          <p:cNvSpPr>
            <a:spLocks noGrp="1"/>
          </p:cNvSpPr>
          <p:nvPr>
            <p:ph idx="1"/>
          </p:nvPr>
        </p:nvSpPr>
        <p:spPr>
          <a:xfrm>
            <a:off x="628650" y="2226469"/>
            <a:ext cx="3523901" cy="3263504"/>
          </a:xfrm>
        </p:spPr>
        <p:txBody>
          <a:bodyPr>
            <a:normAutofit lnSpcReduction="10000"/>
          </a:bodyPr>
          <a:lstStyle/>
          <a:p>
            <a:pPr>
              <a:spcBef>
                <a:spcPts val="0"/>
              </a:spcBef>
              <a:spcAft>
                <a:spcPts val="563"/>
              </a:spcAft>
            </a:pPr>
            <a:r>
              <a:rPr lang="en-US" sz="1500">
                <a:solidFill>
                  <a:srgbClr val="333333"/>
                </a:solidFill>
                <a:latin typeface="Times New Roman" panose="02020603050405020304" pitchFamily="18" charset="0"/>
                <a:ea typeface="Calibri" panose="020F0502020204030204" pitchFamily="34" charset="0"/>
              </a:rPr>
              <a:t>If your program has already collected the registration fee from the family, the child is not eligible for a Registration Fee payment and the child/children will need to be dismissed from the request. To dismiss a child/children, please follow the instructions attached.  </a:t>
            </a:r>
            <a:endParaRPr lang="en-US" sz="1500">
              <a:latin typeface="Calibri" panose="020F0502020204030204" pitchFamily="34" charset="0"/>
              <a:ea typeface="Calibri" panose="020F0502020204030204" pitchFamily="34" charset="0"/>
            </a:endParaRPr>
          </a:p>
          <a:p>
            <a:r>
              <a:rPr lang="en-US" sz="1500">
                <a:solidFill>
                  <a:srgbClr val="333333"/>
                </a:solidFill>
                <a:latin typeface="Times New Roman" panose="02020603050405020304" pitchFamily="18" charset="0"/>
                <a:ea typeface="Calibri" panose="020F0502020204030204" pitchFamily="34" charset="0"/>
              </a:rPr>
              <a:t>Request for payment will be due by the second business day of each month and will be paid monthly along with your School Readiness monthly payment. </a:t>
            </a:r>
            <a:endParaRPr lang="en-US" sz="1500"/>
          </a:p>
        </p:txBody>
      </p:sp>
      <p:pic>
        <p:nvPicPr>
          <p:cNvPr id="1026" name="Picture 2" descr="Fee Clip Art - Royalty Free - GoGraph">
            <a:extLst>
              <a:ext uri="{FF2B5EF4-FFF2-40B4-BE49-F238E27FC236}">
                <a16:creationId xmlns:a16="http://schemas.microsoft.com/office/drawing/2014/main" id="{0F5C856E-63E2-4609-BC5B-4A8A371C90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922"/>
          <a:stretch/>
        </p:blipFill>
        <p:spPr bwMode="auto">
          <a:xfrm>
            <a:off x="5339396" y="2268938"/>
            <a:ext cx="2860064" cy="2301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238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52F37-9A16-48EF-A992-2E2E8D32CC8F}"/>
              </a:ext>
            </a:extLst>
          </p:cNvPr>
          <p:cNvSpPr>
            <a:spLocks noGrp="1"/>
          </p:cNvSpPr>
          <p:nvPr>
            <p:ph type="title"/>
          </p:nvPr>
        </p:nvSpPr>
        <p:spPr/>
        <p:txBody>
          <a:bodyPr/>
          <a:lstStyle/>
          <a:p>
            <a:pPr algn="ctr"/>
            <a:r>
              <a:rPr lang="en-US"/>
              <a:t>1099 Tax Forms</a:t>
            </a:r>
          </a:p>
        </p:txBody>
      </p:sp>
      <p:sp>
        <p:nvSpPr>
          <p:cNvPr id="3" name="Content Placeholder 2">
            <a:extLst>
              <a:ext uri="{FF2B5EF4-FFF2-40B4-BE49-F238E27FC236}">
                <a16:creationId xmlns:a16="http://schemas.microsoft.com/office/drawing/2014/main" id="{55348564-8347-4ECA-9C4A-03168EB31019}"/>
              </a:ext>
            </a:extLst>
          </p:cNvPr>
          <p:cNvSpPr>
            <a:spLocks noGrp="1"/>
          </p:cNvSpPr>
          <p:nvPr>
            <p:ph idx="1"/>
          </p:nvPr>
        </p:nvSpPr>
        <p:spPr>
          <a:xfrm>
            <a:off x="628650" y="2226469"/>
            <a:ext cx="3422355" cy="3263504"/>
          </a:xfrm>
        </p:spPr>
        <p:txBody>
          <a:bodyPr>
            <a:normAutofit lnSpcReduction="10000"/>
          </a:bodyPr>
          <a:lstStyle/>
          <a:p>
            <a:r>
              <a:rPr lang="en-US"/>
              <a:t>The 1099 Tax Forms will be mailed out by 1/31/21 to all providers that are not listed as a corporation.</a:t>
            </a:r>
          </a:p>
          <a:p>
            <a:r>
              <a:rPr lang="en-US"/>
              <a:t>Corporations that need their payment information, can contact the Reimbursement Department and request a payment history. </a:t>
            </a:r>
          </a:p>
          <a:p>
            <a:pPr marL="0" indent="0">
              <a:buNone/>
            </a:pPr>
            <a:endParaRPr lang="en-US"/>
          </a:p>
        </p:txBody>
      </p:sp>
      <p:pic>
        <p:nvPicPr>
          <p:cNvPr id="5" name="Picture 4">
            <a:extLst>
              <a:ext uri="{FF2B5EF4-FFF2-40B4-BE49-F238E27FC236}">
                <a16:creationId xmlns:a16="http://schemas.microsoft.com/office/drawing/2014/main" id="{8E73033D-C4E7-4411-A636-8A4013DCA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7520" y="2226469"/>
            <a:ext cx="3571875" cy="2643188"/>
          </a:xfrm>
          <a:prstGeom prst="rect">
            <a:avLst/>
          </a:prstGeom>
        </p:spPr>
      </p:pic>
    </p:spTree>
    <p:extLst>
      <p:ext uri="{BB962C8B-B14F-4D97-AF65-F5344CB8AC3E}">
        <p14:creationId xmlns:p14="http://schemas.microsoft.com/office/powerpoint/2010/main" val="39910645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063229"/>
            <a:ext cx="4629150" cy="857250"/>
          </a:xfrm>
        </p:spPr>
        <p:txBody>
          <a:bodyPr>
            <a:normAutofit/>
          </a:bodyPr>
          <a:lstStyle/>
          <a:p>
            <a:r>
              <a:rPr lang="en-US" sz="2400"/>
              <a:t>Reimbursement Department Staff</a:t>
            </a:r>
          </a:p>
        </p:txBody>
      </p:sp>
      <p:sp>
        <p:nvSpPr>
          <p:cNvPr id="3" name="Content Placeholder 2"/>
          <p:cNvSpPr>
            <a:spLocks noGrp="1"/>
          </p:cNvSpPr>
          <p:nvPr>
            <p:ph idx="1"/>
          </p:nvPr>
        </p:nvSpPr>
        <p:spPr>
          <a:xfrm>
            <a:off x="1019397" y="3516719"/>
            <a:ext cx="6763636" cy="1656022"/>
          </a:xfrm>
        </p:spPr>
        <p:txBody>
          <a:bodyPr>
            <a:normAutofit fontScale="92500" lnSpcReduction="20000"/>
          </a:bodyPr>
          <a:lstStyle/>
          <a:p>
            <a:r>
              <a:rPr lang="en-US"/>
              <a:t>Brianna DeOsca, Reimbursement Coordinator, ext. 2221</a:t>
            </a:r>
          </a:p>
          <a:p>
            <a:r>
              <a:rPr lang="en-US"/>
              <a:t>Christy Bramley, Reimbursement Specialist, ext. 2257</a:t>
            </a:r>
          </a:p>
          <a:p>
            <a:r>
              <a:rPr lang="en-US"/>
              <a:t>Courtney Cariveau, Reimbursement Specialist, ext. 2293</a:t>
            </a:r>
          </a:p>
          <a:p>
            <a:r>
              <a:rPr lang="en-US"/>
              <a:t>Darius Cannon, Reimbursement Specialist, ext. 2239</a:t>
            </a:r>
          </a:p>
        </p:txBody>
      </p:sp>
      <p:pic>
        <p:nvPicPr>
          <p:cNvPr id="2050" name="Picture 2" descr="C:\Documents and Settings\awilliams\Local Settings\Temporary Internet Files\Content.IE5\PJ78YL0X\large-telephone-phone-classic-33.3-15657[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6500" y="1143000"/>
            <a:ext cx="1100214" cy="1028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4E9472C-85FA-457B-854C-FE6C3BD2FE0D}"/>
              </a:ext>
            </a:extLst>
          </p:cNvPr>
          <p:cNvSpPr txBox="1"/>
          <p:nvPr/>
        </p:nvSpPr>
        <p:spPr>
          <a:xfrm>
            <a:off x="709724" y="2037464"/>
            <a:ext cx="4960088" cy="1200329"/>
          </a:xfrm>
          <a:prstGeom prst="rect">
            <a:avLst/>
          </a:prstGeom>
          <a:noFill/>
        </p:spPr>
        <p:txBody>
          <a:bodyPr wrap="square" rtlCol="0">
            <a:spAutoFit/>
          </a:bodyPr>
          <a:lstStyle/>
          <a:p>
            <a:r>
              <a:rPr lang="en-US"/>
              <a:t>If you run into any issues or questions regarding Reimbursement, SR or VPK, please reach out to the </a:t>
            </a:r>
            <a:r>
              <a:rPr lang="en-US" b="1"/>
              <a:t>Reimbursement Department </a:t>
            </a:r>
            <a:r>
              <a:rPr lang="en-US"/>
              <a:t>at </a:t>
            </a:r>
            <a:r>
              <a:rPr lang="en-US" b="1"/>
              <a:t>(904) 726-1500 ext 7050</a:t>
            </a:r>
            <a:r>
              <a:rPr lang="en-US"/>
              <a:t>.</a:t>
            </a:r>
          </a:p>
        </p:txBody>
      </p:sp>
    </p:spTree>
    <p:extLst>
      <p:ext uri="{BB962C8B-B14F-4D97-AF65-F5344CB8AC3E}">
        <p14:creationId xmlns:p14="http://schemas.microsoft.com/office/powerpoint/2010/main" val="13664647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1485900"/>
            <a:ext cx="6172200" cy="857250"/>
          </a:xfrm>
        </p:spPr>
        <p:txBody>
          <a:bodyPr/>
          <a:lstStyle/>
          <a:p>
            <a:r>
              <a:rPr lang="en-US"/>
              <a:t>Questions?</a:t>
            </a:r>
          </a:p>
        </p:txBody>
      </p:sp>
      <p:pic>
        <p:nvPicPr>
          <p:cNvPr id="4098" name="Picture 2" descr="C:\Documents and Settings\awilliams\Local Settings\Temporary Internet Files\Content.IE5\EJDCVWIK\450px-Blue_question_mark.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7506" y="2253853"/>
            <a:ext cx="3214688" cy="3214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3852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70235-9EF6-4772-A3D9-7EAB47358335}"/>
              </a:ext>
            </a:extLst>
          </p:cNvPr>
          <p:cNvSpPr>
            <a:spLocks noGrp="1"/>
          </p:cNvSpPr>
          <p:nvPr>
            <p:ph type="title"/>
          </p:nvPr>
        </p:nvSpPr>
        <p:spPr/>
        <p:txBody>
          <a:bodyPr/>
          <a:lstStyle/>
          <a:p>
            <a:pPr algn="ctr"/>
            <a:r>
              <a:rPr lang="en-US"/>
              <a:t>Contract Department</a:t>
            </a:r>
          </a:p>
        </p:txBody>
      </p:sp>
      <p:pic>
        <p:nvPicPr>
          <p:cNvPr id="1026" name="Picture 2" descr="Image result for clip art contract">
            <a:extLst>
              <a:ext uri="{FF2B5EF4-FFF2-40B4-BE49-F238E27FC236}">
                <a16:creationId xmlns:a16="http://schemas.microsoft.com/office/drawing/2014/main" id="{07EE8CB6-C3B7-4063-A286-5243F515AA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2421" y="2171974"/>
            <a:ext cx="3974012" cy="3097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929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CD603-ECA6-476A-B485-9DEE526EACDD}"/>
              </a:ext>
            </a:extLst>
          </p:cNvPr>
          <p:cNvSpPr>
            <a:spLocks noGrp="1"/>
          </p:cNvSpPr>
          <p:nvPr>
            <p:ph type="title"/>
          </p:nvPr>
        </p:nvSpPr>
        <p:spPr/>
        <p:txBody>
          <a:bodyPr/>
          <a:lstStyle/>
          <a:p>
            <a:pPr algn="ctr"/>
            <a:r>
              <a:rPr lang="en-US"/>
              <a:t>School Readiness Contracts 20-21</a:t>
            </a:r>
          </a:p>
        </p:txBody>
      </p:sp>
      <p:sp>
        <p:nvSpPr>
          <p:cNvPr id="3" name="TextBox 2">
            <a:extLst>
              <a:ext uri="{FF2B5EF4-FFF2-40B4-BE49-F238E27FC236}">
                <a16:creationId xmlns:a16="http://schemas.microsoft.com/office/drawing/2014/main" id="{CE387041-90C3-4AB3-8893-D1C52A14A770}"/>
              </a:ext>
            </a:extLst>
          </p:cNvPr>
          <p:cNvSpPr txBox="1"/>
          <p:nvPr/>
        </p:nvSpPr>
        <p:spPr>
          <a:xfrm>
            <a:off x="628650" y="2125267"/>
            <a:ext cx="7886700" cy="1985159"/>
          </a:xfrm>
          <a:prstGeom prst="rect">
            <a:avLst/>
          </a:prstGeom>
          <a:noFill/>
        </p:spPr>
        <p:txBody>
          <a:bodyPr wrap="square" rtlCol="0">
            <a:spAutoFit/>
          </a:bodyPr>
          <a:lstStyle/>
          <a:p>
            <a:pPr marL="214313" indent="-214313">
              <a:buFont typeface="Arial" panose="020B0604020202020204" pitchFamily="34" charset="0"/>
              <a:buChar char="•"/>
            </a:pPr>
            <a:r>
              <a:rPr lang="en-US"/>
              <a:t>A School Readiness Contract Extension was issued to allow for the following :</a:t>
            </a:r>
          </a:p>
          <a:p>
            <a:pPr marL="557213" lvl="1" indent="-214313">
              <a:buFont typeface="Arial" panose="020B0604020202020204" pitchFamily="34" charset="0"/>
              <a:buChar char="•"/>
            </a:pPr>
            <a:r>
              <a:rPr lang="en-US" sz="1500"/>
              <a:t>To allow for CLASS assessments that were unable to be completed for 20-21 or to allow providers the opportunity to be reassessed if requested.</a:t>
            </a:r>
          </a:p>
          <a:p>
            <a:pPr marL="557213" lvl="1" indent="-214313">
              <a:buFont typeface="Arial" panose="020B0604020202020204" pitchFamily="34" charset="0"/>
              <a:buChar char="•"/>
            </a:pPr>
            <a:r>
              <a:rPr lang="en-US" sz="1500"/>
              <a:t>To allow for School Readiness Health &amp; Safety Inspections to be completed by DCF.</a:t>
            </a:r>
          </a:p>
          <a:p>
            <a:pPr marL="557213" lvl="1" indent="-214313">
              <a:buFont typeface="Arial" panose="020B0604020202020204" pitchFamily="34" charset="0"/>
              <a:buChar char="•"/>
            </a:pPr>
            <a:r>
              <a:rPr lang="en-US" sz="1500"/>
              <a:t>To allow for 20-21 Provider Profiles to be Submitted and made Active</a:t>
            </a:r>
          </a:p>
          <a:p>
            <a:pPr marL="557213" lvl="1" indent="-214313">
              <a:buFont typeface="Arial" panose="020B0604020202020204" pitchFamily="34" charset="0"/>
              <a:buChar char="•"/>
            </a:pPr>
            <a:endParaRPr lang="en-US"/>
          </a:p>
          <a:p>
            <a:endParaRPr lang="en-US" sz="1350"/>
          </a:p>
          <a:p>
            <a:pPr marL="214313" indent="-214313">
              <a:buFont typeface="Arial" panose="020B0604020202020204" pitchFamily="34" charset="0"/>
              <a:buChar char="•"/>
            </a:pPr>
            <a:endParaRPr lang="en-US" sz="1350"/>
          </a:p>
        </p:txBody>
      </p:sp>
      <p:pic>
        <p:nvPicPr>
          <p:cNvPr id="3074" name="Picture 2" descr="Free Signing Contract Cliparts, Download Free Clip Art, Free Clip Art on  Clipart Library">
            <a:extLst>
              <a:ext uri="{FF2B5EF4-FFF2-40B4-BE49-F238E27FC236}">
                <a16:creationId xmlns:a16="http://schemas.microsoft.com/office/drawing/2014/main" id="{D271FE82-93B5-40B2-940F-93D29057DD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3688" y="3831797"/>
            <a:ext cx="1714500" cy="15001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6D967F6-2751-4F04-B487-C16AEBCBD3CF}"/>
              </a:ext>
            </a:extLst>
          </p:cNvPr>
          <p:cNvSpPr txBox="1"/>
          <p:nvPr/>
        </p:nvSpPr>
        <p:spPr>
          <a:xfrm>
            <a:off x="685276" y="3429000"/>
            <a:ext cx="5214938" cy="2031325"/>
          </a:xfrm>
          <a:prstGeom prst="rect">
            <a:avLst/>
          </a:prstGeom>
          <a:noFill/>
        </p:spPr>
        <p:txBody>
          <a:bodyPr wrap="square" rtlCol="0">
            <a:spAutoFit/>
          </a:bodyPr>
          <a:lstStyle/>
          <a:p>
            <a:pPr marL="214313" indent="-214313">
              <a:buFont typeface="Arial" panose="020B0604020202020204" pitchFamily="34" charset="0"/>
              <a:buChar char="•"/>
            </a:pPr>
            <a:r>
              <a:rPr lang="en-US"/>
              <a:t>If your program has not met the above items, then you will continue to be covered under the SR Contract Extension. </a:t>
            </a:r>
          </a:p>
          <a:p>
            <a:pPr marL="214313" indent="-214313">
              <a:buFont typeface="Arial" panose="020B0604020202020204" pitchFamily="34" charset="0"/>
              <a:buChar char="•"/>
            </a:pPr>
            <a:r>
              <a:rPr lang="en-US"/>
              <a:t>If your SR Contract for 20-21 has been certified, then you are also required to complete a Contract Amendment Extension to cover the gap between your 19-20 and 20-21 Contract.</a:t>
            </a:r>
          </a:p>
        </p:txBody>
      </p:sp>
    </p:spTree>
    <p:extLst>
      <p:ext uri="{BB962C8B-B14F-4D97-AF65-F5344CB8AC3E}">
        <p14:creationId xmlns:p14="http://schemas.microsoft.com/office/powerpoint/2010/main" val="1200390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472D6-9327-418A-A516-E5E7DA8B3C96}"/>
              </a:ext>
            </a:extLst>
          </p:cNvPr>
          <p:cNvSpPr>
            <a:spLocks noGrp="1"/>
          </p:cNvSpPr>
          <p:nvPr>
            <p:ph type="title"/>
          </p:nvPr>
        </p:nvSpPr>
        <p:spPr>
          <a:xfrm>
            <a:off x="1088684" y="804519"/>
            <a:ext cx="7202456" cy="1049235"/>
          </a:xfrm>
        </p:spPr>
        <p:txBody>
          <a:bodyPr>
            <a:normAutofit/>
          </a:bodyPr>
          <a:lstStyle/>
          <a:p>
            <a:r>
              <a:rPr lang="en-US"/>
              <a:t>VPK Assessment Due Dates</a:t>
            </a:r>
          </a:p>
        </p:txBody>
      </p:sp>
      <p:sp>
        <p:nvSpPr>
          <p:cNvPr id="3" name="Content Placeholder 2">
            <a:extLst>
              <a:ext uri="{FF2B5EF4-FFF2-40B4-BE49-F238E27FC236}">
                <a16:creationId xmlns:a16="http://schemas.microsoft.com/office/drawing/2014/main" id="{E3E53D86-99EB-444E-AA29-100E93926201}"/>
              </a:ext>
            </a:extLst>
          </p:cNvPr>
          <p:cNvSpPr>
            <a:spLocks noGrp="1"/>
          </p:cNvSpPr>
          <p:nvPr>
            <p:ph idx="1"/>
          </p:nvPr>
        </p:nvSpPr>
        <p:spPr>
          <a:xfrm>
            <a:off x="1088684" y="2015734"/>
            <a:ext cx="4646838" cy="3450613"/>
          </a:xfrm>
        </p:spPr>
        <p:txBody>
          <a:bodyPr>
            <a:normAutofit lnSpcReduction="10000"/>
          </a:bodyPr>
          <a:lstStyle/>
          <a:p>
            <a:pPr>
              <a:lnSpc>
                <a:spcPct val="110000"/>
              </a:lnSpc>
            </a:pPr>
            <a:r>
              <a:rPr lang="en-US" sz="1300"/>
              <a:t>The current deadlines for assessments are as follows :</a:t>
            </a:r>
          </a:p>
          <a:p>
            <a:pPr lvl="1">
              <a:lnSpc>
                <a:spcPct val="110000"/>
              </a:lnSpc>
            </a:pPr>
            <a:r>
              <a:rPr lang="en-US" sz="1300"/>
              <a:t>AP1’s must be administered within 30 calendar days of your class start date and entered into Bright Beginnings within 45 calendar days of your class start.</a:t>
            </a:r>
          </a:p>
          <a:p>
            <a:pPr lvl="1">
              <a:lnSpc>
                <a:spcPct val="110000"/>
              </a:lnSpc>
            </a:pPr>
            <a:r>
              <a:rPr lang="en-US" sz="1300"/>
              <a:t>AP2’s are optional unless you are a </a:t>
            </a:r>
            <a:r>
              <a:rPr lang="en-US" sz="1300" b="1"/>
              <a:t>POP and have chosen Staff Development </a:t>
            </a:r>
            <a:r>
              <a:rPr lang="en-US" sz="1300"/>
              <a:t>as your Improvement Plan.  The assessments should be completed in January 21 and entered into Bright Beginnings by 2/15/21.</a:t>
            </a:r>
          </a:p>
          <a:p>
            <a:pPr lvl="1">
              <a:lnSpc>
                <a:spcPct val="110000"/>
              </a:lnSpc>
            </a:pPr>
            <a:r>
              <a:rPr lang="en-US" sz="1300"/>
              <a:t>AP3’s must be administered 30 calendar days prior to the last day of your VPK class and entered into Bright Beginnings no later than 15 calendar days after the last day of your VPK class.</a:t>
            </a:r>
          </a:p>
          <a:p>
            <a:pPr>
              <a:lnSpc>
                <a:spcPct val="110000"/>
              </a:lnSpc>
            </a:pPr>
            <a:r>
              <a:rPr lang="en-US" sz="1300"/>
              <a:t>If a provider fails to comply with the pre- and post-assessment requirements, the providers eligibility to offer VPK is required to be revoked for a period of five years. </a:t>
            </a:r>
          </a:p>
        </p:txBody>
      </p:sp>
      <p:pic>
        <p:nvPicPr>
          <p:cNvPr id="5" name="Picture 4" descr="A picture containing text, red, close&#10;&#10;Description automatically generated">
            <a:extLst>
              <a:ext uri="{FF2B5EF4-FFF2-40B4-BE49-F238E27FC236}">
                <a16:creationId xmlns:a16="http://schemas.microsoft.com/office/drawing/2014/main" id="{213931D5-0DE2-4EED-A063-AB37849FADF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6567" y="2643754"/>
            <a:ext cx="2194573" cy="2194573"/>
          </a:xfrm>
          <a:prstGeom prst="rect">
            <a:avLst/>
          </a:prstGeom>
        </p:spPr>
      </p:pic>
    </p:spTree>
    <p:extLst>
      <p:ext uri="{BB962C8B-B14F-4D97-AF65-F5344CB8AC3E}">
        <p14:creationId xmlns:p14="http://schemas.microsoft.com/office/powerpoint/2010/main" val="2606002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F8F20-CBFC-4C95-972B-A099B7AAA737}"/>
              </a:ext>
            </a:extLst>
          </p:cNvPr>
          <p:cNvSpPr>
            <a:spLocks noGrp="1"/>
          </p:cNvSpPr>
          <p:nvPr>
            <p:ph type="title"/>
          </p:nvPr>
        </p:nvSpPr>
        <p:spPr/>
        <p:txBody>
          <a:bodyPr>
            <a:normAutofit/>
          </a:bodyPr>
          <a:lstStyle/>
          <a:p>
            <a:pPr algn="ctr"/>
            <a:r>
              <a:rPr lang="en-US" sz="3000"/>
              <a:t>Temporary Closures</a:t>
            </a:r>
            <a:endParaRPr lang="en-US" sz="2850"/>
          </a:p>
        </p:txBody>
      </p:sp>
      <p:sp>
        <p:nvSpPr>
          <p:cNvPr id="3" name="Content Placeholder 2">
            <a:extLst>
              <a:ext uri="{FF2B5EF4-FFF2-40B4-BE49-F238E27FC236}">
                <a16:creationId xmlns:a16="http://schemas.microsoft.com/office/drawing/2014/main" id="{8F8E20FB-E94D-42DB-84EA-C116540A88A7}"/>
              </a:ext>
            </a:extLst>
          </p:cNvPr>
          <p:cNvSpPr>
            <a:spLocks noGrp="1"/>
          </p:cNvSpPr>
          <p:nvPr>
            <p:ph idx="1"/>
          </p:nvPr>
        </p:nvSpPr>
        <p:spPr>
          <a:xfrm>
            <a:off x="606105" y="1937050"/>
            <a:ext cx="4068661" cy="3349588"/>
          </a:xfrm>
        </p:spPr>
        <p:txBody>
          <a:bodyPr vert="horz" lIns="68580" tIns="34290" rIns="68580" bIns="34290" rtlCol="0" anchor="t">
            <a:normAutofit fontScale="92500" lnSpcReduction="10000"/>
          </a:bodyPr>
          <a:lstStyle/>
          <a:p>
            <a:pPr marL="0" indent="0">
              <a:spcBef>
                <a:spcPts val="0"/>
              </a:spcBef>
              <a:spcAft>
                <a:spcPts val="968"/>
              </a:spcAft>
              <a:buNone/>
            </a:pPr>
            <a:r>
              <a:rPr lang="en-US" sz="1350" dirty="0">
                <a:solidFill>
                  <a:srgbClr val="333333"/>
                </a:solidFill>
                <a:latin typeface="Calibri"/>
                <a:ea typeface="Calibri" panose="020F0502020204030204" pitchFamily="34" charset="0"/>
                <a:cs typeface="Calibri"/>
              </a:rPr>
              <a:t>OEL is following the standard practice of paying for temporary closures due to COVID or another state of emergency in accordance with rules 6M-4.501 (SR)  and 6M-8.204(5), F.A.C (VPK). Please note that absences are not counted during a temporary closure due to a state of emergency.</a:t>
            </a:r>
          </a:p>
          <a:p>
            <a:pPr marL="0" indent="0">
              <a:spcBef>
                <a:spcPts val="0"/>
              </a:spcBef>
              <a:spcAft>
                <a:spcPts val="968"/>
              </a:spcAft>
              <a:buNone/>
            </a:pPr>
            <a:r>
              <a:rPr lang="en-US" sz="1350" dirty="0">
                <a:solidFill>
                  <a:srgbClr val="333333"/>
                </a:solidFill>
                <a:latin typeface="Calibri"/>
                <a:ea typeface="Calibri" panose="020F0502020204030204" pitchFamily="34" charset="0"/>
                <a:cs typeface="Calibri"/>
              </a:rPr>
              <a:t>As temporary closures occur, use the reporting form on the statewide system under the Attendance menu item in the Provider Portal.  This short form allows you to report when and why your site was temporarily closed, include comments and supporting documentation (if any), and then submit to your contracted early learning coalition(s) so they may add the appropriate reimbursement indicator. Once processed, the temporary closure will appear as an asterisk on the attendance roster. </a:t>
            </a:r>
            <a:endParaRPr lang="en-US" sz="1350">
              <a:latin typeface="Calibri"/>
              <a:ea typeface="Calibri" panose="020F0502020204030204" pitchFamily="34" charset="0"/>
              <a:cs typeface="Calibri"/>
            </a:endParaRPr>
          </a:p>
          <a:p>
            <a:pPr marL="0" indent="0">
              <a:spcBef>
                <a:spcPts val="0"/>
              </a:spcBef>
              <a:spcAft>
                <a:spcPts val="968"/>
              </a:spcAft>
              <a:buNone/>
            </a:pPr>
            <a:endParaRPr lang="en-US" sz="2400">
              <a:solidFill>
                <a:srgbClr val="000000"/>
              </a:solidFill>
              <a:latin typeface="Calibri" panose="020F0502020204030204" pitchFamily="34" charset="0"/>
              <a:ea typeface="Calibri" panose="020F0502020204030204" pitchFamily="34" charset="0"/>
            </a:endParaRPr>
          </a:p>
          <a:p>
            <a:endParaRPr lang="en-US"/>
          </a:p>
        </p:txBody>
      </p:sp>
      <p:pic>
        <p:nvPicPr>
          <p:cNvPr id="4098" name="Picture 2" descr="School Closed Clipart – R.C. Longan Elementary School">
            <a:extLst>
              <a:ext uri="{FF2B5EF4-FFF2-40B4-BE49-F238E27FC236}">
                <a16:creationId xmlns:a16="http://schemas.microsoft.com/office/drawing/2014/main" id="{EC157D3B-FE53-4A80-9BB5-5E195ADD3E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0930" y="1937050"/>
            <a:ext cx="2763870" cy="2763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907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464" y="260939"/>
            <a:ext cx="8134558" cy="1676400"/>
          </a:xfrm>
        </p:spPr>
        <p:txBody>
          <a:bodyPr>
            <a:noAutofit/>
          </a:bodyPr>
          <a:lstStyle/>
          <a:p>
            <a:pPr algn="ctr"/>
            <a:r>
              <a:rPr lang="en-US" sz="4400">
                <a:solidFill>
                  <a:srgbClr val="FF3399"/>
                </a:solidFill>
                <a:latin typeface="Arial Black" panose="020B0A04020102020204" pitchFamily="34" charset="0"/>
              </a:rPr>
              <a:t>WELCOME</a:t>
            </a:r>
            <a:br>
              <a:rPr lang="en-US" sz="4400">
                <a:solidFill>
                  <a:srgbClr val="FF3399"/>
                </a:solidFill>
                <a:latin typeface="Arial Black" panose="020B0A04020102020204" pitchFamily="34" charset="0"/>
              </a:rPr>
            </a:br>
            <a:r>
              <a:rPr lang="en-US" sz="4400">
                <a:solidFill>
                  <a:srgbClr val="FF3399"/>
                </a:solidFill>
                <a:latin typeface="Arial Black" panose="020B0A04020102020204" pitchFamily="34" charset="0"/>
              </a:rPr>
              <a:t>Meet Our Staff</a:t>
            </a:r>
          </a:p>
        </p:txBody>
      </p:sp>
      <p:sp>
        <p:nvSpPr>
          <p:cNvPr id="3" name="Content Placeholder 2"/>
          <p:cNvSpPr>
            <a:spLocks noGrp="1"/>
          </p:cNvSpPr>
          <p:nvPr>
            <p:ph idx="1"/>
          </p:nvPr>
        </p:nvSpPr>
        <p:spPr>
          <a:xfrm>
            <a:off x="0" y="471055"/>
            <a:ext cx="9144000" cy="5875316"/>
          </a:xfrm>
        </p:spPr>
        <p:txBody>
          <a:bodyPr>
            <a:normAutofit fontScale="92500" lnSpcReduction="10000"/>
          </a:bodyPr>
          <a:lstStyle/>
          <a:p>
            <a:pPr marL="0" indent="0">
              <a:buNone/>
            </a:pPr>
            <a:r>
              <a:rPr lang="en-US" sz="1000" b="1">
                <a:latin typeface="Century Gothic" panose="020B0502020202020204" pitchFamily="34" charset="0"/>
              </a:rPr>
              <a:t> </a:t>
            </a:r>
          </a:p>
          <a:p>
            <a:pPr marL="0" indent="0">
              <a:buNone/>
            </a:pPr>
            <a:endParaRPr lang="en-US" sz="1000" b="1">
              <a:latin typeface="Century Gothic" panose="020B0502020202020204" pitchFamily="34" charset="0"/>
            </a:endParaRPr>
          </a:p>
          <a:p>
            <a:pPr marL="0" indent="0">
              <a:buNone/>
            </a:pPr>
            <a:endParaRPr lang="en-US" sz="1000" b="1">
              <a:latin typeface="Century Gothic" panose="020B0502020202020204" pitchFamily="34" charset="0"/>
            </a:endParaRPr>
          </a:p>
          <a:p>
            <a:pPr marL="0" indent="0">
              <a:buNone/>
            </a:pPr>
            <a:endParaRPr lang="en-US" sz="1000" b="1">
              <a:latin typeface="Century Gothic" panose="020B0502020202020204" pitchFamily="34" charset="0"/>
            </a:endParaRPr>
          </a:p>
          <a:p>
            <a:pPr marL="0" indent="0">
              <a:buNone/>
            </a:pPr>
            <a:endParaRPr lang="en-US" sz="1000" b="1">
              <a:latin typeface="Century Gothic" panose="020B0502020202020204" pitchFamily="34" charset="0"/>
            </a:endParaRPr>
          </a:p>
          <a:p>
            <a:pPr marL="0" indent="0">
              <a:buNone/>
            </a:pPr>
            <a:r>
              <a:rPr lang="en-US" sz="1000" b="1">
                <a:latin typeface="Century Gothic" panose="020B0502020202020204" pitchFamily="34" charset="0"/>
              </a:rPr>
              <a:t> </a:t>
            </a:r>
            <a:r>
              <a:rPr lang="en-US" sz="1050" b="1">
                <a:latin typeface="Century Gothic" panose="020B0502020202020204" pitchFamily="34" charset="0"/>
              </a:rPr>
              <a:t>Director of School Readiness  Education                                                                                       Senior Director of Programs</a:t>
            </a:r>
          </a:p>
          <a:p>
            <a:pPr marL="0" indent="0">
              <a:buNone/>
            </a:pPr>
            <a:endParaRPr lang="en-US" sz="1050" b="1">
              <a:latin typeface="Century Gothic" panose="020B0502020202020204" pitchFamily="34" charset="0"/>
            </a:endParaRPr>
          </a:p>
          <a:p>
            <a:pPr marL="0" indent="0">
              <a:buNone/>
            </a:pPr>
            <a:r>
              <a:rPr lang="en-US" sz="1000">
                <a:latin typeface="Century Gothic" panose="020B0502020202020204" pitchFamily="34" charset="0"/>
              </a:rPr>
              <a:t>                     Amanda Griffis                                                                                                                                            Brittney Spangler</a:t>
            </a:r>
          </a:p>
          <a:p>
            <a:pPr marL="0" indent="0">
              <a:buNone/>
            </a:pPr>
            <a:endParaRPr lang="en-US" sz="1000">
              <a:latin typeface="Century Gothic" panose="020B0502020202020204" pitchFamily="34" charset="0"/>
            </a:endParaRPr>
          </a:p>
          <a:p>
            <a:pPr marL="0" indent="0">
              <a:buNone/>
            </a:pPr>
            <a:endParaRPr lang="en-US" sz="1000">
              <a:latin typeface="Century Gothic" panose="020B0502020202020204" pitchFamily="34" charset="0"/>
            </a:endParaRPr>
          </a:p>
          <a:p>
            <a:pPr marL="0" indent="0">
              <a:buNone/>
            </a:pPr>
            <a:r>
              <a:rPr lang="en-US" sz="1000">
                <a:latin typeface="Century Gothic" panose="020B0502020202020204" pitchFamily="34" charset="0"/>
              </a:rPr>
              <a:t>                                                                                                                   </a:t>
            </a:r>
          </a:p>
          <a:p>
            <a:pPr marL="0" indent="0">
              <a:buNone/>
            </a:pPr>
            <a:endParaRPr lang="en-US" sz="1000">
              <a:latin typeface="Century Gothic" panose="020B0502020202020204" pitchFamily="34" charset="0"/>
            </a:endParaRPr>
          </a:p>
          <a:p>
            <a:pPr marL="0" indent="0">
              <a:buNone/>
            </a:pPr>
            <a:endParaRPr lang="en-US" sz="1000">
              <a:latin typeface="Century Gothic" panose="020B0502020202020204" pitchFamily="34" charset="0"/>
            </a:endParaRPr>
          </a:p>
          <a:p>
            <a:pPr marL="0" indent="0">
              <a:buNone/>
            </a:pPr>
            <a:endParaRPr lang="en-US" sz="1000" b="1">
              <a:latin typeface="Century Gothic" panose="020B0502020202020204" pitchFamily="34" charset="0"/>
            </a:endParaRPr>
          </a:p>
          <a:p>
            <a:pPr marL="0" indent="0">
              <a:buNone/>
            </a:pPr>
            <a:endParaRPr lang="en-US" sz="1000" b="1">
              <a:latin typeface="Century Gothic" panose="020B0502020202020204" pitchFamily="34" charset="0"/>
            </a:endParaRPr>
          </a:p>
          <a:p>
            <a:pPr marL="0" lvl="0" indent="0" defTabSz="914400" eaLnBrk="0" fontAlgn="base" hangingPunct="0">
              <a:spcBef>
                <a:spcPct val="0"/>
              </a:spcBef>
              <a:spcAft>
                <a:spcPct val="0"/>
              </a:spcAft>
              <a:buClrTx/>
              <a:buSzTx/>
              <a:buNone/>
            </a:pPr>
            <a:r>
              <a:rPr lang="en-US" sz="1000" b="1">
                <a:latin typeface="Century Gothic" panose="020B0502020202020204" pitchFamily="34" charset="0"/>
              </a:rPr>
              <a:t>Manager of School Readiness  Education                            Manager of Family Services                                </a:t>
            </a:r>
            <a:r>
              <a:rPr lang="en-US" altLang="en-US" sz="1000">
                <a:solidFill>
                  <a:srgbClr val="000000"/>
                </a:solidFill>
                <a:latin typeface="Arial" panose="020B0604020202020204" pitchFamily="34" charset="0"/>
                <a:ea typeface="Calibri" panose="020F0502020204030204" pitchFamily="34" charset="0"/>
              </a:rPr>
              <a:t>Director of Provider Services</a:t>
            </a:r>
            <a:endParaRPr lang="en-US" altLang="en-US" sz="1400">
              <a:solidFill>
                <a:schemeClr val="tx1"/>
              </a:solidFill>
              <a:latin typeface="Arial" panose="020B0604020202020204" pitchFamily="34" charset="0"/>
            </a:endParaRPr>
          </a:p>
          <a:p>
            <a:pPr marL="0" indent="0">
              <a:buNone/>
            </a:pPr>
            <a:r>
              <a:rPr lang="en-US" sz="1000">
                <a:latin typeface="Century Gothic" panose="020B0502020202020204" pitchFamily="34" charset="0"/>
              </a:rPr>
              <a:t>                        Ashley Rich                                                                    Shanda Ellis			             Alicia Williams-Baltzell       </a:t>
            </a:r>
          </a:p>
          <a:p>
            <a:pPr marL="0" indent="0">
              <a:buNone/>
            </a:pPr>
            <a:r>
              <a:rPr lang="en-US" sz="1000">
                <a:latin typeface="Century Gothic" panose="020B0502020202020204" pitchFamily="34" charset="0"/>
              </a:rPr>
              <a:t>            </a:t>
            </a:r>
          </a:p>
          <a:p>
            <a:pPr marL="0" indent="0">
              <a:buNone/>
            </a:pPr>
            <a:endParaRPr lang="en-US" sz="1000">
              <a:latin typeface="Century Gothic" panose="020B0502020202020204" pitchFamily="34" charset="0"/>
            </a:endParaRPr>
          </a:p>
          <a:p>
            <a:pPr marL="0" indent="0">
              <a:buNone/>
            </a:pPr>
            <a:r>
              <a:rPr lang="en-US" sz="1000">
                <a:latin typeface="Century Gothic" panose="020B0502020202020204" pitchFamily="34" charset="0"/>
              </a:rPr>
              <a:t>                    </a:t>
            </a:r>
          </a:p>
          <a:p>
            <a:pPr marL="0" indent="0">
              <a:buNone/>
            </a:pPr>
            <a:r>
              <a:rPr lang="en-US" sz="1000">
                <a:latin typeface="Century Gothic" panose="020B0502020202020204" pitchFamily="34" charset="0"/>
              </a:rPr>
              <a:t>                                                                                                             </a:t>
            </a:r>
          </a:p>
        </p:txBody>
      </p:sp>
      <p:pic>
        <p:nvPicPr>
          <p:cNvPr id="5" name="Picture 2" descr="C:\Users\ssutter\AppData\Local\Microsoft\Windows\Temporary Internet Files\Content.Outlook\TAZIH5FJ\Provider Meeting PowerPoint Pic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3478" y="2677936"/>
            <a:ext cx="1249136" cy="16655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ssutter\Pictures\Alicia W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1607" y="5084047"/>
            <a:ext cx="1249136" cy="16655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ssutter\Pictures\Amand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301" y="2677936"/>
            <a:ext cx="1257300" cy="16655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r="65672"/>
          <a:stretch/>
        </p:blipFill>
        <p:spPr>
          <a:xfrm>
            <a:off x="488322" y="185158"/>
            <a:ext cx="892629" cy="1019175"/>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r="65672"/>
          <a:stretch/>
        </p:blipFill>
        <p:spPr>
          <a:xfrm>
            <a:off x="7851146" y="185157"/>
            <a:ext cx="892629" cy="1019175"/>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r="65672"/>
          <a:stretch/>
        </p:blipFill>
        <p:spPr>
          <a:xfrm>
            <a:off x="3889848" y="2465614"/>
            <a:ext cx="1367951" cy="1561882"/>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6105" y="5057162"/>
            <a:ext cx="1157404" cy="1665514"/>
          </a:xfrm>
          <a:prstGeom prst="rect">
            <a:avLst/>
          </a:prstGeom>
        </p:spPr>
      </p:pic>
      <p:pic>
        <p:nvPicPr>
          <p:cNvPr id="7" name="Picture 6" descr="A person smiling for the camera&#10;&#10;Description generated with very high confidence">
            <a:extLst>
              <a:ext uri="{FF2B5EF4-FFF2-40B4-BE49-F238E27FC236}">
                <a16:creationId xmlns:a16="http://schemas.microsoft.com/office/drawing/2014/main" id="{E58AAACD-ECE1-4DF6-A967-3BAA602BB3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87990" y="5029453"/>
            <a:ext cx="1249136" cy="1774702"/>
          </a:xfrm>
          <a:prstGeom prst="rect">
            <a:avLst/>
          </a:prstGeom>
        </p:spPr>
      </p:pic>
    </p:spTree>
    <p:extLst>
      <p:ext uri="{BB962C8B-B14F-4D97-AF65-F5344CB8AC3E}">
        <p14:creationId xmlns:p14="http://schemas.microsoft.com/office/powerpoint/2010/main" val="12624238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B40CA-82EB-46AC-9237-E5B8E2EA05CE}"/>
              </a:ext>
            </a:extLst>
          </p:cNvPr>
          <p:cNvSpPr>
            <a:spLocks noGrp="1"/>
          </p:cNvSpPr>
          <p:nvPr>
            <p:ph type="title"/>
          </p:nvPr>
        </p:nvSpPr>
        <p:spPr/>
        <p:txBody>
          <a:bodyPr/>
          <a:lstStyle/>
          <a:p>
            <a:pPr algn="ctr"/>
            <a:r>
              <a:rPr lang="en-US" dirty="0"/>
              <a:t>Temporary Closures (cont.)</a:t>
            </a:r>
            <a:endParaRPr lang="en-US"/>
          </a:p>
        </p:txBody>
      </p:sp>
      <p:pic>
        <p:nvPicPr>
          <p:cNvPr id="5" name="Content Placeholder 4" descr="Graphical user interface&#10;&#10;Description automatically generated">
            <a:extLst>
              <a:ext uri="{FF2B5EF4-FFF2-40B4-BE49-F238E27FC236}">
                <a16:creationId xmlns:a16="http://schemas.microsoft.com/office/drawing/2014/main" id="{E87726BD-0651-4438-9A23-098A2DE666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1074" y="2472140"/>
            <a:ext cx="7001852" cy="2772162"/>
          </a:xfrm>
        </p:spPr>
      </p:pic>
      <p:sp>
        <p:nvSpPr>
          <p:cNvPr id="6" name="Arrow: Left 5">
            <a:extLst>
              <a:ext uri="{FF2B5EF4-FFF2-40B4-BE49-F238E27FC236}">
                <a16:creationId xmlns:a16="http://schemas.microsoft.com/office/drawing/2014/main" id="{19EA5F26-4BAF-4208-B4E8-6DBE908007D9}"/>
              </a:ext>
            </a:extLst>
          </p:cNvPr>
          <p:cNvSpPr/>
          <p:nvPr/>
        </p:nvSpPr>
        <p:spPr>
          <a:xfrm>
            <a:off x="5804452" y="4117284"/>
            <a:ext cx="1063487" cy="38762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913413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7A3F5-E754-44E4-8F28-DDD4AA0E6500}"/>
              </a:ext>
            </a:extLst>
          </p:cNvPr>
          <p:cNvSpPr>
            <a:spLocks noGrp="1"/>
          </p:cNvSpPr>
          <p:nvPr>
            <p:ph type="title"/>
          </p:nvPr>
        </p:nvSpPr>
        <p:spPr/>
        <p:txBody>
          <a:bodyPr/>
          <a:lstStyle/>
          <a:p>
            <a:pPr algn="ctr"/>
            <a:r>
              <a:rPr lang="en-US" dirty="0"/>
              <a:t>Temporary Closures (cont.)</a:t>
            </a:r>
            <a:endParaRPr lang="en-US"/>
          </a:p>
        </p:txBody>
      </p:sp>
      <p:pic>
        <p:nvPicPr>
          <p:cNvPr id="5" name="Content Placeholder 4" descr="Graphical user interface&#10;&#10;Description automatically generated">
            <a:extLst>
              <a:ext uri="{FF2B5EF4-FFF2-40B4-BE49-F238E27FC236}">
                <a16:creationId xmlns:a16="http://schemas.microsoft.com/office/drawing/2014/main" id="{933E62DC-3D38-4707-93E9-EB0C2FC807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21511" y="2647186"/>
            <a:ext cx="3700979" cy="2422070"/>
          </a:xfrm>
        </p:spPr>
      </p:pic>
      <p:sp>
        <p:nvSpPr>
          <p:cNvPr id="6" name="Arrow: Left 5">
            <a:extLst>
              <a:ext uri="{FF2B5EF4-FFF2-40B4-BE49-F238E27FC236}">
                <a16:creationId xmlns:a16="http://schemas.microsoft.com/office/drawing/2014/main" id="{3D258067-7B9B-4A21-8734-166507E1489A}"/>
              </a:ext>
            </a:extLst>
          </p:cNvPr>
          <p:cNvSpPr/>
          <p:nvPr/>
        </p:nvSpPr>
        <p:spPr>
          <a:xfrm>
            <a:off x="3641544" y="3547542"/>
            <a:ext cx="1063487" cy="38762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931757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4" name="Straight Connector 13">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F1176DA6-4BBF-42A4-9C94-E6613CCD6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9AAB0AE-172B-4FB4-80C2-86CD6B824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chemeClr val="bg1"/>
          </a:solidFill>
          <a:ln w="22225">
            <a:solidFill>
              <a:srgbClr val="FF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D4E85134-25DF-4716-BEA2-5BF41B8EC21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04852" y="643467"/>
            <a:ext cx="5334295" cy="5571066"/>
          </a:xfrm>
          <a:prstGeom prst="rect">
            <a:avLst/>
          </a:prstGeom>
        </p:spPr>
      </p:pic>
    </p:spTree>
    <p:extLst>
      <p:ext uri="{BB962C8B-B14F-4D97-AF65-F5344CB8AC3E}">
        <p14:creationId xmlns:p14="http://schemas.microsoft.com/office/powerpoint/2010/main" val="11430816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5C333-C39E-41FD-89B8-7716C9750361}"/>
              </a:ext>
            </a:extLst>
          </p:cNvPr>
          <p:cNvSpPr>
            <a:spLocks noGrp="1"/>
          </p:cNvSpPr>
          <p:nvPr>
            <p:ph type="title"/>
          </p:nvPr>
        </p:nvSpPr>
        <p:spPr>
          <a:xfrm>
            <a:off x="1088684" y="804519"/>
            <a:ext cx="7202456" cy="1049235"/>
          </a:xfrm>
        </p:spPr>
        <p:txBody>
          <a:bodyPr>
            <a:normAutofit/>
          </a:bodyPr>
          <a:lstStyle/>
          <a:p>
            <a:r>
              <a:rPr lang="en-US" dirty="0"/>
              <a:t>Temporary Closures (cont.)</a:t>
            </a:r>
            <a:endParaRPr lang="en-US"/>
          </a:p>
        </p:txBody>
      </p:sp>
      <p:sp>
        <p:nvSpPr>
          <p:cNvPr id="3" name="Content Placeholder 2">
            <a:extLst>
              <a:ext uri="{FF2B5EF4-FFF2-40B4-BE49-F238E27FC236}">
                <a16:creationId xmlns:a16="http://schemas.microsoft.com/office/drawing/2014/main" id="{D3B35532-E833-4B61-965B-E46273255F53}"/>
              </a:ext>
            </a:extLst>
          </p:cNvPr>
          <p:cNvSpPr>
            <a:spLocks noGrp="1"/>
          </p:cNvSpPr>
          <p:nvPr>
            <p:ph idx="1"/>
          </p:nvPr>
        </p:nvSpPr>
        <p:spPr>
          <a:xfrm>
            <a:off x="1088684" y="2015734"/>
            <a:ext cx="4076800" cy="4037747"/>
          </a:xfrm>
        </p:spPr>
        <p:txBody>
          <a:bodyPr>
            <a:normAutofit/>
          </a:bodyPr>
          <a:lstStyle/>
          <a:p>
            <a:pPr marL="0" indent="0">
              <a:lnSpc>
                <a:spcPct val="110000"/>
              </a:lnSpc>
              <a:spcBef>
                <a:spcPts val="0"/>
              </a:spcBef>
              <a:spcAft>
                <a:spcPts val="563"/>
              </a:spcAft>
              <a:buNone/>
            </a:pPr>
            <a:r>
              <a:rPr lang="en-US" sz="1000" b="1">
                <a:latin typeface="Calibri" panose="020F0502020204030204" pitchFamily="34" charset="0"/>
                <a:ea typeface="Calibri" panose="020F0502020204030204" pitchFamily="34" charset="0"/>
              </a:rPr>
              <a:t>For School Readiness Programs:</a:t>
            </a:r>
            <a:endParaRPr lang="en-US" sz="1000">
              <a:latin typeface="Calibri" panose="020F0502020204030204" pitchFamily="34" charset="0"/>
              <a:ea typeface="Calibri" panose="020F0502020204030204" pitchFamily="34" charset="0"/>
            </a:endParaRPr>
          </a:p>
          <a:p>
            <a:pPr marL="0" indent="0">
              <a:lnSpc>
                <a:spcPct val="110000"/>
              </a:lnSpc>
              <a:spcBef>
                <a:spcPts val="0"/>
              </a:spcBef>
              <a:spcAft>
                <a:spcPts val="563"/>
              </a:spcAft>
              <a:buNone/>
            </a:pPr>
            <a:r>
              <a:rPr lang="en-US" sz="1000">
                <a:latin typeface="Calibri" panose="020F0502020204030204" pitchFamily="34" charset="0"/>
                <a:ea typeface="Calibri" panose="020F0502020204030204" pitchFamily="34" charset="0"/>
              </a:rPr>
              <a:t>Coalitions must, at a minimum, evaluate and document information to determine if a provider is eligible to receive payment during their closure.  If the Health Department determines that your program needs to close, please email </a:t>
            </a:r>
            <a:r>
              <a:rPr lang="en-US" sz="1000" u="sng">
                <a:latin typeface="Calibri" panose="020F0502020204030204" pitchFamily="34" charset="0"/>
                <a:ea typeface="Calibri" panose="020F0502020204030204" pitchFamily="34" charset="0"/>
                <a:hlinkClick r:id="rId2"/>
              </a:rPr>
              <a:t>ccrrhotline@ecs4kids.org</a:t>
            </a:r>
            <a:r>
              <a:rPr lang="en-US" sz="1000">
                <a:latin typeface="Calibri" panose="020F0502020204030204" pitchFamily="34" charset="0"/>
                <a:ea typeface="Calibri" panose="020F0502020204030204" pitchFamily="34" charset="0"/>
              </a:rPr>
              <a:t> with the following information: </a:t>
            </a:r>
          </a:p>
          <a:p>
            <a:pPr marL="0" indent="0">
              <a:lnSpc>
                <a:spcPct val="110000"/>
              </a:lnSpc>
              <a:spcBef>
                <a:spcPts val="0"/>
              </a:spcBef>
              <a:spcAft>
                <a:spcPts val="563"/>
              </a:spcAft>
              <a:buNone/>
            </a:pPr>
            <a:endParaRPr lang="en-US" sz="1000">
              <a:latin typeface="Calibri" panose="020F0502020204030204" pitchFamily="34" charset="0"/>
              <a:ea typeface="Calibri" panose="020F0502020204030204" pitchFamily="34" charset="0"/>
            </a:endParaRPr>
          </a:p>
          <a:p>
            <a:pPr marL="257175" indent="-257175">
              <a:lnSpc>
                <a:spcPct val="110000"/>
              </a:lnSpc>
              <a:spcBef>
                <a:spcPts val="0"/>
              </a:spcBef>
              <a:buSzPts val="1000"/>
              <a:buFont typeface="Symbol" panose="05050102010706020507" pitchFamily="18" charset="2"/>
              <a:buChar char=""/>
              <a:tabLst>
                <a:tab pos="342900" algn="l"/>
              </a:tabLst>
            </a:pPr>
            <a:r>
              <a:rPr lang="en-US" sz="1000">
                <a:latin typeface="Calibri" panose="020F0502020204030204" pitchFamily="34" charset="0"/>
                <a:ea typeface="Times New Roman" panose="02020603050405020304" pitchFamily="18" charset="0"/>
              </a:rPr>
              <a:t>The length of the closure</a:t>
            </a:r>
            <a:endParaRPr lang="en-US" sz="1000">
              <a:latin typeface="Calibri" panose="020F0502020204030204" pitchFamily="34" charset="0"/>
              <a:ea typeface="Calibri" panose="020F0502020204030204" pitchFamily="34" charset="0"/>
            </a:endParaRPr>
          </a:p>
          <a:p>
            <a:pPr marL="257175" indent="-257175">
              <a:lnSpc>
                <a:spcPct val="110000"/>
              </a:lnSpc>
              <a:spcBef>
                <a:spcPts val="0"/>
              </a:spcBef>
              <a:buSzPts val="1000"/>
              <a:buFont typeface="Symbol" panose="05050102010706020507" pitchFamily="18" charset="2"/>
              <a:buChar char=""/>
              <a:tabLst>
                <a:tab pos="342900" algn="l"/>
              </a:tabLst>
            </a:pPr>
            <a:r>
              <a:rPr lang="en-US" sz="1000">
                <a:latin typeface="Calibri" panose="020F0502020204030204" pitchFamily="34" charset="0"/>
                <a:ea typeface="Times New Roman" panose="02020603050405020304" pitchFamily="18" charset="0"/>
              </a:rPr>
              <a:t>Number of children enrolled</a:t>
            </a:r>
            <a:endParaRPr lang="en-US" sz="1000">
              <a:latin typeface="Calibri" panose="020F0502020204030204" pitchFamily="34" charset="0"/>
              <a:ea typeface="Calibri" panose="020F0502020204030204" pitchFamily="34" charset="0"/>
            </a:endParaRPr>
          </a:p>
          <a:p>
            <a:pPr marL="257175" indent="-257175">
              <a:lnSpc>
                <a:spcPct val="110000"/>
              </a:lnSpc>
              <a:spcBef>
                <a:spcPts val="0"/>
              </a:spcBef>
              <a:buSzPts val="1000"/>
              <a:buFont typeface="Symbol" panose="05050102010706020507" pitchFamily="18" charset="2"/>
              <a:buChar char=""/>
              <a:tabLst>
                <a:tab pos="342900" algn="l"/>
              </a:tabLst>
            </a:pPr>
            <a:r>
              <a:rPr lang="en-US" sz="1000">
                <a:latin typeface="Calibri" panose="020F0502020204030204" pitchFamily="34" charset="0"/>
                <a:ea typeface="Times New Roman" panose="02020603050405020304" pitchFamily="18" charset="0"/>
              </a:rPr>
              <a:t>Number of parents that have requested a transfer to an open program</a:t>
            </a:r>
            <a:endParaRPr lang="en-US" sz="1000">
              <a:latin typeface="Calibri" panose="020F0502020204030204" pitchFamily="34" charset="0"/>
              <a:ea typeface="Calibri" panose="020F0502020204030204" pitchFamily="34" charset="0"/>
            </a:endParaRPr>
          </a:p>
          <a:p>
            <a:pPr marL="257175" indent="-257175">
              <a:lnSpc>
                <a:spcPct val="110000"/>
              </a:lnSpc>
              <a:spcBef>
                <a:spcPts val="0"/>
              </a:spcBef>
              <a:spcAft>
                <a:spcPts val="308"/>
              </a:spcAft>
              <a:buSzPts val="1000"/>
              <a:buFont typeface="Symbol" panose="05050102010706020507" pitchFamily="18" charset="2"/>
              <a:buChar char=""/>
              <a:tabLst>
                <a:tab pos="342900" algn="l"/>
              </a:tabLst>
            </a:pPr>
            <a:r>
              <a:rPr lang="en-US" sz="1000">
                <a:latin typeface="Calibri" panose="020F0502020204030204" pitchFamily="34" charset="0"/>
                <a:ea typeface="Times New Roman" panose="02020603050405020304" pitchFamily="18" charset="0"/>
              </a:rPr>
              <a:t>Reopening plan</a:t>
            </a:r>
            <a:endParaRPr lang="en-US" sz="1000">
              <a:latin typeface="Calibri" panose="020F0502020204030204" pitchFamily="34" charset="0"/>
              <a:ea typeface="Calibri" panose="020F0502020204030204" pitchFamily="34" charset="0"/>
            </a:endParaRPr>
          </a:p>
          <a:p>
            <a:pPr marL="257175" indent="-257175">
              <a:lnSpc>
                <a:spcPct val="110000"/>
              </a:lnSpc>
              <a:spcBef>
                <a:spcPts val="0"/>
              </a:spcBef>
              <a:spcAft>
                <a:spcPts val="308"/>
              </a:spcAft>
              <a:buSzPts val="1000"/>
              <a:buFont typeface="Symbol" panose="05050102010706020507" pitchFamily="18" charset="2"/>
              <a:buChar char=""/>
              <a:tabLst>
                <a:tab pos="342900" algn="l"/>
              </a:tabLst>
            </a:pPr>
            <a:r>
              <a:rPr lang="en-US" sz="1000">
                <a:latin typeface="Calibri" panose="020F0502020204030204" pitchFamily="34" charset="0"/>
                <a:ea typeface="Times New Roman" panose="02020603050405020304" pitchFamily="18" charset="0"/>
              </a:rPr>
              <a:t>Plan to allocate SR funding, in part, to wages or bonuses to retain staff while closed, as applicable.</a:t>
            </a:r>
          </a:p>
          <a:p>
            <a:pPr marL="0" indent="0">
              <a:lnSpc>
                <a:spcPct val="110000"/>
              </a:lnSpc>
              <a:spcBef>
                <a:spcPts val="0"/>
              </a:spcBef>
              <a:spcAft>
                <a:spcPts val="308"/>
              </a:spcAft>
              <a:buSzPts val="1000"/>
              <a:buNone/>
              <a:tabLst>
                <a:tab pos="342900" algn="l"/>
              </a:tabLst>
            </a:pPr>
            <a:endParaRPr lang="en-US" sz="1000">
              <a:latin typeface="Calibri" panose="020F0502020204030204" pitchFamily="34" charset="0"/>
              <a:ea typeface="Calibri" panose="020F0502020204030204" pitchFamily="34" charset="0"/>
            </a:endParaRPr>
          </a:p>
          <a:p>
            <a:pPr marL="0" indent="0">
              <a:lnSpc>
                <a:spcPct val="110000"/>
              </a:lnSpc>
              <a:spcBef>
                <a:spcPts val="0"/>
              </a:spcBef>
              <a:spcAft>
                <a:spcPts val="563"/>
              </a:spcAft>
              <a:buNone/>
            </a:pPr>
            <a:r>
              <a:rPr lang="en-US" sz="1000">
                <a:latin typeface="Calibri" panose="020F0502020204030204" pitchFamily="34" charset="0"/>
                <a:ea typeface="Calibri" panose="020F0502020204030204" pitchFamily="34" charset="0"/>
              </a:rPr>
              <a:t>The Coalition will evaluate this information submitted as well as consider the essential local childcare capacity need in the programs service area and the Covid-19 infection rate of the service area.</a:t>
            </a:r>
          </a:p>
          <a:p>
            <a:pPr marL="0" indent="0">
              <a:lnSpc>
                <a:spcPct val="110000"/>
              </a:lnSpc>
              <a:buNone/>
            </a:pPr>
            <a:endParaRPr lang="en-US" sz="800"/>
          </a:p>
        </p:txBody>
      </p:sp>
      <p:grpSp>
        <p:nvGrpSpPr>
          <p:cNvPr id="10" name="Group 9">
            <a:extLst>
              <a:ext uri="{FF2B5EF4-FFF2-40B4-BE49-F238E27FC236}">
                <a16:creationId xmlns:a16="http://schemas.microsoft.com/office/drawing/2014/main" id="{50580FD3-BAF1-4B54-8369-1BB5FBE495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42809" y="2012810"/>
            <a:ext cx="2751052" cy="3453535"/>
            <a:chOff x="7807230" y="2012810"/>
            <a:chExt cx="3251252" cy="3459865"/>
          </a:xfrm>
        </p:grpSpPr>
        <p:sp>
          <p:nvSpPr>
            <p:cNvPr id="11" name="Rectangle 10">
              <a:extLst>
                <a:ext uri="{FF2B5EF4-FFF2-40B4-BE49-F238E27FC236}">
                  <a16:creationId xmlns:a16="http://schemas.microsoft.com/office/drawing/2014/main" id="{C179CFAE-C32F-4557-8262-63FF7EDAF2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3955C85-62B6-4B8E-9B82-8C0D232AB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solidFill>
              <a:schemeClr val="bg1"/>
            </a:soli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A picture containing text&#10;&#10;Description automatically generated">
            <a:extLst>
              <a:ext uri="{FF2B5EF4-FFF2-40B4-BE49-F238E27FC236}">
                <a16:creationId xmlns:a16="http://schemas.microsoft.com/office/drawing/2014/main" id="{817C3A6C-7A68-48E9-8F41-CE14810521A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665604" y="3245254"/>
            <a:ext cx="2502742" cy="982326"/>
          </a:xfrm>
          <a:prstGeom prst="rect">
            <a:avLst/>
          </a:prstGeom>
        </p:spPr>
      </p:pic>
    </p:spTree>
    <p:extLst>
      <p:ext uri="{BB962C8B-B14F-4D97-AF65-F5344CB8AC3E}">
        <p14:creationId xmlns:p14="http://schemas.microsoft.com/office/powerpoint/2010/main" val="863153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50C08-2E57-4D9C-9482-367883955031}"/>
              </a:ext>
            </a:extLst>
          </p:cNvPr>
          <p:cNvSpPr>
            <a:spLocks noGrp="1"/>
          </p:cNvSpPr>
          <p:nvPr>
            <p:ph type="title"/>
          </p:nvPr>
        </p:nvSpPr>
        <p:spPr>
          <a:xfrm>
            <a:off x="1088684" y="804519"/>
            <a:ext cx="7202456" cy="1049235"/>
          </a:xfrm>
        </p:spPr>
        <p:txBody>
          <a:bodyPr>
            <a:normAutofit/>
          </a:bodyPr>
          <a:lstStyle/>
          <a:p>
            <a:r>
              <a:rPr lang="en-US" dirty="0"/>
              <a:t>Temporary Closures (cont.)</a:t>
            </a:r>
            <a:endParaRPr lang="en-US"/>
          </a:p>
        </p:txBody>
      </p:sp>
      <p:sp>
        <p:nvSpPr>
          <p:cNvPr id="3" name="Content Placeholder 2">
            <a:extLst>
              <a:ext uri="{FF2B5EF4-FFF2-40B4-BE49-F238E27FC236}">
                <a16:creationId xmlns:a16="http://schemas.microsoft.com/office/drawing/2014/main" id="{7F0E70F6-EE38-4256-8676-BE8ECBF773AF}"/>
              </a:ext>
            </a:extLst>
          </p:cNvPr>
          <p:cNvSpPr>
            <a:spLocks noGrp="1"/>
          </p:cNvSpPr>
          <p:nvPr>
            <p:ph idx="1"/>
          </p:nvPr>
        </p:nvSpPr>
        <p:spPr>
          <a:xfrm>
            <a:off x="1088684" y="2015734"/>
            <a:ext cx="4076800" cy="4135684"/>
          </a:xfrm>
        </p:spPr>
        <p:txBody>
          <a:bodyPr>
            <a:normAutofit lnSpcReduction="10000"/>
          </a:bodyPr>
          <a:lstStyle/>
          <a:p>
            <a:pPr marL="0" indent="0">
              <a:lnSpc>
                <a:spcPct val="110000"/>
              </a:lnSpc>
              <a:spcBef>
                <a:spcPts val="0"/>
              </a:spcBef>
              <a:spcAft>
                <a:spcPts val="563"/>
              </a:spcAft>
              <a:buNone/>
            </a:pPr>
            <a:r>
              <a:rPr lang="en-US" sz="1000" b="1">
                <a:latin typeface="Calibri" panose="020F0502020204030204" pitchFamily="34" charset="0"/>
                <a:ea typeface="Calibri" panose="020F0502020204030204" pitchFamily="34" charset="0"/>
              </a:rPr>
              <a:t>For VPK Programs:</a:t>
            </a:r>
            <a:endParaRPr lang="en-US" sz="1000">
              <a:latin typeface="Calibri" panose="020F0502020204030204" pitchFamily="34" charset="0"/>
              <a:ea typeface="Calibri" panose="020F0502020204030204" pitchFamily="34" charset="0"/>
            </a:endParaRPr>
          </a:p>
          <a:p>
            <a:pPr marL="0" indent="0">
              <a:lnSpc>
                <a:spcPct val="110000"/>
              </a:lnSpc>
              <a:spcBef>
                <a:spcPts val="0"/>
              </a:spcBef>
              <a:spcAft>
                <a:spcPts val="563"/>
              </a:spcAft>
              <a:buNone/>
            </a:pPr>
            <a:r>
              <a:rPr lang="en-US" sz="1000">
                <a:latin typeface="Calibri" panose="020F0502020204030204" pitchFamily="34" charset="0"/>
                <a:ea typeface="Calibri" panose="020F0502020204030204" pitchFamily="34" charset="0"/>
              </a:rPr>
              <a:t>VPK programs will follow rule 6M-8.204 – Uniform Attendance Policy for Funding the VPK Program regarding temporary closures.  During temporary closures caused by emergency circumstances a student is considered to have attended and will be reimbursed all VPK program hours offered during a temporary closure caused by emergency circumstances for a combined total of five (5) instructional days for each VPK class if the provider submits notification in writing to the coalition the dates which the provider was closed.  However, a temporary closure caused by emergency circumstances is not payable for any student who does not attend a VPK instructional day following the closure.  A provider shall revise its class schedule to restore VPK instructional days which are lost due to temporary closures caused by emergency circumstances in excess of a total of five (5) instructional days for a VPK class.  Additionally, a provider may revise its class schedule to restore the instructional days lost as a result of a temporary closure caused by emergency circumstances instead of accepting payment for a temporary closure.  </a:t>
            </a:r>
          </a:p>
          <a:p>
            <a:pPr marL="0" indent="0">
              <a:lnSpc>
                <a:spcPct val="110000"/>
              </a:lnSpc>
              <a:spcBef>
                <a:spcPts val="0"/>
              </a:spcBef>
              <a:spcAft>
                <a:spcPts val="563"/>
              </a:spcAft>
              <a:buNone/>
            </a:pPr>
            <a:r>
              <a:rPr lang="en-US" sz="1000">
                <a:latin typeface="Calibri" panose="020F0502020204030204" pitchFamily="34" charset="0"/>
                <a:ea typeface="Calibri" panose="020F0502020204030204" pitchFamily="34" charset="0"/>
              </a:rPr>
              <a:t>If your VPK program is instructed by the local Health Department to close, please complete the VPK Initial Notification of Closure form attached by the end of the business on the first day of closure and email to </a:t>
            </a:r>
            <a:r>
              <a:rPr lang="en-US" sz="1000" u="sng">
                <a:latin typeface="Calibri" panose="020F0502020204030204" pitchFamily="34" charset="0"/>
                <a:ea typeface="Calibri" panose="020F0502020204030204" pitchFamily="34" charset="0"/>
                <a:hlinkClick r:id="rId2"/>
              </a:rPr>
              <a:t>ccrrhotline@ecs4kids.org</a:t>
            </a:r>
            <a:r>
              <a:rPr lang="en-US" sz="1000">
                <a:latin typeface="Calibri" panose="020F0502020204030204" pitchFamily="34" charset="0"/>
                <a:ea typeface="Calibri" panose="020F0502020204030204" pitchFamily="34" charset="0"/>
              </a:rPr>
              <a:t>.  Once your VPK program is able to resume, please complete the VPK resumption of Services within two business days following the resumption of services to </a:t>
            </a:r>
            <a:r>
              <a:rPr lang="en-US" sz="1000" u="sng">
                <a:latin typeface="Calibri" panose="020F0502020204030204" pitchFamily="34" charset="0"/>
                <a:ea typeface="Calibri" panose="020F0502020204030204" pitchFamily="34" charset="0"/>
                <a:hlinkClick r:id="rId2"/>
              </a:rPr>
              <a:t>ccrrhotline@ecs4kids.org</a:t>
            </a:r>
            <a:r>
              <a:rPr lang="en-US" sz="1000">
                <a:latin typeface="Calibri" panose="020F0502020204030204" pitchFamily="34" charset="0"/>
                <a:ea typeface="Calibri" panose="020F0502020204030204" pitchFamily="34" charset="0"/>
              </a:rPr>
              <a:t>.  You will also need to update your calendar/class in your VPK Application based on the attached guidance.</a:t>
            </a:r>
          </a:p>
          <a:p>
            <a:pPr>
              <a:lnSpc>
                <a:spcPct val="110000"/>
              </a:lnSpc>
            </a:pPr>
            <a:endParaRPr lang="en-US" sz="800"/>
          </a:p>
        </p:txBody>
      </p:sp>
      <p:grpSp>
        <p:nvGrpSpPr>
          <p:cNvPr id="11" name="Group 10">
            <a:extLst>
              <a:ext uri="{FF2B5EF4-FFF2-40B4-BE49-F238E27FC236}">
                <a16:creationId xmlns:a16="http://schemas.microsoft.com/office/drawing/2014/main" id="{50580FD3-BAF1-4B54-8369-1BB5FBE495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42809" y="2012810"/>
            <a:ext cx="2751052" cy="3453535"/>
            <a:chOff x="7807230" y="2012810"/>
            <a:chExt cx="3251252" cy="3459865"/>
          </a:xfrm>
        </p:grpSpPr>
        <p:sp>
          <p:nvSpPr>
            <p:cNvPr id="12" name="Rectangle 11">
              <a:extLst>
                <a:ext uri="{FF2B5EF4-FFF2-40B4-BE49-F238E27FC236}">
                  <a16:creationId xmlns:a16="http://schemas.microsoft.com/office/drawing/2014/main" id="{C179CFAE-C32F-4557-8262-63FF7EDAF2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3955C85-62B6-4B8E-9B82-8C0D232AB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solidFill>
              <a:schemeClr val="bg1"/>
            </a:soli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A picture containing text&#10;&#10;Description automatically generated">
            <a:extLst>
              <a:ext uri="{FF2B5EF4-FFF2-40B4-BE49-F238E27FC236}">
                <a16:creationId xmlns:a16="http://schemas.microsoft.com/office/drawing/2014/main" id="{E746323F-5A03-47F8-BB05-4C200F8D517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665604" y="2985595"/>
            <a:ext cx="2502742" cy="1501645"/>
          </a:xfrm>
          <a:prstGeom prst="rect">
            <a:avLst/>
          </a:prstGeom>
        </p:spPr>
      </p:pic>
    </p:spTree>
    <p:extLst>
      <p:ext uri="{BB962C8B-B14F-4D97-AF65-F5344CB8AC3E}">
        <p14:creationId xmlns:p14="http://schemas.microsoft.com/office/powerpoint/2010/main" val="41591970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VPK Summer Classrooms for 2020-21</a:t>
            </a:r>
          </a:p>
        </p:txBody>
      </p:sp>
      <p:sp>
        <p:nvSpPr>
          <p:cNvPr id="3" name="Content Placeholder 2"/>
          <p:cNvSpPr>
            <a:spLocks noGrp="1"/>
          </p:cNvSpPr>
          <p:nvPr>
            <p:ph idx="1"/>
          </p:nvPr>
        </p:nvSpPr>
        <p:spPr>
          <a:xfrm>
            <a:off x="1614489" y="2527102"/>
            <a:ext cx="3303050" cy="2447628"/>
          </a:xfrm>
        </p:spPr>
        <p:txBody>
          <a:bodyPr>
            <a:normAutofit fontScale="62500" lnSpcReduction="20000"/>
          </a:bodyPr>
          <a:lstStyle/>
          <a:p>
            <a:endParaRPr lang="en-US"/>
          </a:p>
          <a:p>
            <a:pPr marL="0" indent="0">
              <a:buNone/>
            </a:pPr>
            <a:r>
              <a:rPr lang="en-US"/>
              <a:t>If you plan on offering VPK for Summer 2021, please go to you 20/21 VPK application and set up your summer calendar and summer classroom.  You can add new teachers as you normally would or if it is an existing teacher that is Summer qualified you can use that teacher and just need to assign them to the Summer classroom.</a:t>
            </a:r>
          </a:p>
          <a:p>
            <a:pPr marL="0" indent="0">
              <a:buNone/>
            </a:pPr>
            <a:r>
              <a:rPr lang="en-US"/>
              <a:t>	</a:t>
            </a:r>
            <a:endParaRPr lang="en-US">
              <a:solidFill>
                <a:srgbClr val="FF0000"/>
              </a:solidFill>
            </a:endParaRPr>
          </a:p>
        </p:txBody>
      </p:sp>
      <p:pic>
        <p:nvPicPr>
          <p:cNvPr id="2050" name="Picture 2" descr="Image result for clip art summer">
            <a:extLst>
              <a:ext uri="{FF2B5EF4-FFF2-40B4-BE49-F238E27FC236}">
                <a16:creationId xmlns:a16="http://schemas.microsoft.com/office/drawing/2014/main" id="{0FF16336-A6C7-4172-8778-6B1580E05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9113" y="2834283"/>
            <a:ext cx="1751008" cy="1712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3857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8684" y="804519"/>
            <a:ext cx="7202456" cy="1049235"/>
          </a:xfrm>
        </p:spPr>
        <p:txBody>
          <a:bodyPr>
            <a:normAutofit/>
          </a:bodyPr>
          <a:lstStyle/>
          <a:p>
            <a:r>
              <a:rPr lang="en-US"/>
              <a:t>Annual Provider Update Process </a:t>
            </a:r>
          </a:p>
        </p:txBody>
      </p:sp>
      <p:pic>
        <p:nvPicPr>
          <p:cNvPr id="3074" name="Picture 2" descr="AAPA Update on Annual Meeting Status">
            <a:extLst>
              <a:ext uri="{FF2B5EF4-FFF2-40B4-BE49-F238E27FC236}">
                <a16:creationId xmlns:a16="http://schemas.microsoft.com/office/drawing/2014/main" id="{788B572D-E7FC-4B4E-B801-E98F36376A3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88684" y="2304062"/>
            <a:ext cx="3720332" cy="287395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169224" y="2015734"/>
            <a:ext cx="3121916" cy="4037747"/>
          </a:xfrm>
        </p:spPr>
        <p:txBody>
          <a:bodyPr>
            <a:normAutofit/>
          </a:bodyPr>
          <a:lstStyle/>
          <a:p>
            <a:pPr marL="0" indent="0">
              <a:lnSpc>
                <a:spcPct val="110000"/>
              </a:lnSpc>
              <a:buNone/>
            </a:pPr>
            <a:r>
              <a:rPr lang="en-US" sz="1200"/>
              <a:t>6M-9.300 (8)(a) Provider Updates</a:t>
            </a:r>
          </a:p>
          <a:p>
            <a:pPr marL="0" indent="0">
              <a:lnSpc>
                <a:spcPct val="110000"/>
              </a:lnSpc>
              <a:buNone/>
            </a:pPr>
            <a:r>
              <a:rPr lang="en-US" sz="1200"/>
              <a:t>Each CCR&amp;R Organization shall ensure that provider information for each legally operating childcare, early learning or school-age provider, and each provider receiving state or federal funds within the CCR&amp;R organization's service area, is updated and approved between </a:t>
            </a:r>
          </a:p>
          <a:p>
            <a:pPr marL="0" indent="0">
              <a:lnSpc>
                <a:spcPct val="110000"/>
              </a:lnSpc>
              <a:buNone/>
            </a:pPr>
            <a:r>
              <a:rPr lang="en-US" sz="1200" b="1" u="sng"/>
              <a:t>January 1 and May 31</a:t>
            </a:r>
            <a:r>
              <a:rPr lang="en-US" sz="1200"/>
              <a:t> of each calendar year in the single statewide information system maintained by the Office of Early Learning. </a:t>
            </a:r>
          </a:p>
          <a:p>
            <a:pPr marL="0" indent="0">
              <a:lnSpc>
                <a:spcPct val="110000"/>
              </a:lnSpc>
              <a:buNone/>
            </a:pPr>
            <a:r>
              <a:rPr lang="en-US" sz="1200"/>
              <a:t>The 2021-22 Profiles are now available to be completed and submitted</a:t>
            </a:r>
          </a:p>
          <a:p>
            <a:pPr marL="0" indent="0">
              <a:lnSpc>
                <a:spcPct val="110000"/>
              </a:lnSpc>
              <a:buNone/>
            </a:pPr>
            <a:r>
              <a:rPr lang="en-US" sz="1200"/>
              <a:t>Your 2021-22 Profile must be active before we can begin the process for contracting for SR &amp; VPK. The SR &amp; VPK Contracts should be available in March.</a:t>
            </a:r>
          </a:p>
        </p:txBody>
      </p:sp>
    </p:spTree>
    <p:extLst>
      <p:ext uri="{BB962C8B-B14F-4D97-AF65-F5344CB8AC3E}">
        <p14:creationId xmlns:p14="http://schemas.microsoft.com/office/powerpoint/2010/main" val="23641973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DB58B-4AC4-45BF-8B75-DCD63609FE87}"/>
              </a:ext>
            </a:extLst>
          </p:cNvPr>
          <p:cNvSpPr>
            <a:spLocks noGrp="1"/>
          </p:cNvSpPr>
          <p:nvPr>
            <p:ph type="title"/>
          </p:nvPr>
        </p:nvSpPr>
        <p:spPr/>
        <p:txBody>
          <a:bodyPr/>
          <a:lstStyle/>
          <a:p>
            <a:pPr algn="ctr"/>
            <a:r>
              <a:rPr lang="en-US"/>
              <a:t>E-Verify Requirements</a:t>
            </a:r>
          </a:p>
        </p:txBody>
      </p:sp>
      <p:sp>
        <p:nvSpPr>
          <p:cNvPr id="3" name="Content Placeholder 2">
            <a:extLst>
              <a:ext uri="{FF2B5EF4-FFF2-40B4-BE49-F238E27FC236}">
                <a16:creationId xmlns:a16="http://schemas.microsoft.com/office/drawing/2014/main" id="{E9E025F0-56DE-49E1-A4FF-B9317AA14A31}"/>
              </a:ext>
            </a:extLst>
          </p:cNvPr>
          <p:cNvSpPr>
            <a:spLocks noGrp="1"/>
          </p:cNvSpPr>
          <p:nvPr>
            <p:ph idx="1"/>
          </p:nvPr>
        </p:nvSpPr>
        <p:spPr/>
        <p:txBody>
          <a:bodyPr>
            <a:normAutofit fontScale="92500"/>
          </a:bodyPr>
          <a:lstStyle/>
          <a:p>
            <a:pPr marL="0" indent="0">
              <a:buNone/>
            </a:pPr>
            <a:r>
              <a:rPr lang="en-US" sz="1350" b="1">
                <a:solidFill>
                  <a:srgbClr val="000000"/>
                </a:solidFill>
                <a:latin typeface="Calibri" panose="020F0502020204030204" pitchFamily="34" charset="0"/>
                <a:ea typeface="Calibri" panose="020F0502020204030204" pitchFamily="34" charset="0"/>
              </a:rPr>
              <a:t>Effective January 1, 2021</a:t>
            </a:r>
            <a:r>
              <a:rPr lang="en-US" sz="1350">
                <a:solidFill>
                  <a:srgbClr val="000000"/>
                </a:solidFill>
                <a:latin typeface="Calibri" panose="020F0502020204030204" pitchFamily="34" charset="0"/>
                <a:ea typeface="Calibri" panose="020F0502020204030204" pitchFamily="34" charset="0"/>
              </a:rPr>
              <a:t> per the Office of Early Learning all contracted childcare providers will be </a:t>
            </a:r>
            <a:r>
              <a:rPr lang="en-US" sz="1350" b="1">
                <a:solidFill>
                  <a:srgbClr val="000000"/>
                </a:solidFill>
                <a:latin typeface="Calibri" panose="020F0502020204030204" pitchFamily="34" charset="0"/>
                <a:ea typeface="Calibri" panose="020F0502020204030204" pitchFamily="34" charset="0"/>
              </a:rPr>
              <a:t>required to use E-Verify for all new hires</a:t>
            </a:r>
            <a:r>
              <a:rPr lang="en-US" sz="1350">
                <a:solidFill>
                  <a:srgbClr val="000000"/>
                </a:solidFill>
                <a:latin typeface="Calibri" panose="020F0502020204030204" pitchFamily="34" charset="0"/>
                <a:ea typeface="Calibri" panose="020F0502020204030204" pitchFamily="34" charset="0"/>
              </a:rPr>
              <a:t>. Therefore, there is now an additional requirement for the </a:t>
            </a:r>
            <a:r>
              <a:rPr lang="en-US" sz="1350" b="1">
                <a:solidFill>
                  <a:srgbClr val="000000"/>
                </a:solidFill>
                <a:latin typeface="Calibri" panose="020F0502020204030204" pitchFamily="34" charset="0"/>
                <a:ea typeface="Calibri" panose="020F0502020204030204" pitchFamily="34" charset="0"/>
              </a:rPr>
              <a:t>2021-2022 Provider Profiles</a:t>
            </a:r>
            <a:r>
              <a:rPr lang="en-US" sz="1350">
                <a:solidFill>
                  <a:srgbClr val="000000"/>
                </a:solidFill>
                <a:latin typeface="Calibri" panose="020F0502020204030204" pitchFamily="34" charset="0"/>
                <a:ea typeface="Calibri" panose="020F0502020204030204" pitchFamily="34" charset="0"/>
              </a:rPr>
              <a:t> that all contracted School Readiness and VPK providers need to complete. </a:t>
            </a:r>
          </a:p>
          <a:p>
            <a:pPr marL="0" indent="0">
              <a:buNone/>
            </a:pPr>
            <a:r>
              <a:rPr lang="en-US" sz="1350" b="1">
                <a:solidFill>
                  <a:srgbClr val="000000"/>
                </a:solidFill>
                <a:latin typeface="Calibri" panose="020F0502020204030204" pitchFamily="34" charset="0"/>
                <a:ea typeface="Calibri" panose="020F0502020204030204" pitchFamily="34" charset="0"/>
              </a:rPr>
              <a:t>Providers are now required to sign and upload an affidavit</a:t>
            </a:r>
            <a:r>
              <a:rPr lang="en-US" sz="1350">
                <a:solidFill>
                  <a:srgbClr val="000000"/>
                </a:solidFill>
                <a:latin typeface="Calibri" panose="020F0502020204030204" pitchFamily="34" charset="0"/>
                <a:ea typeface="Calibri" panose="020F0502020204030204" pitchFamily="34" charset="0"/>
              </a:rPr>
              <a:t> stating that it does not employ, contract with, or subcontract with an unauthorized alien. </a:t>
            </a:r>
            <a:r>
              <a:rPr lang="en-US" sz="1350" b="1">
                <a:solidFill>
                  <a:srgbClr val="000000"/>
                </a:solidFill>
                <a:latin typeface="Calibri" panose="020F0502020204030204" pitchFamily="34" charset="0"/>
                <a:ea typeface="Calibri" panose="020F0502020204030204" pitchFamily="34" charset="0"/>
              </a:rPr>
              <a:t>The affidavit must be notarized</a:t>
            </a:r>
            <a:r>
              <a:rPr lang="en-US" sz="1350">
                <a:solidFill>
                  <a:srgbClr val="000000"/>
                </a:solidFill>
                <a:latin typeface="Calibri" panose="020F0502020204030204" pitchFamily="34" charset="0"/>
                <a:ea typeface="Calibri" panose="020F0502020204030204" pitchFamily="34" charset="0"/>
              </a:rPr>
              <a:t>. ECS will not be able to certify any new contracts after January 1, 2021 without an uploaded affidavit as ECS is now required to maintain a copy on file.  </a:t>
            </a:r>
          </a:p>
          <a:p>
            <a:pPr marL="0" indent="0">
              <a:buNone/>
            </a:pPr>
            <a:r>
              <a:rPr lang="en-US" sz="1350">
                <a:solidFill>
                  <a:srgbClr val="000000"/>
                </a:solidFill>
                <a:latin typeface="Calibri" panose="020F0502020204030204" pitchFamily="34" charset="0"/>
                <a:ea typeface="Calibri" panose="020F0502020204030204" pitchFamily="34" charset="0"/>
              </a:rPr>
              <a:t>In addition to completing the affidavit, you are required to register for E-Verify at </a:t>
            </a:r>
            <a:r>
              <a:rPr lang="en-US" sz="1350" u="sng">
                <a:solidFill>
                  <a:srgbClr val="0000FF"/>
                </a:solidFill>
                <a:latin typeface="Calibri" panose="020F0502020204030204" pitchFamily="34" charset="0"/>
                <a:ea typeface="Calibri" panose="020F0502020204030204" pitchFamily="34" charset="0"/>
                <a:hlinkClick r:id="rId2"/>
              </a:rPr>
              <a:t>https://www.e-verify.gov/</a:t>
            </a:r>
            <a:endParaRPr lang="en-US" sz="1350" u="sng">
              <a:solidFill>
                <a:srgbClr val="0000FF"/>
              </a:solidFill>
              <a:latin typeface="Calibri" panose="020F0502020204030204" pitchFamily="34" charset="0"/>
              <a:ea typeface="Calibri" panose="020F0502020204030204" pitchFamily="34" charset="0"/>
            </a:endParaRPr>
          </a:p>
          <a:p>
            <a:pPr marL="0" indent="0">
              <a:buNone/>
            </a:pPr>
            <a:r>
              <a:rPr lang="en-US" sz="1350">
                <a:solidFill>
                  <a:srgbClr val="000000"/>
                </a:solidFill>
                <a:latin typeface="Calibri" panose="020F0502020204030204" pitchFamily="34" charset="0"/>
              </a:rPr>
              <a:t>Enrolling in E-Verify is a simple and easy process, open to any U.S. employer. To help you get started, a short video showing the step-by-step process is available at the following link: </a:t>
            </a:r>
          </a:p>
          <a:p>
            <a:pPr marL="0" indent="0">
              <a:buNone/>
            </a:pPr>
            <a:r>
              <a:rPr lang="en-US" sz="1350">
                <a:solidFill>
                  <a:schemeClr val="accent1"/>
                </a:solidFill>
                <a:latin typeface="Calibri" panose="020F0502020204030204" pitchFamily="34" charset="0"/>
              </a:rPr>
              <a:t>https://www.youtube.com/watch?v=INoFQTYlOAQ&amp;feature=youtu.be.</a:t>
            </a:r>
          </a:p>
          <a:p>
            <a:pPr marL="0" indent="0">
              <a:buNone/>
            </a:pPr>
            <a:endParaRPr lang="en-US" sz="1350"/>
          </a:p>
        </p:txBody>
      </p:sp>
      <p:pic>
        <p:nvPicPr>
          <p:cNvPr id="5" name="Picture 4" descr="Logo, company name&#10;&#10;Description automatically generated">
            <a:extLst>
              <a:ext uri="{FF2B5EF4-FFF2-40B4-BE49-F238E27FC236}">
                <a16:creationId xmlns:a16="http://schemas.microsoft.com/office/drawing/2014/main" id="{92EF1DFC-F275-4D9A-8C3A-9CE73FBADE9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264387" y="5466346"/>
            <a:ext cx="3950208" cy="1115568"/>
          </a:xfrm>
          <a:prstGeom prst="rect">
            <a:avLst/>
          </a:prstGeom>
        </p:spPr>
      </p:pic>
    </p:spTree>
    <p:extLst>
      <p:ext uri="{BB962C8B-B14F-4D97-AF65-F5344CB8AC3E}">
        <p14:creationId xmlns:p14="http://schemas.microsoft.com/office/powerpoint/2010/main" val="18667715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063229"/>
            <a:ext cx="4629150" cy="857250"/>
          </a:xfrm>
        </p:spPr>
        <p:txBody>
          <a:bodyPr>
            <a:normAutofit/>
          </a:bodyPr>
          <a:lstStyle/>
          <a:p>
            <a:r>
              <a:rPr lang="en-US" sz="2400"/>
              <a:t>Contract Department Staff</a:t>
            </a:r>
          </a:p>
        </p:txBody>
      </p:sp>
      <p:sp>
        <p:nvSpPr>
          <p:cNvPr id="3" name="Content Placeholder 2"/>
          <p:cNvSpPr>
            <a:spLocks noGrp="1"/>
          </p:cNvSpPr>
          <p:nvPr>
            <p:ph idx="1"/>
          </p:nvPr>
        </p:nvSpPr>
        <p:spPr>
          <a:xfrm>
            <a:off x="1019397" y="3516719"/>
            <a:ext cx="6763636" cy="1656022"/>
          </a:xfrm>
        </p:spPr>
        <p:txBody>
          <a:bodyPr>
            <a:normAutofit fontScale="92500" lnSpcReduction="20000"/>
          </a:bodyPr>
          <a:lstStyle/>
          <a:p>
            <a:r>
              <a:rPr lang="en-US"/>
              <a:t>Sarah March, Contract Coordinator, ext. 2206</a:t>
            </a:r>
          </a:p>
          <a:p>
            <a:r>
              <a:rPr lang="en-US"/>
              <a:t>Roushawn Saunders, Contract Specialist, ext. 2241</a:t>
            </a:r>
          </a:p>
          <a:p>
            <a:r>
              <a:rPr lang="en-US"/>
              <a:t>Robin Morse, Contract Specialist, ext. 2101</a:t>
            </a:r>
          </a:p>
          <a:p>
            <a:r>
              <a:rPr lang="en-US"/>
              <a:t>Melisha Farmer, Contract Monitor, ext. 2243</a:t>
            </a:r>
          </a:p>
        </p:txBody>
      </p:sp>
      <p:pic>
        <p:nvPicPr>
          <p:cNvPr id="2050" name="Picture 2" descr="C:\Documents and Settings\awilliams\Local Settings\Temporary Internet Files\Content.IE5\PJ78YL0X\large-telephone-phone-classic-33.3-15657[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6500" y="1143000"/>
            <a:ext cx="1100214" cy="1028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4E9472C-85FA-457B-854C-FE6C3BD2FE0D}"/>
              </a:ext>
            </a:extLst>
          </p:cNvPr>
          <p:cNvSpPr txBox="1"/>
          <p:nvPr/>
        </p:nvSpPr>
        <p:spPr>
          <a:xfrm>
            <a:off x="709724" y="2037464"/>
            <a:ext cx="4960088" cy="1200329"/>
          </a:xfrm>
          <a:prstGeom prst="rect">
            <a:avLst/>
          </a:prstGeom>
          <a:noFill/>
        </p:spPr>
        <p:txBody>
          <a:bodyPr wrap="square" rtlCol="0">
            <a:spAutoFit/>
          </a:bodyPr>
          <a:lstStyle/>
          <a:p>
            <a:r>
              <a:rPr lang="en-US"/>
              <a:t>If you have any questions regarding Profiles or Contracts, SR or VPK, please reach out to the </a:t>
            </a:r>
            <a:r>
              <a:rPr lang="en-US" b="1"/>
              <a:t>Contract Department </a:t>
            </a:r>
            <a:r>
              <a:rPr lang="en-US"/>
              <a:t>at </a:t>
            </a:r>
            <a:r>
              <a:rPr lang="en-US" b="1"/>
              <a:t>(904) 726-1500 ext 7054</a:t>
            </a:r>
            <a:r>
              <a:rPr lang="en-US"/>
              <a:t>.</a:t>
            </a:r>
          </a:p>
        </p:txBody>
      </p:sp>
    </p:spTree>
    <p:extLst>
      <p:ext uri="{BB962C8B-B14F-4D97-AF65-F5344CB8AC3E}">
        <p14:creationId xmlns:p14="http://schemas.microsoft.com/office/powerpoint/2010/main" val="38319743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1485900"/>
            <a:ext cx="6172200" cy="857250"/>
          </a:xfrm>
        </p:spPr>
        <p:txBody>
          <a:bodyPr/>
          <a:lstStyle/>
          <a:p>
            <a:r>
              <a:rPr lang="en-US"/>
              <a:t>Questions?</a:t>
            </a:r>
          </a:p>
        </p:txBody>
      </p:sp>
      <p:pic>
        <p:nvPicPr>
          <p:cNvPr id="4098" name="Picture 2" descr="C:\Documents and Settings\awilliams\Local Settings\Temporary Internet Files\Content.IE5\EJDCVWIK\450px-Blue_question_mark.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7506" y="2253853"/>
            <a:ext cx="3214688" cy="3214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563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5"/>
          <p:cNvPicPr preferRelativeResize="0"/>
          <p:nvPr/>
        </p:nvPicPr>
        <p:blipFill>
          <a:blip r:embed="rId3">
            <a:alphaModFix/>
          </a:blip>
          <a:stretch>
            <a:fillRect/>
          </a:stretch>
        </p:blipFill>
        <p:spPr>
          <a:xfrm>
            <a:off x="3290655" y="6398340"/>
            <a:ext cx="1655363" cy="255719"/>
          </a:xfrm>
          <a:prstGeom prst="rect">
            <a:avLst/>
          </a:prstGeom>
          <a:noFill/>
          <a:ln>
            <a:noFill/>
          </a:ln>
        </p:spPr>
      </p:pic>
      <p:pic>
        <p:nvPicPr>
          <p:cNvPr id="64" name="Google Shape;64;p15"/>
          <p:cNvPicPr preferRelativeResize="0"/>
          <p:nvPr/>
        </p:nvPicPr>
        <p:blipFill>
          <a:blip r:embed="rId4">
            <a:alphaModFix/>
          </a:blip>
          <a:stretch>
            <a:fillRect/>
          </a:stretch>
        </p:blipFill>
        <p:spPr>
          <a:xfrm>
            <a:off x="5734832" y="6243492"/>
            <a:ext cx="1041155" cy="493182"/>
          </a:xfrm>
          <a:prstGeom prst="rect">
            <a:avLst/>
          </a:prstGeom>
          <a:noFill/>
          <a:ln>
            <a:noFill/>
          </a:ln>
        </p:spPr>
      </p:pic>
      <p:pic>
        <p:nvPicPr>
          <p:cNvPr id="65" name="Google Shape;65;p15"/>
          <p:cNvPicPr preferRelativeResize="0"/>
          <p:nvPr/>
        </p:nvPicPr>
        <p:blipFill>
          <a:blip r:embed="rId5">
            <a:alphaModFix/>
          </a:blip>
          <a:stretch>
            <a:fillRect/>
          </a:stretch>
        </p:blipFill>
        <p:spPr>
          <a:xfrm>
            <a:off x="7564801" y="6287823"/>
            <a:ext cx="1271915" cy="255641"/>
          </a:xfrm>
          <a:prstGeom prst="rect">
            <a:avLst/>
          </a:prstGeom>
          <a:noFill/>
          <a:ln>
            <a:noFill/>
          </a:ln>
        </p:spPr>
      </p:pic>
      <p:pic>
        <p:nvPicPr>
          <p:cNvPr id="66" name="Google Shape;66;p15"/>
          <p:cNvPicPr preferRelativeResize="0"/>
          <p:nvPr/>
        </p:nvPicPr>
        <p:blipFill>
          <a:blip r:embed="rId6">
            <a:alphaModFix/>
          </a:blip>
          <a:stretch>
            <a:fillRect/>
          </a:stretch>
        </p:blipFill>
        <p:spPr>
          <a:xfrm>
            <a:off x="311700" y="1849856"/>
            <a:ext cx="8520600" cy="3176886"/>
          </a:xfrm>
          <a:prstGeom prst="rect">
            <a:avLst/>
          </a:prstGeom>
          <a:solidFill>
            <a:schemeClr val="tx2"/>
          </a:solidFill>
          <a:ln>
            <a:noFill/>
          </a:ln>
        </p:spPr>
      </p:pic>
      <p:sp>
        <p:nvSpPr>
          <p:cNvPr id="67" name="Google Shape;67;p15"/>
          <p:cNvSpPr txBox="1"/>
          <p:nvPr/>
        </p:nvSpPr>
        <p:spPr>
          <a:xfrm>
            <a:off x="623400" y="4644992"/>
            <a:ext cx="8520600" cy="76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4200" b="1">
              <a:solidFill>
                <a:srgbClr val="FFFFFF"/>
              </a:solidFill>
              <a:latin typeface="Montserrat"/>
              <a:ea typeface="Montserrat"/>
              <a:cs typeface="Montserrat"/>
              <a:sym typeface="Montserrat"/>
            </a:endParaRPr>
          </a:p>
        </p:txBody>
      </p:sp>
      <p:pic>
        <p:nvPicPr>
          <p:cNvPr id="3" name="Picture 2" descr="A close up of a logo&#10;&#10;Description automatically generated">
            <a:extLst>
              <a:ext uri="{FF2B5EF4-FFF2-40B4-BE49-F238E27FC236}">
                <a16:creationId xmlns:a16="http://schemas.microsoft.com/office/drawing/2014/main" id="{C5B2C076-D5F8-4941-8AA5-A22CA24D19CB}"/>
              </a:ext>
            </a:extLst>
          </p:cNvPr>
          <p:cNvPicPr>
            <a:picLocks noChangeAspect="1"/>
          </p:cNvPicPr>
          <p:nvPr/>
        </p:nvPicPr>
        <p:blipFill>
          <a:blip r:embed="rId7"/>
          <a:stretch>
            <a:fillRect/>
          </a:stretch>
        </p:blipFill>
        <p:spPr>
          <a:xfrm>
            <a:off x="1566157" y="6034590"/>
            <a:ext cx="689311" cy="747903"/>
          </a:xfrm>
          <a:prstGeom prst="rect">
            <a:avLst/>
          </a:prstGeom>
        </p:spPr>
      </p:pic>
      <p:pic>
        <p:nvPicPr>
          <p:cNvPr id="5" name="Picture 4" descr="A picture containing table&#10;&#10;Description automatically generated">
            <a:extLst>
              <a:ext uri="{FF2B5EF4-FFF2-40B4-BE49-F238E27FC236}">
                <a16:creationId xmlns:a16="http://schemas.microsoft.com/office/drawing/2014/main" id="{73D4858F-39E2-4323-B886-4E5D8D1E2F1F}"/>
              </a:ext>
            </a:extLst>
          </p:cNvPr>
          <p:cNvPicPr>
            <a:picLocks noChangeAspect="1"/>
          </p:cNvPicPr>
          <p:nvPr/>
        </p:nvPicPr>
        <p:blipFill>
          <a:blip r:embed="rId8"/>
          <a:stretch>
            <a:fillRect/>
          </a:stretch>
        </p:blipFill>
        <p:spPr>
          <a:xfrm>
            <a:off x="164445" y="6168926"/>
            <a:ext cx="713682" cy="64231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E724B9E8-02C8-4B2E-8770-A00A67760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8" name="Picture 137">
            <a:extLst>
              <a:ext uri="{FF2B5EF4-FFF2-40B4-BE49-F238E27FC236}">
                <a16:creationId xmlns:a16="http://schemas.microsoft.com/office/drawing/2014/main" id="{7B8AE548-0BFA-4792-9962-3375923C76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40" name="Straight Connector 139">
            <a:extLst>
              <a:ext uri="{FF2B5EF4-FFF2-40B4-BE49-F238E27FC236}">
                <a16:creationId xmlns:a16="http://schemas.microsoft.com/office/drawing/2014/main" id="{67639EF4-FA83-4D85-90FE-B831AF283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CC87E76A-8F50-413D-9BFC-C5A1525BD9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44" name="Rectangle 143">
            <a:extLst>
              <a:ext uri="{FF2B5EF4-FFF2-40B4-BE49-F238E27FC236}">
                <a16:creationId xmlns:a16="http://schemas.microsoft.com/office/drawing/2014/main" id="{0F28EA84-13B4-4494-A4D3-8DE462FF0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6BEB1B24-66CE-4D63-A39D-2D1B481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494475" y="1474969"/>
            <a:ext cx="2117940" cy="1868760"/>
          </a:xfrm>
        </p:spPr>
        <p:txBody>
          <a:bodyPr vert="horz" lIns="91440" tIns="45720" rIns="91440" bIns="0" rtlCol="0" anchor="b">
            <a:normAutofit/>
          </a:bodyPr>
          <a:lstStyle/>
          <a:p>
            <a:pPr defTabSz="914400"/>
            <a:r>
              <a:rPr lang="en-US" sz="2600"/>
              <a:t>School Readiness Education</a:t>
            </a:r>
          </a:p>
        </p:txBody>
      </p:sp>
      <p:cxnSp>
        <p:nvCxnSpPr>
          <p:cNvPr id="148" name="Straight Connector 147">
            <a:extLst>
              <a:ext uri="{FF2B5EF4-FFF2-40B4-BE49-F238E27FC236}">
                <a16:creationId xmlns:a16="http://schemas.microsoft.com/office/drawing/2014/main" id="{78DE337D-1DBA-4536-8145-B43EE65C74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475" y="3528543"/>
            <a:ext cx="211794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6" name="Picture 2" descr="C:\Users\ssutter\AppData\Local\Microsoft\Windows\Temporary Internet Files\Content.IE5\67XWGRL4\Preschool_House[1].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992109" y="1715891"/>
            <a:ext cx="2769862" cy="267971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sutter\AppData\Local\Microsoft\Windows\Temporary Internet Files\Content.IE5\HEEV54JW\ed-news-color[1].gif"/>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884765" y="759180"/>
            <a:ext cx="2765376" cy="19357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r="65672"/>
          <a:stretch/>
        </p:blipFill>
        <p:spPr>
          <a:xfrm>
            <a:off x="6175964" y="3138486"/>
            <a:ext cx="2182523" cy="2491907"/>
          </a:xfrm>
          <a:prstGeom prst="rect">
            <a:avLst/>
          </a:prstGeom>
        </p:spPr>
      </p:pic>
      <p:pic>
        <p:nvPicPr>
          <p:cNvPr id="150" name="Picture 149">
            <a:extLst>
              <a:ext uri="{FF2B5EF4-FFF2-40B4-BE49-F238E27FC236}">
                <a16:creationId xmlns:a16="http://schemas.microsoft.com/office/drawing/2014/main" id="{E7233926-059A-41AD-A9F2-56552CF4FF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52" name="Straight Connector 151">
            <a:extLst>
              <a:ext uri="{FF2B5EF4-FFF2-40B4-BE49-F238E27FC236}">
                <a16:creationId xmlns:a16="http://schemas.microsoft.com/office/drawing/2014/main" id="{C13C145E-93D4-481E-92DC-736D9EBA37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28135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0419CA0-BFB4-4390-AB8F-5DBFCA45D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CF4C623-16D7-4722-8EFB-A5B0E3BC07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847088"/>
            <a:ext cx="416103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D4C307C5-D158-496D-B7C5-3CA2DA48A48C}"/>
              </a:ext>
            </a:extLst>
          </p:cNvPr>
          <p:cNvSpPr>
            <a:spLocks noGrp="1"/>
          </p:cNvSpPr>
          <p:nvPr>
            <p:ph type="title"/>
          </p:nvPr>
        </p:nvSpPr>
        <p:spPr>
          <a:xfrm>
            <a:off x="1088685" y="804520"/>
            <a:ext cx="4162766" cy="1049235"/>
          </a:xfrm>
        </p:spPr>
        <p:txBody>
          <a:bodyPr>
            <a:normAutofit/>
          </a:bodyPr>
          <a:lstStyle/>
          <a:p>
            <a:r>
              <a:rPr lang="en-US"/>
              <a:t>CLASS Assessments</a:t>
            </a:r>
          </a:p>
        </p:txBody>
      </p:sp>
      <p:sp>
        <p:nvSpPr>
          <p:cNvPr id="15" name="Rectangle 14">
            <a:extLst>
              <a:ext uri="{FF2B5EF4-FFF2-40B4-BE49-F238E27FC236}">
                <a16:creationId xmlns:a16="http://schemas.microsoft.com/office/drawing/2014/main" id="{596E9C81-ACBE-459E-A7D5-2BB824B68F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A185B607-8C58-416C-A891-EFBAA0C9F608}"/>
              </a:ext>
            </a:extLst>
          </p:cNvPr>
          <p:cNvSpPr>
            <a:spLocks noGrp="1"/>
          </p:cNvSpPr>
          <p:nvPr>
            <p:ph idx="1"/>
          </p:nvPr>
        </p:nvSpPr>
        <p:spPr>
          <a:xfrm>
            <a:off x="398572" y="2015732"/>
            <a:ext cx="4852879" cy="4037748"/>
          </a:xfrm>
        </p:spPr>
        <p:txBody>
          <a:bodyPr>
            <a:normAutofit/>
          </a:bodyPr>
          <a:lstStyle/>
          <a:p>
            <a:pPr>
              <a:lnSpc>
                <a:spcPct val="110000"/>
              </a:lnSpc>
            </a:pPr>
            <a:r>
              <a:rPr lang="en-US" sz="1200" dirty="0"/>
              <a:t>In order to contract for SR services for 2021-2022 year, providers must achieve a 4.0 or above on the composite CLASS score.</a:t>
            </a:r>
          </a:p>
          <a:p>
            <a:pPr lvl="1">
              <a:lnSpc>
                <a:spcPct val="110000"/>
              </a:lnSpc>
            </a:pPr>
            <a:r>
              <a:rPr lang="en-US" sz="1200" dirty="0"/>
              <a:t>These assessments are being conducted this current year. </a:t>
            </a:r>
          </a:p>
          <a:p>
            <a:pPr marL="342900" lvl="1" indent="0">
              <a:lnSpc>
                <a:spcPct val="110000"/>
              </a:lnSpc>
              <a:buNone/>
            </a:pPr>
            <a:endParaRPr lang="en-US" sz="1200"/>
          </a:p>
          <a:p>
            <a:pPr>
              <a:lnSpc>
                <a:spcPct val="110000"/>
              </a:lnSpc>
            </a:pPr>
            <a:r>
              <a:rPr lang="en-US" sz="1200" dirty="0"/>
              <a:t>Providers that do not meet the required threshold will have two options this year:</a:t>
            </a:r>
          </a:p>
          <a:p>
            <a:pPr lvl="1">
              <a:lnSpc>
                <a:spcPct val="110000"/>
              </a:lnSpc>
            </a:pPr>
            <a:r>
              <a:rPr lang="en-US" sz="1200" dirty="0"/>
              <a:t>Request (in writing) a second assessment to be completed by a 3</a:t>
            </a:r>
            <a:r>
              <a:rPr lang="en-US" sz="1200" baseline="30000" dirty="0"/>
              <a:t>rd</a:t>
            </a:r>
            <a:r>
              <a:rPr lang="en-US" sz="1200" dirty="0"/>
              <a:t> party assessor, if available, at the </a:t>
            </a:r>
            <a:r>
              <a:rPr lang="en-US" sz="1200" u="sng" dirty="0"/>
              <a:t>provider’s expense </a:t>
            </a:r>
            <a:r>
              <a:rPr lang="en-US" sz="1200" dirty="0"/>
              <a:t>of $250 </a:t>
            </a:r>
            <a:r>
              <a:rPr lang="en-US" sz="1200" u="sng" dirty="0"/>
              <a:t>per required assessment (this amount currently does not cover the </a:t>
            </a:r>
            <a:r>
              <a:rPr lang="en-US" sz="1200" u="sng" dirty="0" err="1"/>
              <a:t>acutal</a:t>
            </a:r>
            <a:r>
              <a:rPr lang="en-US" sz="1200" u="sng" dirty="0"/>
              <a:t> amount of assessment costs and may be increased in the near future. </a:t>
            </a:r>
          </a:p>
          <a:p>
            <a:pPr lvl="1">
              <a:lnSpc>
                <a:spcPct val="110000"/>
              </a:lnSpc>
            </a:pPr>
            <a:r>
              <a:rPr lang="en-US" sz="1200" dirty="0"/>
              <a:t>Participate in a Quality Improvement Plan (QIP) for an average of 9 months prior to another assessment being conducted (by ECS, no cost to provider). The composite score for the post-QIP assessment will be used to determine provider contract eligibility. </a:t>
            </a:r>
          </a:p>
          <a:p>
            <a:pPr lvl="1">
              <a:lnSpc>
                <a:spcPct val="110000"/>
              </a:lnSpc>
            </a:pPr>
            <a:endParaRPr lang="en-US" sz="1100"/>
          </a:p>
          <a:p>
            <a:pPr lvl="1">
              <a:lnSpc>
                <a:spcPct val="110000"/>
              </a:lnSpc>
            </a:pPr>
            <a:endParaRPr lang="en-US" sz="1100"/>
          </a:p>
          <a:p>
            <a:pPr lvl="1">
              <a:lnSpc>
                <a:spcPct val="110000"/>
              </a:lnSpc>
            </a:pPr>
            <a:endParaRPr lang="en-US" sz="1100"/>
          </a:p>
          <a:p>
            <a:pPr>
              <a:lnSpc>
                <a:spcPct val="110000"/>
              </a:lnSpc>
            </a:pPr>
            <a:endParaRPr lang="en-US" sz="1100"/>
          </a:p>
        </p:txBody>
      </p:sp>
      <p:grpSp>
        <p:nvGrpSpPr>
          <p:cNvPr id="17" name="Group 16">
            <a:extLst>
              <a:ext uri="{FF2B5EF4-FFF2-40B4-BE49-F238E27FC236}">
                <a16:creationId xmlns:a16="http://schemas.microsoft.com/office/drawing/2014/main" id="{CEBDCB18-ABE5-43B0-8B68-89FEDAECB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8041" y="482171"/>
            <a:ext cx="3055899" cy="5149101"/>
            <a:chOff x="7463259" y="583365"/>
            <a:chExt cx="4074533" cy="5181928"/>
          </a:xfrm>
        </p:grpSpPr>
        <p:sp>
          <p:nvSpPr>
            <p:cNvPr id="18" name="Rectangle 17">
              <a:extLst>
                <a:ext uri="{FF2B5EF4-FFF2-40B4-BE49-F238E27FC236}">
                  <a16:creationId xmlns:a16="http://schemas.microsoft.com/office/drawing/2014/main" id="{483C65C6-7268-490D-B4A8-927D45FAB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133D4A5-82E5-43A0-9FF0-81B7AC16CD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A picture containing text, clipart&#10;&#10;Description automatically generated">
            <a:extLst>
              <a:ext uri="{FF2B5EF4-FFF2-40B4-BE49-F238E27FC236}">
                <a16:creationId xmlns:a16="http://schemas.microsoft.com/office/drawing/2014/main" id="{AAF30DB9-1BF6-41DA-8295-045DAAA8B5B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4582" r="13387" b="4"/>
          <a:stretch/>
        </p:blipFill>
        <p:spPr>
          <a:xfrm>
            <a:off x="6087279" y="1116345"/>
            <a:ext cx="2225448" cy="4098438"/>
          </a:xfrm>
          <a:prstGeom prst="rect">
            <a:avLst/>
          </a:prstGeom>
        </p:spPr>
      </p:pic>
      <p:pic>
        <p:nvPicPr>
          <p:cNvPr id="21" name="Picture 20">
            <a:extLst>
              <a:ext uri="{FF2B5EF4-FFF2-40B4-BE49-F238E27FC236}">
                <a16:creationId xmlns:a16="http://schemas.microsoft.com/office/drawing/2014/main" id="{08EC5C75-E28F-4899-9C2E-39431B82B7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3" name="Straight Connector 22">
            <a:extLst>
              <a:ext uri="{FF2B5EF4-FFF2-40B4-BE49-F238E27FC236}">
                <a16:creationId xmlns:a16="http://schemas.microsoft.com/office/drawing/2014/main" id="{46AAE0A1-60AD-4190-B85D-2DD8148369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43A40AB-AF75-4E19-9BBB-A175F52D463B}"/>
              </a:ext>
            </a:extLst>
          </p:cNvPr>
          <p:cNvSpPr txBox="1"/>
          <p:nvPr/>
        </p:nvSpPr>
        <p:spPr>
          <a:xfrm>
            <a:off x="6559638" y="6657945"/>
            <a:ext cx="258436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enhancingteaching.com/workshop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30379096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D32A60-013B-47A8-8833-D242408091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7932B-B694-4C4C-90D7-A0333A7C5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786A88F8-30A1-443B-9F91-0BED01C39235}"/>
              </a:ext>
            </a:extLst>
          </p:cNvPr>
          <p:cNvSpPr>
            <a:spLocks noGrp="1"/>
          </p:cNvSpPr>
          <p:nvPr>
            <p:ph type="title"/>
          </p:nvPr>
        </p:nvSpPr>
        <p:spPr>
          <a:xfrm>
            <a:off x="1088684" y="2303047"/>
            <a:ext cx="2454070" cy="2674198"/>
          </a:xfrm>
        </p:spPr>
        <p:txBody>
          <a:bodyPr anchor="t">
            <a:normAutofit/>
          </a:bodyPr>
          <a:lstStyle/>
          <a:p>
            <a:r>
              <a:rPr lang="en-US" sz="2500"/>
              <a:t>Quality Improvement Plan (QIP)</a:t>
            </a:r>
          </a:p>
        </p:txBody>
      </p:sp>
      <p:cxnSp>
        <p:nvCxnSpPr>
          <p:cNvPr id="13" name="Straight Connector 12">
            <a:extLst>
              <a:ext uri="{FF2B5EF4-FFF2-40B4-BE49-F238E27FC236}">
                <a16:creationId xmlns:a16="http://schemas.microsoft.com/office/drawing/2014/main" id="{9EBB0476-5CF0-4F44-8D68-5D42D7AEE4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8684" y="2146542"/>
            <a:ext cx="245407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 name="Title 1">
            <a:extLst>
              <a:ext uri="{FF2B5EF4-FFF2-40B4-BE49-F238E27FC236}">
                <a16:creationId xmlns:a16="http://schemas.microsoft.com/office/drawing/2014/main" id="{A9DA474E-6B91-4200-840F-0257B2358A7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685" y="3122496"/>
            <a:ext cx="264761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a:p>
        </p:txBody>
      </p:sp>
      <p:pic>
        <p:nvPicPr>
          <p:cNvPr id="17" name="Picture 16">
            <a:extLst>
              <a:ext uri="{FF2B5EF4-FFF2-40B4-BE49-F238E27FC236}">
                <a16:creationId xmlns:a16="http://schemas.microsoft.com/office/drawing/2014/main" id="{DF63C9AD-AE6E-4512-8171-91612E84CC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9" name="Straight Connector 18">
            <a:extLst>
              <a:ext uri="{FF2B5EF4-FFF2-40B4-BE49-F238E27FC236}">
                <a16:creationId xmlns:a16="http://schemas.microsoft.com/office/drawing/2014/main" id="{FE1A49CE-B63D-457A-A180-1C883E1A63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09D93CFE-44C6-4E36-BB21-04ABDCCEEB8B}"/>
              </a:ext>
            </a:extLst>
          </p:cNvPr>
          <p:cNvGraphicFramePr>
            <a:graphicFrameLocks noGrp="1"/>
          </p:cNvGraphicFramePr>
          <p:nvPr>
            <p:ph idx="1"/>
            <p:extLst>
              <p:ext uri="{D42A27DB-BD31-4B8C-83A1-F6EECF244321}">
                <p14:modId xmlns:p14="http://schemas.microsoft.com/office/powerpoint/2010/main" val="2897295949"/>
              </p:ext>
            </p:extLst>
          </p:nvPr>
        </p:nvGraphicFramePr>
        <p:xfrm>
          <a:off x="3856434" y="803275"/>
          <a:ext cx="4435078" cy="463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04857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07C8B-D18F-424D-A177-705C41AC08AA}"/>
              </a:ext>
            </a:extLst>
          </p:cNvPr>
          <p:cNvSpPr>
            <a:spLocks noGrp="1"/>
          </p:cNvSpPr>
          <p:nvPr>
            <p:ph type="title"/>
          </p:nvPr>
        </p:nvSpPr>
        <p:spPr/>
        <p:txBody>
          <a:bodyPr/>
          <a:lstStyle/>
          <a:p>
            <a:pPr algn="ctr"/>
            <a:r>
              <a:rPr lang="en-US"/>
              <a:t>Exemptions for CLASS</a:t>
            </a:r>
          </a:p>
        </p:txBody>
      </p:sp>
      <p:sp>
        <p:nvSpPr>
          <p:cNvPr id="3" name="Content Placeholder 2">
            <a:extLst>
              <a:ext uri="{FF2B5EF4-FFF2-40B4-BE49-F238E27FC236}">
                <a16:creationId xmlns:a16="http://schemas.microsoft.com/office/drawing/2014/main" id="{ECC1ECB4-E5BA-4AAC-8609-B98AC97F7F69}"/>
              </a:ext>
            </a:extLst>
          </p:cNvPr>
          <p:cNvSpPr>
            <a:spLocks noGrp="1"/>
          </p:cNvSpPr>
          <p:nvPr>
            <p:ph idx="1"/>
          </p:nvPr>
        </p:nvSpPr>
        <p:spPr/>
        <p:txBody>
          <a:bodyPr>
            <a:normAutofit/>
          </a:bodyPr>
          <a:lstStyle/>
          <a:p>
            <a:pPr lvl="1"/>
            <a:r>
              <a:rPr lang="en-US" b="1" dirty="0"/>
              <a:t>Exempt providers- </a:t>
            </a:r>
            <a:r>
              <a:rPr lang="en-US" dirty="0"/>
              <a:t>can remain exempt </a:t>
            </a:r>
            <a:r>
              <a:rPr lang="en-US" b="1" dirty="0"/>
              <a:t>unless</a:t>
            </a:r>
            <a:r>
              <a:rPr lang="en-US" dirty="0"/>
              <a:t> site receives qualifying DCF violations and/or SR enrollment exceeds the 20% SR enrollment threshold.</a:t>
            </a:r>
          </a:p>
          <a:p>
            <a:pPr lvl="2"/>
            <a:endParaRPr lang="en-US" dirty="0"/>
          </a:p>
          <a:p>
            <a:pPr marL="342900" lvl="1" indent="0">
              <a:buNone/>
            </a:pPr>
            <a:endParaRPr lang="en-US"/>
          </a:p>
          <a:p>
            <a:pPr lvl="1"/>
            <a:r>
              <a:rPr lang="en-US" b="1" dirty="0"/>
              <a:t>Biannual providers- </a:t>
            </a:r>
            <a:r>
              <a:rPr lang="en-US" dirty="0"/>
              <a:t>if you received a composite score of 5 or above last year, your assessment will be skipped this year </a:t>
            </a:r>
            <a:r>
              <a:rPr lang="en-US" b="1" dirty="0"/>
              <a:t>unless </a:t>
            </a:r>
            <a:r>
              <a:rPr lang="en-US" dirty="0"/>
              <a:t>your site receives qualifying DCF violations and/or site does not retain 80% of teaching staff throughout the year.</a:t>
            </a:r>
          </a:p>
          <a:p>
            <a:endParaRPr lang="en-US"/>
          </a:p>
        </p:txBody>
      </p:sp>
    </p:spTree>
    <p:extLst>
      <p:ext uri="{BB962C8B-B14F-4D97-AF65-F5344CB8AC3E}">
        <p14:creationId xmlns:p14="http://schemas.microsoft.com/office/powerpoint/2010/main" val="1826397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CE03D-EA7B-4282-B2D0-FE536BAAEB98}"/>
              </a:ext>
            </a:extLst>
          </p:cNvPr>
          <p:cNvSpPr>
            <a:spLocks noGrp="1"/>
          </p:cNvSpPr>
          <p:nvPr>
            <p:ph type="title"/>
          </p:nvPr>
        </p:nvSpPr>
        <p:spPr>
          <a:xfrm>
            <a:off x="1088684" y="804519"/>
            <a:ext cx="7202456" cy="1049235"/>
          </a:xfrm>
        </p:spPr>
        <p:txBody>
          <a:bodyPr>
            <a:normAutofit/>
          </a:bodyPr>
          <a:lstStyle/>
          <a:p>
            <a:r>
              <a:rPr lang="en-US"/>
              <a:t>CLASS Training/Resources</a:t>
            </a:r>
          </a:p>
        </p:txBody>
      </p:sp>
      <p:graphicFrame>
        <p:nvGraphicFramePr>
          <p:cNvPr id="5" name="Content Placeholder 2">
            <a:extLst>
              <a:ext uri="{FF2B5EF4-FFF2-40B4-BE49-F238E27FC236}">
                <a16:creationId xmlns:a16="http://schemas.microsoft.com/office/drawing/2014/main" id="{1DE93CA5-C80F-4C5A-8BAB-71EC260B5A4C}"/>
              </a:ext>
            </a:extLst>
          </p:cNvPr>
          <p:cNvGraphicFramePr>
            <a:graphicFrameLocks noGrp="1"/>
          </p:cNvGraphicFramePr>
          <p:nvPr>
            <p:ph idx="1"/>
            <p:extLst>
              <p:ext uri="{D42A27DB-BD31-4B8C-83A1-F6EECF244321}">
                <p14:modId xmlns:p14="http://schemas.microsoft.com/office/powerpoint/2010/main" val="3715038448"/>
              </p:ext>
            </p:extLst>
          </p:nvPr>
        </p:nvGraphicFramePr>
        <p:xfrm>
          <a:off x="1088231" y="1853754"/>
          <a:ext cx="7203281" cy="4199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15852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847088"/>
            <a:ext cx="313302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7B2DD8B7-3B0E-4589-B4B0-E3B621C1A889}"/>
              </a:ext>
            </a:extLst>
          </p:cNvPr>
          <p:cNvSpPr>
            <a:spLocks noGrp="1"/>
          </p:cNvSpPr>
          <p:nvPr>
            <p:ph type="title"/>
          </p:nvPr>
        </p:nvSpPr>
        <p:spPr>
          <a:xfrm>
            <a:off x="1088685" y="804520"/>
            <a:ext cx="3132383" cy="1049235"/>
          </a:xfrm>
        </p:spPr>
        <p:txBody>
          <a:bodyPr>
            <a:normAutofit/>
          </a:bodyPr>
          <a:lstStyle/>
          <a:p>
            <a:r>
              <a:rPr lang="en-US" sz="3000" dirty="0" err="1"/>
              <a:t>MyTeachstone</a:t>
            </a:r>
            <a:r>
              <a:rPr lang="en-US" sz="3000" dirty="0"/>
              <a:t> Accounts</a:t>
            </a:r>
          </a:p>
        </p:txBody>
      </p:sp>
      <p:sp>
        <p:nvSpPr>
          <p:cNvPr id="14" name="Rectangle 13">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28BB9A64-7700-46E4-A098-811D00341C33}"/>
              </a:ext>
            </a:extLst>
          </p:cNvPr>
          <p:cNvSpPr>
            <a:spLocks noGrp="1"/>
          </p:cNvSpPr>
          <p:nvPr>
            <p:ph idx="1"/>
          </p:nvPr>
        </p:nvSpPr>
        <p:spPr>
          <a:xfrm>
            <a:off x="1088685" y="2015732"/>
            <a:ext cx="3129159" cy="3450613"/>
          </a:xfrm>
        </p:spPr>
        <p:txBody>
          <a:bodyPr>
            <a:normAutofit/>
          </a:bodyPr>
          <a:lstStyle/>
          <a:p>
            <a:pPr>
              <a:lnSpc>
                <a:spcPct val="110000"/>
              </a:lnSpc>
            </a:pPr>
            <a:r>
              <a:rPr lang="en-US" sz="1700"/>
              <a:t>If you would like to sign up yourself and your teachers for an account, you can reach out to your assigned Education Specialist or </a:t>
            </a:r>
            <a:r>
              <a:rPr lang="en-US" sz="1700">
                <a:hlinkClick r:id="rId2"/>
              </a:rPr>
              <a:t>Amanda.Griffis@ecs4kids.org</a:t>
            </a:r>
            <a:r>
              <a:rPr lang="en-US" sz="1700"/>
              <a:t> .</a:t>
            </a:r>
          </a:p>
          <a:p>
            <a:pPr marL="0" indent="0">
              <a:lnSpc>
                <a:spcPct val="110000"/>
              </a:lnSpc>
              <a:buNone/>
            </a:pPr>
            <a:endParaRPr lang="en-US" sz="1700"/>
          </a:p>
          <a:p>
            <a:pPr>
              <a:lnSpc>
                <a:spcPct val="110000"/>
              </a:lnSpc>
            </a:pPr>
            <a:r>
              <a:rPr lang="en-US" sz="1700"/>
              <a:t>Send a list of first and last names and an individual email address. </a:t>
            </a:r>
          </a:p>
        </p:txBody>
      </p:sp>
      <p:pic>
        <p:nvPicPr>
          <p:cNvPr id="7" name="Graphic 6" descr="Classroom">
            <a:extLst>
              <a:ext uri="{FF2B5EF4-FFF2-40B4-BE49-F238E27FC236}">
                <a16:creationId xmlns:a16="http://schemas.microsoft.com/office/drawing/2014/main" id="{64835E8D-0C85-4E94-A6A6-B819273EBA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0808" y="1275798"/>
            <a:ext cx="3720331" cy="3720331"/>
          </a:xfrm>
          <a:prstGeom prst="rect">
            <a:avLst/>
          </a:prstGeom>
        </p:spPr>
      </p:pic>
      <p:pic>
        <p:nvPicPr>
          <p:cNvPr id="16" name="Picture 15">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8" name="Straight Connector 17">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2005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0A40F-C1DF-4AE3-8DD6-8DEF70B2EB4D}"/>
              </a:ext>
            </a:extLst>
          </p:cNvPr>
          <p:cNvSpPr>
            <a:spLocks noGrp="1"/>
          </p:cNvSpPr>
          <p:nvPr>
            <p:ph type="title"/>
          </p:nvPr>
        </p:nvSpPr>
        <p:spPr/>
        <p:txBody>
          <a:bodyPr/>
          <a:lstStyle/>
          <a:p>
            <a:pPr algn="ctr"/>
            <a:r>
              <a:rPr lang="en-US"/>
              <a:t>MyTeachstone Accounts (cont’d)</a:t>
            </a:r>
          </a:p>
        </p:txBody>
      </p:sp>
      <p:pic>
        <p:nvPicPr>
          <p:cNvPr id="5" name="Content Placeholder 4">
            <a:extLst>
              <a:ext uri="{FF2B5EF4-FFF2-40B4-BE49-F238E27FC236}">
                <a16:creationId xmlns:a16="http://schemas.microsoft.com/office/drawing/2014/main" id="{6080E20F-9692-4767-A1CB-997C18879F6C}"/>
              </a:ext>
            </a:extLst>
          </p:cNvPr>
          <p:cNvPicPr>
            <a:picLocks noGrp="1" noChangeAspect="1"/>
          </p:cNvPicPr>
          <p:nvPr>
            <p:ph idx="1"/>
          </p:nvPr>
        </p:nvPicPr>
        <p:blipFill rotWithShape="1">
          <a:blip r:embed="rId2"/>
          <a:srcRect l="19766" t="13974" r="21887" b="5201"/>
          <a:stretch/>
        </p:blipFill>
        <p:spPr>
          <a:xfrm>
            <a:off x="715465" y="2004226"/>
            <a:ext cx="4621237" cy="3599094"/>
          </a:xfrm>
        </p:spPr>
      </p:pic>
      <p:sp>
        <p:nvSpPr>
          <p:cNvPr id="8" name="TextBox 7">
            <a:extLst>
              <a:ext uri="{FF2B5EF4-FFF2-40B4-BE49-F238E27FC236}">
                <a16:creationId xmlns:a16="http://schemas.microsoft.com/office/drawing/2014/main" id="{23954DCF-F1C2-43CB-AB58-01201D3D4C20}"/>
              </a:ext>
            </a:extLst>
          </p:cNvPr>
          <p:cNvSpPr txBox="1"/>
          <p:nvPr/>
        </p:nvSpPr>
        <p:spPr>
          <a:xfrm>
            <a:off x="5515389" y="2422625"/>
            <a:ext cx="3429000" cy="2762295"/>
          </a:xfrm>
          <a:prstGeom prst="rect">
            <a:avLst/>
          </a:prstGeom>
          <a:noFill/>
        </p:spPr>
        <p:txBody>
          <a:bodyPr wrap="square" rtlCol="0">
            <a:spAutoFit/>
          </a:bodyPr>
          <a:lstStyle/>
          <a:p>
            <a:pPr marL="214313" indent="-214313">
              <a:buFont typeface="Arial" panose="020B0604020202020204" pitchFamily="34" charset="0"/>
              <a:buChar char="•"/>
            </a:pPr>
            <a:r>
              <a:rPr lang="en-US" sz="2000"/>
              <a:t>Search for the CLASS area you are interested in learning about.</a:t>
            </a:r>
          </a:p>
          <a:p>
            <a:pPr marL="214313" indent="-214313">
              <a:buFont typeface="Arial" panose="020B0604020202020204" pitchFamily="34" charset="0"/>
              <a:buChar char="•"/>
            </a:pPr>
            <a:endParaRPr lang="en-US" sz="2000"/>
          </a:p>
          <a:p>
            <a:pPr marL="214313" indent="-214313">
              <a:buFont typeface="Arial" panose="020B0604020202020204" pitchFamily="34" charset="0"/>
              <a:buChar char="•"/>
            </a:pPr>
            <a:r>
              <a:rPr lang="en-US" sz="2000"/>
              <a:t>Choose the ‘type’ of learning material you are interested in viewing (video, link, PDF, Course).</a:t>
            </a:r>
          </a:p>
          <a:p>
            <a:endParaRPr lang="en-US" sz="1350"/>
          </a:p>
        </p:txBody>
      </p:sp>
    </p:spTree>
    <p:extLst>
      <p:ext uri="{BB962C8B-B14F-4D97-AF65-F5344CB8AC3E}">
        <p14:creationId xmlns:p14="http://schemas.microsoft.com/office/powerpoint/2010/main" val="3569015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C7532-FE50-4CD0-B0A7-5A78DB011CBB}"/>
              </a:ext>
            </a:extLst>
          </p:cNvPr>
          <p:cNvSpPr>
            <a:spLocks noGrp="1"/>
          </p:cNvSpPr>
          <p:nvPr>
            <p:ph type="title"/>
          </p:nvPr>
        </p:nvSpPr>
        <p:spPr/>
        <p:txBody>
          <a:bodyPr/>
          <a:lstStyle/>
          <a:p>
            <a:pPr algn="ctr"/>
            <a:r>
              <a:rPr lang="en-US"/>
              <a:t>MyTeachstone Accounts (cont’d)</a:t>
            </a:r>
          </a:p>
        </p:txBody>
      </p:sp>
      <p:pic>
        <p:nvPicPr>
          <p:cNvPr id="4" name="Content Placeholder 3">
            <a:extLst>
              <a:ext uri="{FF2B5EF4-FFF2-40B4-BE49-F238E27FC236}">
                <a16:creationId xmlns:a16="http://schemas.microsoft.com/office/drawing/2014/main" id="{A0EC49BD-D18E-41A3-ADF0-C2ADC03BBE28}"/>
              </a:ext>
            </a:extLst>
          </p:cNvPr>
          <p:cNvPicPr>
            <a:picLocks noGrp="1" noChangeAspect="1"/>
          </p:cNvPicPr>
          <p:nvPr>
            <p:ph idx="1"/>
          </p:nvPr>
        </p:nvPicPr>
        <p:blipFill rotWithShape="1">
          <a:blip r:embed="rId2"/>
          <a:srcRect l="24923" t="14547" r="23731" b="20190"/>
          <a:stretch/>
        </p:blipFill>
        <p:spPr>
          <a:xfrm>
            <a:off x="442210" y="2258121"/>
            <a:ext cx="4566812" cy="3263504"/>
          </a:xfrm>
          <a:prstGeom prst="rect">
            <a:avLst/>
          </a:prstGeom>
        </p:spPr>
      </p:pic>
      <p:sp>
        <p:nvSpPr>
          <p:cNvPr id="5" name="TextBox 4">
            <a:extLst>
              <a:ext uri="{FF2B5EF4-FFF2-40B4-BE49-F238E27FC236}">
                <a16:creationId xmlns:a16="http://schemas.microsoft.com/office/drawing/2014/main" id="{683679D6-62FF-4A3C-B411-6E24186CEB51}"/>
              </a:ext>
            </a:extLst>
          </p:cNvPr>
          <p:cNvSpPr txBox="1"/>
          <p:nvPr/>
        </p:nvSpPr>
        <p:spPr>
          <a:xfrm>
            <a:off x="5376843" y="2754947"/>
            <a:ext cx="3429000" cy="2269852"/>
          </a:xfrm>
          <a:prstGeom prst="rect">
            <a:avLst/>
          </a:prstGeom>
          <a:noFill/>
        </p:spPr>
        <p:txBody>
          <a:bodyPr wrap="square" rtlCol="0">
            <a:spAutoFit/>
          </a:bodyPr>
          <a:lstStyle/>
          <a:p>
            <a:pPr marL="214313" indent="-214313">
              <a:buFont typeface="Arial" panose="020B0604020202020204" pitchFamily="34" charset="0"/>
              <a:buChar char="•"/>
            </a:pPr>
            <a:r>
              <a:rPr lang="en-US" sz="3200"/>
              <a:t>Scroll down and choose the age level you wish to learn about.</a:t>
            </a:r>
          </a:p>
          <a:p>
            <a:endParaRPr lang="en-US" sz="1350"/>
          </a:p>
        </p:txBody>
      </p:sp>
    </p:spTree>
    <p:extLst>
      <p:ext uri="{BB962C8B-B14F-4D97-AF65-F5344CB8AC3E}">
        <p14:creationId xmlns:p14="http://schemas.microsoft.com/office/powerpoint/2010/main" val="35760557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7"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046595"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6E666F-FEA2-4ACE-BA23-C8DEAF85CA69}"/>
              </a:ext>
            </a:extLst>
          </p:cNvPr>
          <p:cNvSpPr>
            <a:spLocks noGrp="1"/>
          </p:cNvSpPr>
          <p:nvPr>
            <p:ph type="title"/>
          </p:nvPr>
        </p:nvSpPr>
        <p:spPr>
          <a:xfrm>
            <a:off x="637262" y="1240076"/>
            <a:ext cx="2045860" cy="4584527"/>
          </a:xfrm>
        </p:spPr>
        <p:txBody>
          <a:bodyPr>
            <a:normAutofit/>
          </a:bodyPr>
          <a:lstStyle/>
          <a:p>
            <a:r>
              <a:rPr lang="en-US" sz="1800">
                <a:solidFill>
                  <a:srgbClr val="FFFFFF"/>
                </a:solidFill>
              </a:rPr>
              <a:t>Other CLASS Learning Opportunities</a:t>
            </a:r>
          </a:p>
        </p:txBody>
      </p:sp>
      <p:sp>
        <p:nvSpPr>
          <p:cNvPr id="3" name="Content Placeholder 2">
            <a:extLst>
              <a:ext uri="{FF2B5EF4-FFF2-40B4-BE49-F238E27FC236}">
                <a16:creationId xmlns:a16="http://schemas.microsoft.com/office/drawing/2014/main" id="{97139057-E07A-4EBC-AD45-86927B0CDAD6}"/>
              </a:ext>
            </a:extLst>
          </p:cNvPr>
          <p:cNvSpPr>
            <a:spLocks noGrp="1"/>
          </p:cNvSpPr>
          <p:nvPr>
            <p:ph idx="1"/>
          </p:nvPr>
        </p:nvSpPr>
        <p:spPr>
          <a:xfrm>
            <a:off x="3529195" y="207818"/>
            <a:ext cx="5490114" cy="6553199"/>
          </a:xfrm>
        </p:spPr>
        <p:txBody>
          <a:bodyPr anchor="t">
            <a:normAutofit/>
          </a:bodyPr>
          <a:lstStyle/>
          <a:p>
            <a:pPr>
              <a:lnSpc>
                <a:spcPct val="110000"/>
              </a:lnSpc>
            </a:pPr>
            <a:r>
              <a:rPr lang="en-US" sz="1200"/>
              <a:t>Check the ECS training calendar: </a:t>
            </a:r>
          </a:p>
          <a:p>
            <a:pPr marL="0" indent="0">
              <a:lnSpc>
                <a:spcPct val="110000"/>
              </a:lnSpc>
              <a:buNone/>
            </a:pPr>
            <a:r>
              <a:rPr lang="en-US" sz="1200"/>
              <a:t>	</a:t>
            </a:r>
            <a:r>
              <a:rPr lang="en-US" sz="1200">
                <a:hlinkClick r:id="rId2"/>
              </a:rPr>
              <a:t>https://ecs4kids.gosignmeup.com/Public/Course/Browse</a:t>
            </a:r>
            <a:endParaRPr lang="en-US" sz="1200"/>
          </a:p>
          <a:p>
            <a:pPr>
              <a:lnSpc>
                <a:spcPct val="110000"/>
              </a:lnSpc>
            </a:pPr>
            <a:endParaRPr lang="en-US" sz="1200"/>
          </a:p>
          <a:p>
            <a:pPr>
              <a:lnSpc>
                <a:spcPct val="110000"/>
              </a:lnSpc>
            </a:pPr>
            <a:r>
              <a:rPr lang="en-US" sz="1200"/>
              <a:t>Check the Early Learning Florida Training Calendar</a:t>
            </a:r>
          </a:p>
          <a:p>
            <a:pPr marL="0" indent="0">
              <a:lnSpc>
                <a:spcPct val="110000"/>
              </a:lnSpc>
              <a:buNone/>
            </a:pPr>
            <a:r>
              <a:rPr lang="en-US" sz="1200"/>
              <a:t>	</a:t>
            </a:r>
            <a:r>
              <a:rPr lang="en-US" sz="1200">
                <a:hlinkClick r:id="rId3"/>
              </a:rPr>
              <a:t>https://www.earlylearningflorida.com/catalog</a:t>
            </a:r>
            <a:endParaRPr lang="en-US" sz="1200"/>
          </a:p>
          <a:p>
            <a:pPr marL="0" indent="0">
              <a:lnSpc>
                <a:spcPct val="110000"/>
              </a:lnSpc>
              <a:buNone/>
            </a:pPr>
            <a:endParaRPr lang="en-US" sz="1200"/>
          </a:p>
          <a:p>
            <a:pPr>
              <a:lnSpc>
                <a:spcPct val="110000"/>
              </a:lnSpc>
            </a:pPr>
            <a:r>
              <a:rPr lang="en-US" sz="1200"/>
              <a:t>Read the ECS Helping Hands Monthly Newsletter</a:t>
            </a:r>
          </a:p>
          <a:p>
            <a:pPr lvl="1">
              <a:lnSpc>
                <a:spcPct val="110000"/>
              </a:lnSpc>
            </a:pPr>
            <a:r>
              <a:rPr lang="en-US" sz="1200"/>
              <a:t>Includes CLASS strategies in the activities</a:t>
            </a:r>
          </a:p>
          <a:p>
            <a:pPr marL="342900" lvl="1" indent="0">
              <a:lnSpc>
                <a:spcPct val="110000"/>
              </a:lnSpc>
              <a:buNone/>
            </a:pPr>
            <a:endParaRPr lang="en-US" sz="1200"/>
          </a:p>
          <a:p>
            <a:pPr>
              <a:lnSpc>
                <a:spcPct val="110000"/>
              </a:lnSpc>
            </a:pPr>
            <a:r>
              <a:rPr lang="en-US" sz="1200"/>
              <a:t>Read the Book of the Month activities/ Watch the BOM videos </a:t>
            </a:r>
          </a:p>
          <a:p>
            <a:pPr lvl="1">
              <a:lnSpc>
                <a:spcPct val="110000"/>
              </a:lnSpc>
            </a:pPr>
            <a:r>
              <a:rPr lang="en-US" sz="1200"/>
              <a:t>Includes CLASS strategies in the activities</a:t>
            </a:r>
          </a:p>
          <a:p>
            <a:pPr lvl="1">
              <a:lnSpc>
                <a:spcPct val="110000"/>
              </a:lnSpc>
            </a:pPr>
            <a:r>
              <a:rPr lang="en-US" sz="1200"/>
              <a:t>Posted to “ECS In The Know” Provider Facebook Group</a:t>
            </a:r>
          </a:p>
          <a:p>
            <a:pPr marL="342900" lvl="1" indent="0">
              <a:lnSpc>
                <a:spcPct val="110000"/>
              </a:lnSpc>
              <a:buNone/>
            </a:pPr>
            <a:endParaRPr lang="en-US" sz="1200"/>
          </a:p>
          <a:p>
            <a:pPr>
              <a:lnSpc>
                <a:spcPct val="110000"/>
              </a:lnSpc>
            </a:pPr>
            <a:r>
              <a:rPr lang="en-US" sz="1200"/>
              <a:t>Visit the Teachstone website for products to use in the classroom</a:t>
            </a:r>
          </a:p>
          <a:p>
            <a:pPr marL="0" indent="0">
              <a:lnSpc>
                <a:spcPct val="110000"/>
              </a:lnSpc>
              <a:buNone/>
            </a:pPr>
            <a:r>
              <a:rPr lang="en-US" sz="1200"/>
              <a:t>	</a:t>
            </a:r>
            <a:r>
              <a:rPr lang="en-US" sz="1200">
                <a:hlinkClick r:id="rId4"/>
              </a:rPr>
              <a:t>https://teachstone.com/</a:t>
            </a:r>
            <a:endParaRPr lang="en-US" sz="1200"/>
          </a:p>
          <a:p>
            <a:pPr>
              <a:lnSpc>
                <a:spcPct val="110000"/>
              </a:lnSpc>
            </a:pPr>
            <a:endParaRPr lang="en-US" sz="1200"/>
          </a:p>
          <a:p>
            <a:pPr>
              <a:lnSpc>
                <a:spcPct val="110000"/>
              </a:lnSpc>
            </a:pPr>
            <a:r>
              <a:rPr lang="en-US" sz="1200"/>
              <a:t>Reminder: For providers who received the CLASS strategy cards and CLASS dictionary- be intentional about using these materials in the classroom. </a:t>
            </a:r>
          </a:p>
          <a:p>
            <a:pPr>
              <a:lnSpc>
                <a:spcPct val="110000"/>
              </a:lnSpc>
            </a:pPr>
            <a:r>
              <a:rPr lang="en-US" sz="1200"/>
              <a:t>Directors- ensure lesson plans are being created with CLASS strategies in mind, complete informal CLASS strategy observations; create training plans for each staff member that include formal and informal CLASS training</a:t>
            </a:r>
          </a:p>
          <a:p>
            <a:pPr lvl="1">
              <a:lnSpc>
                <a:spcPct val="110000"/>
              </a:lnSpc>
            </a:pPr>
            <a:endParaRPr lang="en-US" sz="700"/>
          </a:p>
          <a:p>
            <a:pPr marL="0" indent="0">
              <a:lnSpc>
                <a:spcPct val="110000"/>
              </a:lnSpc>
              <a:buNone/>
            </a:pPr>
            <a:endParaRPr lang="en-US" sz="700"/>
          </a:p>
        </p:txBody>
      </p:sp>
    </p:spTree>
    <p:extLst>
      <p:ext uri="{BB962C8B-B14F-4D97-AF65-F5344CB8AC3E}">
        <p14:creationId xmlns:p14="http://schemas.microsoft.com/office/powerpoint/2010/main" val="19525080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847088"/>
            <a:ext cx="313302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F3845508-196B-45A8-861E-3F170112CA9D}"/>
              </a:ext>
            </a:extLst>
          </p:cNvPr>
          <p:cNvSpPr>
            <a:spLocks noGrp="1"/>
          </p:cNvSpPr>
          <p:nvPr>
            <p:ph type="title"/>
          </p:nvPr>
        </p:nvSpPr>
        <p:spPr>
          <a:xfrm>
            <a:off x="1088685" y="804520"/>
            <a:ext cx="3132383" cy="1049235"/>
          </a:xfrm>
        </p:spPr>
        <p:txBody>
          <a:bodyPr vert="horz" lIns="91440" tIns="45720" rIns="91440" bIns="45720" rtlCol="0" anchor="t">
            <a:normAutofit/>
          </a:bodyPr>
          <a:lstStyle/>
          <a:p>
            <a:pPr defTabSz="914400"/>
            <a:r>
              <a:rPr lang="en-US" sz="2200"/>
              <a:t>Quality Performance System Staff Rosters</a:t>
            </a:r>
          </a:p>
        </p:txBody>
      </p:sp>
      <p:sp>
        <p:nvSpPr>
          <p:cNvPr id="15" name="Rectangle 14">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Content Placeholder 2">
            <a:extLst>
              <a:ext uri="{FF2B5EF4-FFF2-40B4-BE49-F238E27FC236}">
                <a16:creationId xmlns:a16="http://schemas.microsoft.com/office/drawing/2014/main" id="{0FE26D2C-1B0D-496E-9A4E-BBBC03C75A06}"/>
              </a:ext>
            </a:extLst>
          </p:cNvPr>
          <p:cNvSpPr txBox="1">
            <a:spLocks/>
          </p:cNvSpPr>
          <p:nvPr/>
        </p:nvSpPr>
        <p:spPr>
          <a:xfrm>
            <a:off x="1088685" y="2015732"/>
            <a:ext cx="3129159" cy="345061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Clr>
                <a:schemeClr val="accent1"/>
              </a:buClr>
              <a:buSzPct val="100000"/>
            </a:pPr>
            <a:r>
              <a:rPr lang="en-US" sz="1300"/>
              <a:t>Staff rosters must be updated and submitted monthly (by the 20th of each month). </a:t>
            </a:r>
          </a:p>
          <a:p>
            <a:pPr>
              <a:lnSpc>
                <a:spcPct val="110000"/>
              </a:lnSpc>
              <a:buClr>
                <a:schemeClr val="accent1"/>
              </a:buClr>
              <a:buSzPct val="100000"/>
            </a:pPr>
            <a:r>
              <a:rPr lang="en-US" sz="1300"/>
              <a:t>Staff rosters and CLASS registration are separate requirements. If you receive an email to complete registration for CLASS assessments, you must complete the registration and make sure your roster is complete and submitted.</a:t>
            </a:r>
          </a:p>
          <a:p>
            <a:pPr>
              <a:lnSpc>
                <a:spcPct val="110000"/>
              </a:lnSpc>
              <a:buClr>
                <a:schemeClr val="accent1"/>
              </a:buClr>
              <a:buSzPct val="100000"/>
            </a:pPr>
            <a:r>
              <a:rPr lang="en-US" sz="1300"/>
              <a:t>Family Child Care providers must also submit staff rosters, even if there is only 1 staff member (themselves). </a:t>
            </a:r>
          </a:p>
        </p:txBody>
      </p:sp>
      <p:pic>
        <p:nvPicPr>
          <p:cNvPr id="5" name="Picture 4" descr="Graphical user interface&#10;&#10;Description automatically generated">
            <a:extLst>
              <a:ext uri="{FF2B5EF4-FFF2-40B4-BE49-F238E27FC236}">
                <a16:creationId xmlns:a16="http://schemas.microsoft.com/office/drawing/2014/main" id="{2B74C93C-0F1E-429F-9BB8-DB553BDC088D}"/>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70808" y="1829198"/>
            <a:ext cx="3720331" cy="2613532"/>
          </a:xfrm>
          <a:prstGeom prst="rect">
            <a:avLst/>
          </a:prstGeom>
        </p:spPr>
      </p:pic>
      <p:pic>
        <p:nvPicPr>
          <p:cNvPr id="17" name="Picture 16">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9" name="Straight Connector 18">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550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p:nvPr/>
        </p:nvSpPr>
        <p:spPr>
          <a:xfrm>
            <a:off x="311700" y="80583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b="1">
                <a:solidFill>
                  <a:srgbClr val="1693AE"/>
                </a:solidFill>
                <a:latin typeface="Poppins-Medium"/>
                <a:ea typeface="Montserrat SemiBold"/>
                <a:cs typeface="Montserrat SemiBold"/>
                <a:sym typeface="Montserrat SemiBold"/>
              </a:rPr>
              <a:t>What is 3Ts?</a:t>
            </a:r>
            <a:endParaRPr sz="3200" b="1">
              <a:solidFill>
                <a:srgbClr val="1692AD"/>
              </a:solidFill>
              <a:latin typeface="Montserrat SemiBold"/>
              <a:ea typeface="Montserrat SemiBold"/>
              <a:cs typeface="Montserrat SemiBold"/>
              <a:sym typeface="Montserrat SemiBold"/>
            </a:endParaRPr>
          </a:p>
        </p:txBody>
      </p:sp>
      <p:sp>
        <p:nvSpPr>
          <p:cNvPr id="80" name="Google Shape;80;p17"/>
          <p:cNvSpPr/>
          <p:nvPr/>
        </p:nvSpPr>
        <p:spPr>
          <a:xfrm>
            <a:off x="52050" y="6354500"/>
            <a:ext cx="9039900" cy="416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4" name="Google Shape;79;p17">
            <a:extLst>
              <a:ext uri="{FF2B5EF4-FFF2-40B4-BE49-F238E27FC236}">
                <a16:creationId xmlns:a16="http://schemas.microsoft.com/office/drawing/2014/main" id="{50158F2D-D41A-4B0F-9F2F-1F9F9934D8A9}"/>
              </a:ext>
            </a:extLst>
          </p:cNvPr>
          <p:cNvGraphicFramePr/>
          <p:nvPr>
            <p:extLst>
              <p:ext uri="{D42A27DB-BD31-4B8C-83A1-F6EECF244321}">
                <p14:modId xmlns:p14="http://schemas.microsoft.com/office/powerpoint/2010/main" val="814687078"/>
              </p:ext>
            </p:extLst>
          </p:nvPr>
        </p:nvGraphicFramePr>
        <p:xfrm>
          <a:off x="311700" y="1842654"/>
          <a:ext cx="8520600" cy="31726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B9E5D845-5AE1-4A32-83AD-3F22E83BCC93}"/>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955473" y="0"/>
            <a:ext cx="3595254" cy="1797627"/>
          </a:xfrm>
          <a:prstGeom prst="rect">
            <a:avLst/>
          </a:prstGeom>
        </p:spPr>
      </p:pic>
    </p:spTree>
    <p:extLst>
      <p:ext uri="{BB962C8B-B14F-4D97-AF65-F5344CB8AC3E}">
        <p14:creationId xmlns:p14="http://schemas.microsoft.com/office/powerpoint/2010/main" val="24617217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C51009-A09A-4689-8E6C-F8FC99E6A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1503C6-7CD7-4B40-A3F0-67F843F5C5F5}"/>
              </a:ext>
            </a:extLst>
          </p:cNvPr>
          <p:cNvSpPr>
            <a:spLocks noGrp="1"/>
          </p:cNvSpPr>
          <p:nvPr>
            <p:ph type="title"/>
          </p:nvPr>
        </p:nvSpPr>
        <p:spPr>
          <a:xfrm>
            <a:off x="633357" y="1600199"/>
            <a:ext cx="2654449" cy="4297680"/>
          </a:xfrm>
        </p:spPr>
        <p:txBody>
          <a:bodyPr anchor="ctr">
            <a:normAutofit/>
          </a:bodyPr>
          <a:lstStyle/>
          <a:p>
            <a:r>
              <a:rPr lang="en-US"/>
              <a:t>ASQs in the Provider/ Parent Portal</a:t>
            </a:r>
          </a:p>
        </p:txBody>
      </p:sp>
      <p:cxnSp>
        <p:nvCxnSpPr>
          <p:cNvPr id="10" name="Straight Connector 9">
            <a:extLst>
              <a:ext uri="{FF2B5EF4-FFF2-40B4-BE49-F238E27FC236}">
                <a16:creationId xmlns:a16="http://schemas.microsoft.com/office/drawing/2014/main" id="{9EC65442-F244-409C-BF44-C5D6472E81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148839"/>
            <a:ext cx="0" cy="32004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314A72C-063A-4D7E-82BA-CEA3D5EC776F}"/>
              </a:ext>
            </a:extLst>
          </p:cNvPr>
          <p:cNvSpPr>
            <a:spLocks noGrp="1"/>
          </p:cNvSpPr>
          <p:nvPr>
            <p:ph idx="1"/>
          </p:nvPr>
        </p:nvSpPr>
        <p:spPr>
          <a:xfrm>
            <a:off x="3693638" y="1600199"/>
            <a:ext cx="4597502" cy="4297680"/>
          </a:xfrm>
        </p:spPr>
        <p:txBody>
          <a:bodyPr anchor="ctr">
            <a:normAutofit/>
          </a:bodyPr>
          <a:lstStyle/>
          <a:p>
            <a:r>
              <a:rPr lang="en-US"/>
              <a:t>In March 2021, updates are expected in the Parent and Provider Portal to include ASQ information and links to complete the ASQs within the portal.</a:t>
            </a:r>
          </a:p>
          <a:p>
            <a:pPr marL="0" indent="0">
              <a:buNone/>
            </a:pPr>
            <a:endParaRPr lang="en-US"/>
          </a:p>
          <a:p>
            <a:r>
              <a:rPr lang="en-US"/>
              <a:t>ECS will update providers as we receive training and more information on this functionality. </a:t>
            </a:r>
          </a:p>
        </p:txBody>
      </p:sp>
    </p:spTree>
    <p:extLst>
      <p:ext uri="{BB962C8B-B14F-4D97-AF65-F5344CB8AC3E}">
        <p14:creationId xmlns:p14="http://schemas.microsoft.com/office/powerpoint/2010/main" val="14062599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24BE214B-2C92-47AF-8D90-698211103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9">
            <a:extLst>
              <a:ext uri="{FF2B5EF4-FFF2-40B4-BE49-F238E27FC236}">
                <a16:creationId xmlns:a16="http://schemas.microsoft.com/office/drawing/2014/main" id="{186D07CD-E0E5-42ED-BA28-6CB6ADC3B0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847088"/>
            <a:ext cx="416103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9BA64A86-819D-4985-B6A7-AF70890DDD1B}"/>
              </a:ext>
            </a:extLst>
          </p:cNvPr>
          <p:cNvSpPr>
            <a:spLocks noGrp="1"/>
          </p:cNvSpPr>
          <p:nvPr>
            <p:ph type="title"/>
          </p:nvPr>
        </p:nvSpPr>
        <p:spPr>
          <a:xfrm>
            <a:off x="1088685" y="804520"/>
            <a:ext cx="4162766" cy="1049235"/>
          </a:xfrm>
        </p:spPr>
        <p:txBody>
          <a:bodyPr>
            <a:normAutofit/>
          </a:bodyPr>
          <a:lstStyle/>
          <a:p>
            <a:r>
              <a:rPr lang="en-US"/>
              <a:t>ASQ Completion Reminders</a:t>
            </a:r>
          </a:p>
        </p:txBody>
      </p:sp>
      <p:sp>
        <p:nvSpPr>
          <p:cNvPr id="17" name="Rectangle 21">
            <a:extLst>
              <a:ext uri="{FF2B5EF4-FFF2-40B4-BE49-F238E27FC236}">
                <a16:creationId xmlns:a16="http://schemas.microsoft.com/office/drawing/2014/main" id="{369A020F-4984-4DD0-898A-B60A4882B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9814ED93-493C-4F1A-8308-2171AD9C4DFF}"/>
              </a:ext>
            </a:extLst>
          </p:cNvPr>
          <p:cNvSpPr>
            <a:spLocks noGrp="1"/>
          </p:cNvSpPr>
          <p:nvPr>
            <p:ph idx="1"/>
          </p:nvPr>
        </p:nvSpPr>
        <p:spPr>
          <a:xfrm>
            <a:off x="1088685" y="2015732"/>
            <a:ext cx="4162766" cy="3450613"/>
          </a:xfrm>
        </p:spPr>
        <p:txBody>
          <a:bodyPr>
            <a:normAutofit/>
          </a:bodyPr>
          <a:lstStyle/>
          <a:p>
            <a:pPr>
              <a:lnSpc>
                <a:spcPct val="110000"/>
              </a:lnSpc>
            </a:pPr>
            <a:endParaRPr lang="en-US" sz="1100"/>
          </a:p>
          <a:p>
            <a:pPr>
              <a:lnSpc>
                <a:spcPct val="110000"/>
              </a:lnSpc>
            </a:pPr>
            <a:r>
              <a:rPr lang="en-US" sz="1100"/>
              <a:t>ASQs are required (Covid waiver expired last year!) </a:t>
            </a:r>
          </a:p>
          <a:p>
            <a:pPr>
              <a:lnSpc>
                <a:spcPct val="110000"/>
              </a:lnSpc>
            </a:pPr>
            <a:r>
              <a:rPr lang="en-US" sz="1100"/>
              <a:t>If you have a child that is enrolled but not attending, the ASQ is still required. Please partner with the child’s guardians if help is needed to complete the ASQ.</a:t>
            </a:r>
          </a:p>
          <a:p>
            <a:pPr>
              <a:lnSpc>
                <a:spcPct val="110000"/>
              </a:lnSpc>
            </a:pPr>
            <a:r>
              <a:rPr lang="en-US" sz="1100"/>
              <a:t>Enrollment ASQs are completed by the parent/guardian at time of enrollment, if for some reason it cannot be completed at that time, then the provider is responsible for completion.</a:t>
            </a:r>
          </a:p>
          <a:p>
            <a:pPr>
              <a:lnSpc>
                <a:spcPct val="110000"/>
              </a:lnSpc>
            </a:pPr>
            <a:r>
              <a:rPr lang="en-US" sz="1100"/>
              <a:t>Annual ASQs are completed in the birth month of the child. Annuals are completed by the provider.</a:t>
            </a:r>
          </a:p>
          <a:p>
            <a:pPr>
              <a:lnSpc>
                <a:spcPct val="110000"/>
              </a:lnSpc>
            </a:pPr>
            <a:r>
              <a:rPr lang="en-US" sz="1100"/>
              <a:t>Please be sure to submit your ASQs as soon as possible after receiving the email from your Screening Specialist.</a:t>
            </a:r>
          </a:p>
          <a:p>
            <a:pPr>
              <a:lnSpc>
                <a:spcPct val="110000"/>
              </a:lnSpc>
            </a:pPr>
            <a:r>
              <a:rPr lang="en-US" sz="1100"/>
              <a:t>Failure to complete ASQs as required by Rule, will result in a Non-compliance notice for your site.</a:t>
            </a:r>
          </a:p>
        </p:txBody>
      </p:sp>
      <p:grpSp>
        <p:nvGrpSpPr>
          <p:cNvPr id="19" name="Group 23">
            <a:extLst>
              <a:ext uri="{FF2B5EF4-FFF2-40B4-BE49-F238E27FC236}">
                <a16:creationId xmlns:a16="http://schemas.microsoft.com/office/drawing/2014/main" id="{A3761B47-AE33-47C9-9636-19D4B313F27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8041" y="482171"/>
            <a:ext cx="3055899" cy="5149101"/>
            <a:chOff x="7477388" y="482171"/>
            <a:chExt cx="4074533" cy="5149101"/>
          </a:xfrm>
        </p:grpSpPr>
        <p:sp>
          <p:nvSpPr>
            <p:cNvPr id="25" name="Rectangle 24">
              <a:extLst>
                <a:ext uri="{FF2B5EF4-FFF2-40B4-BE49-F238E27FC236}">
                  <a16:creationId xmlns:a16="http://schemas.microsoft.com/office/drawing/2014/main" id="{9E204B78-8026-4E1E-9C59-5F523ECDD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77388" y="482171"/>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5">
              <a:extLst>
                <a:ext uri="{FF2B5EF4-FFF2-40B4-BE49-F238E27FC236}">
                  <a16:creationId xmlns:a16="http://schemas.microsoft.com/office/drawing/2014/main" id="{DDDEB6F1-F54D-4345-B8DF-72D72C71EC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47" y="812507"/>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4380F474-D468-4F2F-8BE9-F343F8D1A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3718" y="977965"/>
            <a:ext cx="2339583"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holding balloons&#10;&#10;Description automatically generated with medium confidence">
            <a:extLst>
              <a:ext uri="{FF2B5EF4-FFF2-40B4-BE49-F238E27FC236}">
                <a16:creationId xmlns:a16="http://schemas.microsoft.com/office/drawing/2014/main" id="{3D542F1E-0465-4F90-8595-974ACB5B823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87279" y="2350534"/>
            <a:ext cx="2099328" cy="1397793"/>
          </a:xfrm>
          <a:prstGeom prst="rect">
            <a:avLst/>
          </a:prstGeom>
        </p:spPr>
      </p:pic>
      <p:pic>
        <p:nvPicPr>
          <p:cNvPr id="30" name="Picture 29">
            <a:extLst>
              <a:ext uri="{FF2B5EF4-FFF2-40B4-BE49-F238E27FC236}">
                <a16:creationId xmlns:a16="http://schemas.microsoft.com/office/drawing/2014/main" id="{D757EBBD-8611-41C1-8124-C151D0957DB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32" name="Straight Connector 31">
            <a:extLst>
              <a:ext uri="{FF2B5EF4-FFF2-40B4-BE49-F238E27FC236}">
                <a16:creationId xmlns:a16="http://schemas.microsoft.com/office/drawing/2014/main" id="{E40D0D8B-2D5E-48A4-BBD5-8CB09A86A6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07007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BAD7B-AE72-4EE6-A2EC-6534DA838AF0}"/>
              </a:ext>
            </a:extLst>
          </p:cNvPr>
          <p:cNvSpPr>
            <a:spLocks noGrp="1"/>
          </p:cNvSpPr>
          <p:nvPr>
            <p:ph type="title"/>
          </p:nvPr>
        </p:nvSpPr>
        <p:spPr/>
        <p:txBody>
          <a:bodyPr/>
          <a:lstStyle/>
          <a:p>
            <a:pPr algn="ctr"/>
            <a:r>
              <a:rPr lang="en-US"/>
              <a:t>ASQ Completion Reminders</a:t>
            </a:r>
          </a:p>
        </p:txBody>
      </p:sp>
      <p:sp>
        <p:nvSpPr>
          <p:cNvPr id="3" name="Content Placeholder 2">
            <a:extLst>
              <a:ext uri="{FF2B5EF4-FFF2-40B4-BE49-F238E27FC236}">
                <a16:creationId xmlns:a16="http://schemas.microsoft.com/office/drawing/2014/main" id="{94868751-B255-4D9C-9D90-2E93F75039DE}"/>
              </a:ext>
            </a:extLst>
          </p:cNvPr>
          <p:cNvSpPr>
            <a:spLocks noGrp="1"/>
          </p:cNvSpPr>
          <p:nvPr>
            <p:ph idx="1"/>
          </p:nvPr>
        </p:nvSpPr>
        <p:spPr/>
        <p:txBody>
          <a:bodyPr>
            <a:normAutofit fontScale="92500" lnSpcReduction="10000"/>
          </a:bodyPr>
          <a:lstStyle/>
          <a:p>
            <a:r>
              <a:rPr lang="en-US" dirty="0"/>
              <a:t>If a child has been disenrolled from your site, or has never attended, be sure to notify your Screening Specialist when you receive the ASQ email from them (along with last day of enrollment as applicable).  If the child was at the center for the majority of the month, please complete the assessment. </a:t>
            </a:r>
          </a:p>
          <a:p>
            <a:endParaRPr lang="en-US"/>
          </a:p>
          <a:p>
            <a:r>
              <a:rPr lang="en-US" dirty="0"/>
              <a:t>Providers contracted with more than one coalition:</a:t>
            </a:r>
          </a:p>
          <a:p>
            <a:pPr lvl="1"/>
            <a:r>
              <a:rPr lang="en-US" dirty="0"/>
              <a:t>Make sure you are using the specific link we provide in the email from your screening specialist. If you use another coalition’s link, we will not receive the ASQ, and it must be completed again through our link. </a:t>
            </a:r>
          </a:p>
          <a:p>
            <a:endParaRPr lang="en-US"/>
          </a:p>
        </p:txBody>
      </p:sp>
    </p:spTree>
    <p:extLst>
      <p:ext uri="{BB962C8B-B14F-4D97-AF65-F5344CB8AC3E}">
        <p14:creationId xmlns:p14="http://schemas.microsoft.com/office/powerpoint/2010/main" val="29635196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2682240"/>
          </a:xfrm>
        </p:spPr>
        <p:txBody>
          <a:bodyPr>
            <a:normAutofit/>
          </a:bodyPr>
          <a:lstStyle/>
          <a:p>
            <a:pPr algn="ctr"/>
            <a:r>
              <a:rPr lang="en-US" sz="4000" b="1">
                <a:solidFill>
                  <a:srgbClr val="FF3399"/>
                </a:solidFill>
                <a:latin typeface="Century Gothic" panose="020B0502020202020204" pitchFamily="34" charset="0"/>
              </a:rPr>
              <a:t>School Readiness Education</a:t>
            </a:r>
            <a:br>
              <a:rPr lang="en-US" sz="4000" b="1">
                <a:solidFill>
                  <a:srgbClr val="FF3399"/>
                </a:solidFill>
                <a:latin typeface="Century Gothic" panose="020B0502020202020204" pitchFamily="34" charset="0"/>
              </a:rPr>
            </a:br>
            <a:r>
              <a:rPr lang="en-US" sz="4000" b="1">
                <a:solidFill>
                  <a:srgbClr val="FF3399"/>
                </a:solidFill>
                <a:latin typeface="Century Gothic" panose="020B0502020202020204" pitchFamily="34" charset="0"/>
              </a:rPr>
              <a:t>questions?</a:t>
            </a:r>
          </a:p>
        </p:txBody>
      </p:sp>
      <p:pic>
        <p:nvPicPr>
          <p:cNvPr id="5" name="Picture 2" descr="C:\Users\ssutter\AppData\Local\Microsoft\Windows\Temporary Internet Files\Content.IE5\6U859TP6\questions-2[1].jpg"/>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819400" y="2133600"/>
            <a:ext cx="335121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65672"/>
          <a:stretch/>
        </p:blipFill>
        <p:spPr>
          <a:xfrm>
            <a:off x="1219200" y="3581400"/>
            <a:ext cx="892629" cy="1019175"/>
          </a:xfrm>
          <a:prstGeom prst="rect">
            <a:avLst/>
          </a:prstGeom>
        </p:spPr>
      </p:pic>
      <p:pic>
        <p:nvPicPr>
          <p:cNvPr id="7" name="Picture 6">
            <a:extLst>
              <a:ext uri="{FF2B5EF4-FFF2-40B4-BE49-F238E27FC236}">
                <a16:creationId xmlns:a16="http://schemas.microsoft.com/office/drawing/2014/main" id="{C02ADCA8-B316-4A11-B87C-E5A37CF20E06}"/>
              </a:ext>
            </a:extLst>
          </p:cNvPr>
          <p:cNvPicPr>
            <a:picLocks noChangeAspect="1"/>
          </p:cNvPicPr>
          <p:nvPr/>
        </p:nvPicPr>
        <p:blipFill rotWithShape="1">
          <a:blip r:embed="rId4">
            <a:extLst>
              <a:ext uri="{28A0092B-C50C-407E-A947-70E740481C1C}">
                <a14:useLocalDpi xmlns:a14="http://schemas.microsoft.com/office/drawing/2010/main" val="0"/>
              </a:ext>
            </a:extLst>
          </a:blip>
          <a:srcRect r="65672"/>
          <a:stretch/>
        </p:blipFill>
        <p:spPr>
          <a:xfrm>
            <a:off x="6431868" y="3581399"/>
            <a:ext cx="892629" cy="1019175"/>
          </a:xfrm>
          <a:prstGeom prst="rect">
            <a:avLst/>
          </a:prstGeom>
        </p:spPr>
      </p:pic>
    </p:spTree>
    <p:extLst>
      <p:ext uri="{BB962C8B-B14F-4D97-AF65-F5344CB8AC3E}">
        <p14:creationId xmlns:p14="http://schemas.microsoft.com/office/powerpoint/2010/main" val="849198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9140000">
            <a:off x="-633417" y="1088002"/>
            <a:ext cx="6100092" cy="1852559"/>
          </a:xfrm>
        </p:spPr>
        <p:txBody>
          <a:bodyPr>
            <a:normAutofit/>
          </a:bodyPr>
          <a:lstStyle/>
          <a:p>
            <a:pPr algn="ctr"/>
            <a:r>
              <a:rPr lang="en-US" sz="3600" b="1">
                <a:solidFill>
                  <a:srgbClr val="FF3399"/>
                </a:solidFill>
                <a:latin typeface="Century Gothic" panose="020B0502020202020204" pitchFamily="34" charset="0"/>
              </a:rPr>
              <a:t> Questions and Answers</a:t>
            </a:r>
          </a:p>
        </p:txBody>
      </p:sp>
      <p:pic>
        <p:nvPicPr>
          <p:cNvPr id="8" name="Content Placeholder 7"/>
          <p:cNvPicPr>
            <a:picLocks noGrp="1" noChangeAspect="1"/>
          </p:cNvPicPr>
          <p:nvPr>
            <p:ph idx="1"/>
          </p:nvPr>
        </p:nvPicPr>
        <p:blipFill>
          <a:blip r:embed="rId3"/>
          <a:stretch>
            <a:fillRect/>
          </a:stretch>
        </p:blipFill>
        <p:spPr>
          <a:xfrm>
            <a:off x="1524000" y="4170213"/>
            <a:ext cx="6234636" cy="2025066"/>
          </a:xfrm>
          <a:prstGeom prst="rect">
            <a:avLst/>
          </a:prstGeom>
        </p:spPr>
      </p:pic>
      <p:pic>
        <p:nvPicPr>
          <p:cNvPr id="5" name="Picture 2" descr="C:\Documents and Settings\awilliams\Local Settings\Temporary Internet Files\Content.IE5\K2Q320PQ\question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6487" y="1550521"/>
            <a:ext cx="2592541" cy="19575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r="65672"/>
          <a:stretch/>
        </p:blipFill>
        <p:spPr>
          <a:xfrm>
            <a:off x="1524000" y="5715000"/>
            <a:ext cx="892629" cy="1019175"/>
          </a:xfrm>
          <a:prstGeom prst="rect">
            <a:avLst/>
          </a:prstGeom>
        </p:spPr>
      </p:pic>
    </p:spTree>
    <p:extLst>
      <p:ext uri="{BB962C8B-B14F-4D97-AF65-F5344CB8AC3E}">
        <p14:creationId xmlns:p14="http://schemas.microsoft.com/office/powerpoint/2010/main" val="9655181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C51009-A09A-4689-8E6C-F8FC99E6A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0133A5-2F82-4964-B101-0E2F6E435321}"/>
              </a:ext>
            </a:extLst>
          </p:cNvPr>
          <p:cNvSpPr>
            <a:spLocks noGrp="1"/>
          </p:cNvSpPr>
          <p:nvPr>
            <p:ph type="title"/>
          </p:nvPr>
        </p:nvSpPr>
        <p:spPr>
          <a:xfrm>
            <a:off x="633357" y="1600199"/>
            <a:ext cx="2654449" cy="4297680"/>
          </a:xfrm>
        </p:spPr>
        <p:txBody>
          <a:bodyPr anchor="ctr">
            <a:normAutofit/>
          </a:bodyPr>
          <a:lstStyle/>
          <a:p>
            <a:r>
              <a:rPr lang="en-US"/>
              <a:t>SR Provider Survey</a:t>
            </a:r>
          </a:p>
        </p:txBody>
      </p:sp>
      <p:cxnSp>
        <p:nvCxnSpPr>
          <p:cNvPr id="10" name="Straight Connector 9">
            <a:extLst>
              <a:ext uri="{FF2B5EF4-FFF2-40B4-BE49-F238E27FC236}">
                <a16:creationId xmlns:a16="http://schemas.microsoft.com/office/drawing/2014/main" id="{9EC65442-F244-409C-BF44-C5D6472E81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148839"/>
            <a:ext cx="0" cy="32004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127649D-7381-4E5B-A37C-C5966E3D3538}"/>
              </a:ext>
            </a:extLst>
          </p:cNvPr>
          <p:cNvSpPr>
            <a:spLocks noGrp="1"/>
          </p:cNvSpPr>
          <p:nvPr>
            <p:ph idx="1"/>
          </p:nvPr>
        </p:nvSpPr>
        <p:spPr>
          <a:xfrm>
            <a:off x="3693638" y="1600199"/>
            <a:ext cx="4597502" cy="4297680"/>
          </a:xfrm>
        </p:spPr>
        <p:txBody>
          <a:bodyPr anchor="ctr">
            <a:normAutofit/>
          </a:bodyPr>
          <a:lstStyle/>
          <a:p>
            <a:r>
              <a:rPr lang="en-US"/>
              <a:t>You will receive an email with the link to a survey. Please take the time to fill this out. We use your feedback to guide future Provider Meetings</a:t>
            </a:r>
            <a:r>
              <a:rPr lang="en-US">
                <a:sym typeface="Wingdings" panose="05000000000000000000" pitchFamily="2" charset="2"/>
              </a:rPr>
              <a:t> THANKS!!!</a:t>
            </a:r>
            <a:endParaRPr lang="en-US"/>
          </a:p>
        </p:txBody>
      </p:sp>
    </p:spTree>
    <p:extLst>
      <p:ext uri="{BB962C8B-B14F-4D97-AF65-F5344CB8AC3E}">
        <p14:creationId xmlns:p14="http://schemas.microsoft.com/office/powerpoint/2010/main" val="21589246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76200"/>
            <a:ext cx="7125113" cy="1523999"/>
          </a:xfrm>
        </p:spPr>
        <p:txBody>
          <a:bodyPr>
            <a:normAutofit/>
          </a:bodyPr>
          <a:lstStyle/>
          <a:p>
            <a:pPr algn="ctr"/>
            <a:br>
              <a:rPr lang="en-US"/>
            </a:br>
            <a:r>
              <a:rPr lang="en-US" b="1">
                <a:latin typeface="Century Gothic" panose="020B0502020202020204" pitchFamily="34" charset="0"/>
              </a:rPr>
              <a:t>More Questions </a:t>
            </a:r>
            <a:br>
              <a:rPr lang="en-US">
                <a:latin typeface="Century Gothic" panose="020B0502020202020204" pitchFamily="34" charset="0"/>
              </a:rPr>
            </a:br>
            <a:endParaRPr lang="en-US">
              <a:latin typeface="Century Gothic" panose="020B0502020202020204" pitchFamily="34" charset="0"/>
            </a:endParaRPr>
          </a:p>
        </p:txBody>
      </p:sp>
      <p:sp>
        <p:nvSpPr>
          <p:cNvPr id="3" name="Content Placeholder 2"/>
          <p:cNvSpPr>
            <a:spLocks noGrp="1"/>
          </p:cNvSpPr>
          <p:nvPr>
            <p:ph idx="1"/>
          </p:nvPr>
        </p:nvSpPr>
        <p:spPr>
          <a:xfrm>
            <a:off x="762000" y="1469573"/>
            <a:ext cx="7848599" cy="3483427"/>
          </a:xfrm>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rmAutofit fontScale="85000" lnSpcReduction="10000"/>
          </a:bodyPr>
          <a:lstStyle/>
          <a:p>
            <a:pPr marL="0" indent="0">
              <a:buNone/>
            </a:pPr>
            <a:r>
              <a:rPr lang="en-US" sz="1600" dirty="0">
                <a:latin typeface="Century Gothic"/>
              </a:rPr>
              <a:t>            </a:t>
            </a:r>
            <a:r>
              <a:rPr lang="en-US" sz="1600" b="1" dirty="0">
                <a:latin typeface="Century Gothic"/>
              </a:rPr>
              <a:t>Amanda Griffis                                                                     Brittney Spangler</a:t>
            </a:r>
          </a:p>
          <a:p>
            <a:pPr marL="0" indent="0">
              <a:buNone/>
            </a:pPr>
            <a:r>
              <a:rPr lang="en-US" sz="1400" dirty="0">
                <a:latin typeface="Century Gothic"/>
              </a:rPr>
              <a:t>         (904)726-1500 x 2255                                                                                 (904)726-1500 x 2229</a:t>
            </a:r>
          </a:p>
          <a:p>
            <a:pPr marL="0" indent="0">
              <a:buNone/>
            </a:pPr>
            <a:r>
              <a:rPr lang="en-US" sz="1400" dirty="0">
                <a:latin typeface="Century Gothic"/>
              </a:rPr>
              <a:t>    </a:t>
            </a:r>
            <a:r>
              <a:rPr lang="en-US" sz="1400" u="sng" dirty="0">
                <a:solidFill>
                  <a:srgbClr val="0000FF"/>
                </a:solidFill>
                <a:latin typeface="Century Gothic"/>
              </a:rPr>
              <a:t>Amanda.griffis@ecs4kids.org</a:t>
            </a:r>
            <a:r>
              <a:rPr lang="en-US" sz="1400" dirty="0">
                <a:latin typeface="Century Gothic"/>
              </a:rPr>
              <a:t>                                                              </a:t>
            </a:r>
            <a:r>
              <a:rPr lang="en-US" sz="1400" u="sng" dirty="0">
                <a:solidFill>
                  <a:srgbClr val="0000FF"/>
                </a:solidFill>
                <a:latin typeface="Century Gothic"/>
              </a:rPr>
              <a:t>brittney.spangler@ecs4kids.org</a:t>
            </a:r>
          </a:p>
          <a:p>
            <a:pPr marL="0" indent="0">
              <a:buNone/>
            </a:pPr>
            <a:endParaRPr lang="en-US" sz="1400">
              <a:latin typeface="Century Gothic" panose="020B0502020202020204" pitchFamily="34" charset="0"/>
            </a:endParaRPr>
          </a:p>
          <a:p>
            <a:pPr marL="0" indent="0">
              <a:buNone/>
            </a:pPr>
            <a:endParaRPr lang="en-US" sz="1400">
              <a:latin typeface="Century Gothic" panose="020B0502020202020204" pitchFamily="34" charset="0"/>
            </a:endParaRPr>
          </a:p>
          <a:p>
            <a:pPr marL="0" indent="0">
              <a:buNone/>
            </a:pPr>
            <a:r>
              <a:rPr lang="en-US" sz="1400" dirty="0">
                <a:latin typeface="Century Gothic"/>
              </a:rPr>
              <a:t>       </a:t>
            </a:r>
            <a:endParaRPr lang="en-US" sz="1400" dirty="0">
              <a:latin typeface="Century Gothic" panose="020B0502020202020204" pitchFamily="34" charset="0"/>
            </a:endParaRPr>
          </a:p>
          <a:p>
            <a:pPr marL="0" indent="0">
              <a:buNone/>
            </a:pPr>
            <a:r>
              <a:rPr lang="en-US" sz="1600" dirty="0">
                <a:latin typeface="Century Gothic"/>
              </a:rPr>
              <a:t>     </a:t>
            </a:r>
            <a:endParaRPr lang="en-US" sz="1600" dirty="0">
              <a:latin typeface="Century Gothic" panose="020B0502020202020204" pitchFamily="34" charset="0"/>
            </a:endParaRPr>
          </a:p>
          <a:p>
            <a:pPr marL="0" indent="0">
              <a:buNone/>
            </a:pPr>
            <a:r>
              <a:rPr lang="en-US" b="1" dirty="0">
                <a:latin typeface="Century Gothic"/>
              </a:rPr>
              <a:t>     </a:t>
            </a:r>
            <a:r>
              <a:rPr lang="en-US" sz="1600" b="1" dirty="0">
                <a:latin typeface="Century Gothic"/>
              </a:rPr>
              <a:t>Ashley Rich                                        Shanda Ellis                   Alicia Williams-Baltzell</a:t>
            </a:r>
          </a:p>
          <a:p>
            <a:pPr marL="0" indent="0">
              <a:buNone/>
            </a:pPr>
            <a:r>
              <a:rPr lang="en-US" sz="1400" dirty="0">
                <a:latin typeface="Century Gothic"/>
              </a:rPr>
              <a:t>  (904)726-1500 x 2274                                    (904)726-1500 x 2253                     (904)726-1500 x 2283</a:t>
            </a:r>
          </a:p>
          <a:p>
            <a:pPr marL="0" indent="0">
              <a:buNone/>
            </a:pPr>
            <a:r>
              <a:rPr lang="en-US" sz="1400" dirty="0">
                <a:latin typeface="Century Gothic"/>
              </a:rPr>
              <a:t> </a:t>
            </a:r>
            <a:r>
              <a:rPr lang="en-US" sz="1400" u="sng" dirty="0">
                <a:solidFill>
                  <a:srgbClr val="0000FF"/>
                </a:solidFill>
                <a:latin typeface="Century Gothic"/>
              </a:rPr>
              <a:t>Ashley.rich@ecs4kids.org</a:t>
            </a:r>
            <a:r>
              <a:rPr lang="en-US" sz="1400" dirty="0">
                <a:latin typeface="Century Gothic"/>
              </a:rPr>
              <a:t>                  </a:t>
            </a:r>
            <a:r>
              <a:rPr lang="en-US" sz="1400" dirty="0">
                <a:solidFill>
                  <a:srgbClr val="3399FF"/>
                </a:solidFill>
                <a:latin typeface="Century Gothic"/>
              </a:rPr>
              <a:t>        </a:t>
            </a:r>
            <a:r>
              <a:rPr lang="en-US" sz="1400" dirty="0">
                <a:solidFill>
                  <a:srgbClr val="0000FF"/>
                </a:solidFill>
                <a:latin typeface="Century Gothic"/>
              </a:rPr>
              <a:t>shanda.ellis@ecs4kids.org</a:t>
            </a:r>
            <a:r>
              <a:rPr lang="en-US" sz="1400" dirty="0">
                <a:solidFill>
                  <a:srgbClr val="3399FF"/>
                </a:solidFill>
                <a:latin typeface="Century Gothic"/>
              </a:rPr>
              <a:t> </a:t>
            </a:r>
            <a:r>
              <a:rPr lang="en-US" sz="1400" dirty="0">
                <a:solidFill>
                  <a:srgbClr val="00B0F0"/>
                </a:solidFill>
                <a:latin typeface="Century Gothic"/>
              </a:rPr>
              <a:t> </a:t>
            </a:r>
            <a:r>
              <a:rPr lang="en-US" sz="1400" dirty="0">
                <a:solidFill>
                  <a:srgbClr val="0000FF"/>
                </a:solidFill>
                <a:latin typeface="Century Gothic"/>
              </a:rPr>
              <a:t>          </a:t>
            </a:r>
            <a:r>
              <a:rPr lang="en-US" sz="1400" u="sng" dirty="0">
                <a:solidFill>
                  <a:srgbClr val="0000FF"/>
                </a:solidFill>
                <a:latin typeface="Century Gothic"/>
              </a:rPr>
              <a:t>alicia.williams@ecs4kids.org</a:t>
            </a:r>
          </a:p>
        </p:txBody>
      </p:sp>
      <p:pic>
        <p:nvPicPr>
          <p:cNvPr id="5" name="Picture 2" descr="C:\Users\ssutter\AppData\Local\Microsoft\Windows\Temporary Internet Files\Content.IE5\6U859TP6\questions-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557887"/>
            <a:ext cx="1982984" cy="18493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65672"/>
          <a:stretch/>
        </p:blipFill>
        <p:spPr>
          <a:xfrm>
            <a:off x="1524000" y="5715000"/>
            <a:ext cx="892629" cy="1019175"/>
          </a:xfrm>
          <a:prstGeom prst="rect">
            <a:avLst/>
          </a:prstGeom>
        </p:spPr>
      </p:pic>
    </p:spTree>
    <p:extLst>
      <p:ext uri="{BB962C8B-B14F-4D97-AF65-F5344CB8AC3E}">
        <p14:creationId xmlns:p14="http://schemas.microsoft.com/office/powerpoint/2010/main" val="123766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p:nvPr/>
        </p:nvSpPr>
        <p:spPr>
          <a:xfrm>
            <a:off x="571350" y="16545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b="1" i="0" u="none" strike="noStrike" baseline="0">
                <a:solidFill>
                  <a:srgbClr val="1693AE"/>
                </a:solidFill>
                <a:latin typeface="Poppins-Medium"/>
              </a:rPr>
              <a:t>3Ts: Tune In, Talk More, Take Turns</a:t>
            </a:r>
            <a:endParaRPr sz="3200" b="1">
              <a:solidFill>
                <a:srgbClr val="1692AD"/>
              </a:solidFill>
              <a:latin typeface="Montserrat SemiBold"/>
              <a:ea typeface="Montserrat SemiBold"/>
              <a:cs typeface="Montserrat SemiBold"/>
              <a:sym typeface="Montserrat SemiBold"/>
            </a:endParaRPr>
          </a:p>
        </p:txBody>
      </p:sp>
      <p:sp>
        <p:nvSpPr>
          <p:cNvPr id="79" name="Google Shape;79;p17"/>
          <p:cNvSpPr txBox="1">
            <a:spLocks noGrp="1"/>
          </p:cNvSpPr>
          <p:nvPr>
            <p:ph type="body" idx="1"/>
          </p:nvPr>
        </p:nvSpPr>
        <p:spPr>
          <a:xfrm>
            <a:off x="311700" y="738150"/>
            <a:ext cx="8520600" cy="3012702"/>
          </a:xfrm>
          <a:prstGeom prst="rect">
            <a:avLst/>
          </a:prstGeom>
          <a:solidFill>
            <a:schemeClr val="accent1"/>
          </a:solidFill>
        </p:spPr>
        <p:txBody>
          <a:bodyPr spcFirstLastPara="1" wrap="square" lIns="91425" tIns="91425" rIns="91425" bIns="91425" anchor="t" anchorCtr="0">
            <a:noAutofit/>
          </a:bodyPr>
          <a:lstStyle/>
          <a:p>
            <a:pPr marL="114300" indent="0">
              <a:buNone/>
            </a:pPr>
            <a:r>
              <a:rPr lang="en-US" sz="2400" b="1" i="1">
                <a:solidFill>
                  <a:schemeClr val="bg2"/>
                </a:solidFill>
                <a:effectLst/>
                <a:latin typeface="Calibri" panose="020F0502020204030204" pitchFamily="34" charset="0"/>
                <a:ea typeface="Times New Roman" panose="02020603050405020304" pitchFamily="18" charset="0"/>
                <a:cs typeface="Calibri" panose="020F0502020204030204" pitchFamily="34" charset="0"/>
              </a:rPr>
              <a:t>Any Time is 3Ts Time</a:t>
            </a:r>
            <a:r>
              <a:rPr lang="en-US" sz="2400" b="1">
                <a:solidFill>
                  <a:schemeClr val="bg2"/>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a:solidFill>
                  <a:schemeClr val="bg2"/>
                </a:solidFill>
                <a:effectLst/>
                <a:latin typeface="Calibri" panose="020F0502020204030204" pitchFamily="34" charset="0"/>
                <a:ea typeface="Times New Roman" panose="02020603050405020304" pitchFamily="18" charset="0"/>
                <a:cs typeface="Calibri" panose="020F0502020204030204" pitchFamily="34" charset="0"/>
              </a:rPr>
              <a:t>aims to create broad awareness of foundational brain development across communities and a deep knowledge shift within parents in order to help all children succeed. It includes online, print, and in-person resources that help caregivers support their young children’s brain development, particularly in the first 3 years of life.</a:t>
            </a:r>
            <a:endParaRPr lang="en-US" sz="240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p>
            <a:pPr marL="114300" indent="0" algn="l">
              <a:buNone/>
            </a:pPr>
            <a:endParaRPr sz="2500">
              <a:solidFill>
                <a:srgbClr val="666666"/>
              </a:solidFill>
              <a:latin typeface="Montserrat Medium"/>
              <a:ea typeface="Montserrat Medium"/>
              <a:cs typeface="Montserrat Medium"/>
              <a:sym typeface="Montserrat Medium"/>
            </a:endParaRPr>
          </a:p>
        </p:txBody>
      </p:sp>
      <p:sp>
        <p:nvSpPr>
          <p:cNvPr id="80" name="Google Shape;80;p17"/>
          <p:cNvSpPr/>
          <p:nvPr/>
        </p:nvSpPr>
        <p:spPr>
          <a:xfrm>
            <a:off x="52050" y="6354500"/>
            <a:ext cx="9039900" cy="416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descr="A picture containing person, sitting, indoor, baby&#10;&#10;Description automatically generated">
            <a:extLst>
              <a:ext uri="{FF2B5EF4-FFF2-40B4-BE49-F238E27FC236}">
                <a16:creationId xmlns:a16="http://schemas.microsoft.com/office/drawing/2014/main" id="{4E3F3B89-7244-4CE5-92D3-D7A176459F9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11700" y="3750852"/>
            <a:ext cx="8520600" cy="2420962"/>
          </a:xfrm>
          <a:prstGeom prst="rect">
            <a:avLst/>
          </a:prstGeom>
        </p:spPr>
      </p:pic>
      <p:sp>
        <p:nvSpPr>
          <p:cNvPr id="4" name="TextBox 3">
            <a:extLst>
              <a:ext uri="{FF2B5EF4-FFF2-40B4-BE49-F238E27FC236}">
                <a16:creationId xmlns:a16="http://schemas.microsoft.com/office/drawing/2014/main" id="{90FC20DD-F25C-414C-809E-EEBAC2881136}"/>
              </a:ext>
            </a:extLst>
          </p:cNvPr>
          <p:cNvSpPr txBox="1"/>
          <p:nvPr/>
        </p:nvSpPr>
        <p:spPr>
          <a:xfrm>
            <a:off x="0" y="6171814"/>
            <a:ext cx="1953491" cy="369332"/>
          </a:xfrm>
          <a:prstGeom prst="rect">
            <a:avLst/>
          </a:prstGeom>
          <a:noFill/>
        </p:spPr>
        <p:txBody>
          <a:bodyPr wrap="square" rtlCol="0">
            <a:spAutoFit/>
          </a:bodyPr>
          <a:lstStyle/>
          <a:p>
            <a:r>
              <a:rPr lang="en-US" sz="900">
                <a:hlinkClick r:id="rId4" tooltip="https://vghosal.blogspot.com/2017/12/is-your-child-safe-in-school.html"/>
              </a:rPr>
              <a:t>This Photo</a:t>
            </a:r>
            <a:r>
              <a:rPr lang="en-US" sz="900"/>
              <a:t> by Unknown Author is licensed under </a:t>
            </a:r>
            <a:r>
              <a:rPr lang="en-US" sz="900">
                <a:hlinkClick r:id="rId5" tooltip="https://creativecommons.org/licenses/by-nc/3.0/"/>
              </a:rPr>
              <a:t>CC BY-NC</a:t>
            </a:r>
            <a:endParaRPr lang="en-US" sz="9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22"/>
          <p:cNvSpPr/>
          <p:nvPr/>
        </p:nvSpPr>
        <p:spPr>
          <a:xfrm>
            <a:off x="52050" y="6354500"/>
            <a:ext cx="9039900" cy="416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126" name="Google Shape;121;p22">
            <a:extLst>
              <a:ext uri="{FF2B5EF4-FFF2-40B4-BE49-F238E27FC236}">
                <a16:creationId xmlns:a16="http://schemas.microsoft.com/office/drawing/2014/main" id="{E381ACCF-250F-427E-917F-55B3C57F6B53}"/>
              </a:ext>
            </a:extLst>
          </p:cNvPr>
          <p:cNvGraphicFramePr/>
          <p:nvPr>
            <p:extLst>
              <p:ext uri="{D42A27DB-BD31-4B8C-83A1-F6EECF244321}">
                <p14:modId xmlns:p14="http://schemas.microsoft.com/office/powerpoint/2010/main" val="390331534"/>
              </p:ext>
            </p:extLst>
          </p:nvPr>
        </p:nvGraphicFramePr>
        <p:xfrm>
          <a:off x="311700" y="1205348"/>
          <a:ext cx="8520600" cy="34497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49"/>
          <p:cNvPicPr preferRelativeResize="0"/>
          <p:nvPr/>
        </p:nvPicPr>
        <p:blipFill>
          <a:blip r:embed="rId3">
            <a:alphaModFix/>
          </a:blip>
          <a:stretch>
            <a:fillRect/>
          </a:stretch>
        </p:blipFill>
        <p:spPr>
          <a:xfrm>
            <a:off x="2218963" y="275276"/>
            <a:ext cx="4706072" cy="1702225"/>
          </a:xfrm>
          <a:prstGeom prst="rect">
            <a:avLst/>
          </a:prstGeom>
          <a:solidFill>
            <a:schemeClr val="tx2"/>
          </a:solidFill>
          <a:ln>
            <a:noFill/>
          </a:ln>
        </p:spPr>
      </p:pic>
      <p:pic>
        <p:nvPicPr>
          <p:cNvPr id="336" name="Google Shape;336;p49"/>
          <p:cNvPicPr preferRelativeResize="0"/>
          <p:nvPr/>
        </p:nvPicPr>
        <p:blipFill>
          <a:blip r:embed="rId4">
            <a:alphaModFix/>
          </a:blip>
          <a:stretch>
            <a:fillRect/>
          </a:stretch>
        </p:blipFill>
        <p:spPr>
          <a:xfrm>
            <a:off x="3556320" y="6358125"/>
            <a:ext cx="1655363" cy="255719"/>
          </a:xfrm>
          <a:prstGeom prst="rect">
            <a:avLst/>
          </a:prstGeom>
          <a:noFill/>
          <a:ln>
            <a:noFill/>
          </a:ln>
        </p:spPr>
      </p:pic>
      <p:pic>
        <p:nvPicPr>
          <p:cNvPr id="337" name="Google Shape;337;p49"/>
          <p:cNvPicPr preferRelativeResize="0"/>
          <p:nvPr/>
        </p:nvPicPr>
        <p:blipFill>
          <a:blip r:embed="rId5">
            <a:alphaModFix/>
          </a:blip>
          <a:stretch>
            <a:fillRect/>
          </a:stretch>
        </p:blipFill>
        <p:spPr>
          <a:xfrm>
            <a:off x="5882773" y="6269076"/>
            <a:ext cx="1041155" cy="493182"/>
          </a:xfrm>
          <a:prstGeom prst="rect">
            <a:avLst/>
          </a:prstGeom>
          <a:noFill/>
          <a:ln>
            <a:noFill/>
          </a:ln>
        </p:spPr>
      </p:pic>
      <p:pic>
        <p:nvPicPr>
          <p:cNvPr id="338" name="Google Shape;338;p49"/>
          <p:cNvPicPr preferRelativeResize="0"/>
          <p:nvPr/>
        </p:nvPicPr>
        <p:blipFill>
          <a:blip r:embed="rId6">
            <a:alphaModFix/>
          </a:blip>
          <a:stretch>
            <a:fillRect/>
          </a:stretch>
        </p:blipFill>
        <p:spPr>
          <a:xfrm>
            <a:off x="7469985" y="6309528"/>
            <a:ext cx="1271915" cy="255641"/>
          </a:xfrm>
          <a:prstGeom prst="rect">
            <a:avLst/>
          </a:prstGeom>
          <a:noFill/>
          <a:ln>
            <a:noFill/>
          </a:ln>
        </p:spPr>
      </p:pic>
      <p:sp>
        <p:nvSpPr>
          <p:cNvPr id="339" name="Google Shape;339;p49"/>
          <p:cNvSpPr txBox="1">
            <a:spLocks noGrp="1"/>
          </p:cNvSpPr>
          <p:nvPr>
            <p:ph type="ctrTitle"/>
          </p:nvPr>
        </p:nvSpPr>
        <p:spPr>
          <a:xfrm>
            <a:off x="2315400" y="5205524"/>
            <a:ext cx="4513200" cy="747903"/>
          </a:xfrm>
          <a:prstGeom prst="rect">
            <a:avLst/>
          </a:prstGeom>
          <a:solidFill>
            <a:schemeClr val="tx2"/>
          </a:solidFill>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FFFFFF"/>
                </a:solidFill>
                <a:latin typeface="Montserrat"/>
                <a:ea typeface="Montserrat"/>
                <a:cs typeface="Montserrat"/>
                <a:sym typeface="Montserrat"/>
              </a:rPr>
              <a:t>the3Ts.org</a:t>
            </a:r>
            <a:endParaRPr sz="4800" b="1">
              <a:solidFill>
                <a:srgbClr val="FFFFFF"/>
              </a:solidFill>
              <a:latin typeface="Montserrat"/>
              <a:ea typeface="Montserrat"/>
              <a:cs typeface="Montserrat"/>
              <a:sym typeface="Montserrat"/>
            </a:endParaRPr>
          </a:p>
        </p:txBody>
      </p:sp>
      <p:pic>
        <p:nvPicPr>
          <p:cNvPr id="340" name="Google Shape;340;p49" title="3Ts App Demo_V08_UPDATE_021020.mp4">
            <a:hlinkClick r:id="rId7"/>
          </p:cNvPr>
          <p:cNvPicPr preferRelativeResize="0"/>
          <p:nvPr/>
        </p:nvPicPr>
        <p:blipFill>
          <a:blip r:embed="rId8">
            <a:alphaModFix/>
          </a:blip>
          <a:stretch>
            <a:fillRect/>
          </a:stretch>
        </p:blipFill>
        <p:spPr>
          <a:xfrm>
            <a:off x="2188800" y="2129888"/>
            <a:ext cx="5196845" cy="2923225"/>
          </a:xfrm>
          <a:prstGeom prst="rect">
            <a:avLst/>
          </a:prstGeom>
          <a:noFill/>
          <a:ln>
            <a:noFill/>
          </a:ln>
        </p:spPr>
      </p:pic>
      <p:pic>
        <p:nvPicPr>
          <p:cNvPr id="8" name="Picture 7" descr="A close up of a logo&#10;&#10;Description automatically generated">
            <a:extLst>
              <a:ext uri="{FF2B5EF4-FFF2-40B4-BE49-F238E27FC236}">
                <a16:creationId xmlns:a16="http://schemas.microsoft.com/office/drawing/2014/main" id="{8C2A8F82-CE9E-426E-B61F-07A39FA5708C}"/>
              </a:ext>
            </a:extLst>
          </p:cNvPr>
          <p:cNvPicPr>
            <a:picLocks noChangeAspect="1"/>
          </p:cNvPicPr>
          <p:nvPr/>
        </p:nvPicPr>
        <p:blipFill>
          <a:blip r:embed="rId9"/>
          <a:stretch>
            <a:fillRect/>
          </a:stretch>
        </p:blipFill>
        <p:spPr>
          <a:xfrm>
            <a:off x="1844144" y="6057302"/>
            <a:ext cx="689311" cy="747903"/>
          </a:xfrm>
          <a:prstGeom prst="rect">
            <a:avLst/>
          </a:prstGeom>
        </p:spPr>
      </p:pic>
      <p:pic>
        <p:nvPicPr>
          <p:cNvPr id="9" name="Picture 8" descr="A picture containing table&#10;&#10;Description automatically generated">
            <a:extLst>
              <a:ext uri="{FF2B5EF4-FFF2-40B4-BE49-F238E27FC236}">
                <a16:creationId xmlns:a16="http://schemas.microsoft.com/office/drawing/2014/main" id="{75B28C1A-7C5E-4BE7-8590-E56951E8C454}"/>
              </a:ext>
            </a:extLst>
          </p:cNvPr>
          <p:cNvPicPr>
            <a:picLocks noChangeAspect="1"/>
          </p:cNvPicPr>
          <p:nvPr/>
        </p:nvPicPr>
        <p:blipFill>
          <a:blip r:embed="rId10"/>
          <a:stretch>
            <a:fillRect/>
          </a:stretch>
        </p:blipFill>
        <p:spPr>
          <a:xfrm>
            <a:off x="496954" y="6162891"/>
            <a:ext cx="713682" cy="642314"/>
          </a:xfrm>
          <a:prstGeom prst="rect">
            <a:avLst/>
          </a:prstGeom>
        </p:spPr>
      </p:pic>
    </p:spTree>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D585495A83B04DAB6A10E03982EEDA" ma:contentTypeVersion="14" ma:contentTypeDescription="Create a new document." ma:contentTypeScope="" ma:versionID="7f40c6c31fab37df6ac277edb87be345">
  <xsd:schema xmlns:xsd="http://www.w3.org/2001/XMLSchema" xmlns:xs="http://www.w3.org/2001/XMLSchema" xmlns:p="http://schemas.microsoft.com/office/2006/metadata/properties" xmlns:ns1="http://schemas.microsoft.com/sharepoint/v3" xmlns:ns2="69562734-1f99-4eb9-b397-0a82d5b8a838" xmlns:ns3="c0ac75f4-fb06-4a81-a091-8603c42dcb43" targetNamespace="http://schemas.microsoft.com/office/2006/metadata/properties" ma:root="true" ma:fieldsID="88c9e7a8b22bb8536b0b5c10be758beb" ns1:_="" ns2:_="" ns3:_="">
    <xsd:import namespace="http://schemas.microsoft.com/sharepoint/v3"/>
    <xsd:import namespace="69562734-1f99-4eb9-b397-0a82d5b8a838"/>
    <xsd:import namespace="c0ac75f4-fb06-4a81-a091-8603c42dcb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EventHashCode" minOccurs="0"/>
                <xsd:element ref="ns2:MediaServiceGenerationTime" minOccurs="0"/>
                <xsd:element ref="ns1:_ip_UnifiedCompliancePolicyProperties" minOccurs="0"/>
                <xsd:element ref="ns1:_ip_UnifiedCompliancePolicyUIAc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562734-1f99-4eb9-b397-0a82d5b8a83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0ac75f4-fb06-4a81-a091-8603c42dcb43"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c0ac75f4-fb06-4a81-a091-8603c42dcb43">
      <UserInfo>
        <DisplayName>Amanda Griffis</DisplayName>
        <AccountId>59</AccountId>
        <AccountType/>
      </UserInfo>
      <UserInfo>
        <DisplayName>Alicia Williams-Baltzell</DisplayName>
        <AccountId>90</AccountId>
        <AccountType/>
      </UserInfo>
      <UserInfo>
        <DisplayName>Brittney Spangler</DisplayName>
        <AccountId>25</AccountId>
        <AccountType/>
      </UserInfo>
      <UserInfo>
        <DisplayName>Shecovia Grimes</DisplayName>
        <AccountId>123</AccountId>
        <AccountType/>
      </UserInfo>
      <UserInfo>
        <DisplayName>Shanda Ellis</DisplayName>
        <AccountId>87</AccountId>
        <AccountType/>
      </UserInfo>
      <UserInfo>
        <DisplayName>Michele Goytia</DisplayName>
        <AccountId>30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27FE4D-EFE7-406A-9313-6D224A83871E}">
  <ds:schemaRefs>
    <ds:schemaRef ds:uri="69562734-1f99-4eb9-b397-0a82d5b8a838"/>
    <ds:schemaRef ds:uri="c0ac75f4-fb06-4a81-a091-8603c42dcb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799632A-AA59-40DC-B11C-C55E06C6E4AC}">
  <ds:schemaRefs>
    <ds:schemaRef ds:uri="http://schemas.microsoft.com/office/infopath/2007/PartnerControls"/>
    <ds:schemaRef ds:uri="http://purl.org/dc/terms/"/>
    <ds:schemaRef ds:uri="http://schemas.microsoft.com/office/2006/metadata/properties"/>
    <ds:schemaRef ds:uri="http://schemas.microsoft.com/office/2006/documentManagement/types"/>
    <ds:schemaRef ds:uri="http://schemas.microsoft.com/sharepoint/v3"/>
    <ds:schemaRef ds:uri="http://purl.org/dc/elements/1.1/"/>
    <ds:schemaRef ds:uri="http://schemas.openxmlformats.org/package/2006/metadata/core-properties"/>
    <ds:schemaRef ds:uri="c0ac75f4-fb06-4a81-a091-8603c42dcb43"/>
    <ds:schemaRef ds:uri="69562734-1f99-4eb9-b397-0a82d5b8a838"/>
    <ds:schemaRef ds:uri="http://www.w3.org/XML/1998/namespace"/>
    <ds:schemaRef ds:uri="http://purl.org/dc/dcmitype/"/>
  </ds:schemaRefs>
</ds:datastoreItem>
</file>

<file path=customXml/itemProps3.xml><?xml version="1.0" encoding="utf-8"?>
<ds:datastoreItem xmlns:ds="http://schemas.openxmlformats.org/officeDocument/2006/customXml" ds:itemID="{E2206955-E97F-4648-AD8E-CC98531EA8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5409</Words>
  <Application>Microsoft Office PowerPoint</Application>
  <PresentationFormat>On-screen Show (4:3)</PresentationFormat>
  <Paragraphs>337</Paragraphs>
  <Slides>66</Slides>
  <Notes>16</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66</vt:i4>
      </vt:variant>
    </vt:vector>
  </HeadingPairs>
  <TitlesOfParts>
    <vt:vector size="78" baseType="lpstr">
      <vt:lpstr>Arial</vt:lpstr>
      <vt:lpstr>Arial Black</vt:lpstr>
      <vt:lpstr>Calibri</vt:lpstr>
      <vt:lpstr>Century Gothic</vt:lpstr>
      <vt:lpstr>Gill Sans MT</vt:lpstr>
      <vt:lpstr>Montserrat</vt:lpstr>
      <vt:lpstr>Montserrat Medium</vt:lpstr>
      <vt:lpstr>Montserrat SemiBold</vt:lpstr>
      <vt:lpstr>Poppins-Medium</vt:lpstr>
      <vt:lpstr>Symbol</vt:lpstr>
      <vt:lpstr>Times New Roman</vt:lpstr>
      <vt:lpstr>Gallery</vt:lpstr>
      <vt:lpstr>PowerPoint Presentation</vt:lpstr>
      <vt:lpstr>PowerPoint Presentation</vt:lpstr>
      <vt:lpstr>Meeting Agenda  </vt:lpstr>
      <vt:lpstr>WELCOME Meet Our Staff</vt:lpstr>
      <vt:lpstr>PowerPoint Presentation</vt:lpstr>
      <vt:lpstr>PowerPoint Presentation</vt:lpstr>
      <vt:lpstr>PowerPoint Presentation</vt:lpstr>
      <vt:lpstr>PowerPoint Presentation</vt:lpstr>
      <vt:lpstr>the3Ts.org</vt:lpstr>
      <vt:lpstr>PowerPoint Presentation</vt:lpstr>
      <vt:lpstr>PowerPoint Presentation</vt:lpstr>
      <vt:lpstr>Family Service Dept. Updates</vt:lpstr>
      <vt:lpstr>One Stop Office Staff:</vt:lpstr>
      <vt:lpstr>VPK Child Applications </vt:lpstr>
      <vt:lpstr>SR Wait List </vt:lpstr>
      <vt:lpstr>Waiting List Qualifications Through March 31</vt:lpstr>
      <vt:lpstr>SR Wait List Continued </vt:lpstr>
      <vt:lpstr>ESS Referral Phase Out</vt:lpstr>
      <vt:lpstr>Eligibility without a Purpose of Care (POC)</vt:lpstr>
      <vt:lpstr>Eligibility without a POC Continued</vt:lpstr>
      <vt:lpstr>Pending Family Acceptance (PFA) Enrollments</vt:lpstr>
      <vt:lpstr>Family Services Restructuring</vt:lpstr>
      <vt:lpstr>Family Service Dept. questions?</vt:lpstr>
      <vt:lpstr>Provider Services Updates</vt:lpstr>
      <vt:lpstr>Provider Services Updates</vt:lpstr>
      <vt:lpstr>Reimbursement Services Updates</vt:lpstr>
      <vt:lpstr>Support for School Readiness and VPK Providers: COVID-19</vt:lpstr>
      <vt:lpstr>Support for School Readiness and VPK Providers: COVID-19</vt:lpstr>
      <vt:lpstr>SR Registration Fees</vt:lpstr>
      <vt:lpstr>SR Registration Fees (cont.)</vt:lpstr>
      <vt:lpstr>SR Registration Fees (cont.)</vt:lpstr>
      <vt:lpstr>SR Registration Fees (cont.)</vt:lpstr>
      <vt:lpstr>1099 Tax Forms</vt:lpstr>
      <vt:lpstr>Reimbursement Department Staff</vt:lpstr>
      <vt:lpstr>Questions?</vt:lpstr>
      <vt:lpstr>Contract Department</vt:lpstr>
      <vt:lpstr>School Readiness Contracts 20-21</vt:lpstr>
      <vt:lpstr>VPK Assessment Due Dates</vt:lpstr>
      <vt:lpstr>Temporary Closures</vt:lpstr>
      <vt:lpstr>Temporary Closures (cont.)</vt:lpstr>
      <vt:lpstr>Temporary Closures (cont.)</vt:lpstr>
      <vt:lpstr>PowerPoint Presentation</vt:lpstr>
      <vt:lpstr>Temporary Closures (cont.)</vt:lpstr>
      <vt:lpstr>Temporary Closures (cont.)</vt:lpstr>
      <vt:lpstr>VPK Summer Classrooms for 2020-21</vt:lpstr>
      <vt:lpstr>Annual Provider Update Process </vt:lpstr>
      <vt:lpstr>E-Verify Requirements</vt:lpstr>
      <vt:lpstr>Contract Department Staff</vt:lpstr>
      <vt:lpstr>Questions?</vt:lpstr>
      <vt:lpstr>School Readiness Education</vt:lpstr>
      <vt:lpstr>CLASS Assessments</vt:lpstr>
      <vt:lpstr>Quality Improvement Plan (QIP)</vt:lpstr>
      <vt:lpstr>Exemptions for CLASS</vt:lpstr>
      <vt:lpstr>CLASS Training/Resources</vt:lpstr>
      <vt:lpstr>MyTeachstone Accounts</vt:lpstr>
      <vt:lpstr>MyTeachstone Accounts (cont’d)</vt:lpstr>
      <vt:lpstr>MyTeachstone Accounts (cont’d)</vt:lpstr>
      <vt:lpstr>Other CLASS Learning Opportunities</vt:lpstr>
      <vt:lpstr>Quality Performance System Staff Rosters</vt:lpstr>
      <vt:lpstr>ASQs in the Provider/ Parent Portal</vt:lpstr>
      <vt:lpstr>ASQ Completion Reminders</vt:lpstr>
      <vt:lpstr>ASQ Completion Reminders</vt:lpstr>
      <vt:lpstr>School Readiness Education questions?</vt:lpstr>
      <vt:lpstr> Questions and Answers</vt:lpstr>
      <vt:lpstr>SR Provider Survey</vt:lpstr>
      <vt:lpstr> More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Rich</dc:creator>
  <cp:lastModifiedBy>Ashley Rich</cp:lastModifiedBy>
  <cp:revision>79</cp:revision>
  <dcterms:created xsi:type="dcterms:W3CDTF">2021-01-26T14:12:05Z</dcterms:created>
  <dcterms:modified xsi:type="dcterms:W3CDTF">2021-01-27T17:37:13Z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0x010100AED585495A83B04DAB6A10E03982EEDA</vt:lpwstr>
  </property>
</Properties>
</file>